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025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25" d="100"/>
          <a:sy n="125" d="100"/>
        </p:scale>
        <p:origin x="1854" y="-3906"/>
      </p:cViewPr>
      <p:guideLst>
        <p:guide orient="horz" pos="316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7624" y="2011680"/>
            <a:ext cx="658368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97280" y="4886490"/>
            <a:ext cx="512064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402803"/>
            <a:ext cx="164592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402803"/>
            <a:ext cx="481584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894080"/>
            <a:ext cx="566928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3678086"/>
            <a:ext cx="566928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40" y="9411124"/>
            <a:ext cx="6096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00473"/>
            <a:ext cx="658368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251498"/>
            <a:ext cx="323215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20" y="2251498"/>
            <a:ext cx="323342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0" y="3464561"/>
            <a:ext cx="323215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3464561"/>
            <a:ext cx="323342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400473"/>
            <a:ext cx="2406650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5761" y="2235201"/>
            <a:ext cx="2406650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40" y="400474"/>
            <a:ext cx="4089400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894080"/>
            <a:ext cx="438912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3040" y="2686897"/>
            <a:ext cx="438912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1711287"/>
            <a:ext cx="438912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5760" y="402802"/>
            <a:ext cx="658368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760" y="2346960"/>
            <a:ext cx="658368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65760" y="9411124"/>
            <a:ext cx="170688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99360" y="9411124"/>
            <a:ext cx="231648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339840" y="9411124"/>
            <a:ext cx="6096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3858" y="683905"/>
            <a:ext cx="5283199" cy="350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" y="9069658"/>
            <a:ext cx="7315198" cy="98583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836542"/>
            <a:ext cx="7315200" cy="1182591"/>
          </a:xfrm>
        </p:spPr>
        <p:txBody>
          <a:bodyPr anchor="ctr">
            <a:noAutofit/>
          </a:bodyPr>
          <a:lstStyle/>
          <a:p>
            <a:r>
              <a:rPr lang="en-US" sz="10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Yacht Harbor prime lot on long lagoon &amp; 14th hole Harbor Course offers picturesque views from living, Master, dual screened porches! Open floor plan, hardwood, marble and porcelain tile flooring, custom crown, all bedrooms have custom built-ins and </a:t>
            </a:r>
            <a:r>
              <a:rPr lang="en-US" sz="1000" dirty="0" err="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en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 suite baths, ship lap wall accent, reclaimed beam mantel, kitchen w/gas cooktop, 28 bottle wine cooler, trash compactor, metal roof, 2 x 6 </a:t>
            </a:r>
            <a:r>
              <a:rPr lang="en-US" sz="1000" dirty="0" err="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ext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 walls, cement siding, hurricane windows, irrigation, 1250 SF garage w/alternate space, outdoor shower, &amp; paver patio. Walk, cart, bike or ride to Morgan's Creek Marina for fun &amp; dining, boating. Also, enjoy Wild Dunes amenities, a la carte club options (Fazio golf course) and Atlantic ocean beaches!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9166315"/>
            <a:ext cx="7315200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Renee Meyer</a:t>
            </a:r>
            <a:b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it-IT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Mobile - (843) 991-0007</a:t>
            </a:r>
          </a:p>
          <a:p>
            <a:pPr algn="ctr"/>
            <a:r>
              <a:rPr lang="it-IT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renee@carolinaoneplus.com</a:t>
            </a:r>
          </a:p>
          <a:p>
            <a:pPr algn="ctr"/>
            <a:r>
              <a:rPr lang="it-IT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www.CharlestonHomesHotline.com</a:t>
            </a:r>
            <a:endParaRPr lang="en-US" sz="10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248399" y="9714269"/>
            <a:ext cx="1066801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Carolina One Real Estate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1503 Palm Blvd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Isle of Palms, SC 29451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653783" y="4191000"/>
            <a:ext cx="399733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u="sng" dirty="0">
                <a:solidFill>
                  <a:srgbClr val="FF0000"/>
                </a:solidFill>
                <a:latin typeface="Trebuchet MS" panose="020B0603020202020204" pitchFamily="34" charset="0"/>
              </a:rPr>
              <a:t>Bonuses offered through 8/31/16:</a:t>
            </a:r>
          </a:p>
          <a:p>
            <a:pPr algn="ctr"/>
            <a:r>
              <a:rPr lang="en-US" sz="1300" dirty="0">
                <a:solidFill>
                  <a:srgbClr val="FF0000"/>
                </a:solidFill>
                <a:latin typeface="Trebuchet MS" panose="020B0603020202020204" pitchFamily="34" charset="0"/>
              </a:rPr>
              <a:t>Buyer - Free Wild Dunes Swim Social membership</a:t>
            </a:r>
          </a:p>
          <a:p>
            <a:pPr algn="ctr"/>
            <a:r>
              <a:rPr lang="en-US" sz="1300" dirty="0">
                <a:solidFill>
                  <a:srgbClr val="FF0000"/>
                </a:solidFill>
                <a:latin typeface="Trebuchet MS" panose="020B0603020202020204" pitchFamily="34" charset="0"/>
              </a:rPr>
              <a:t>Broker - $10,000 </a:t>
            </a:r>
            <a:r>
              <a:rPr lang="en-US" sz="1300">
                <a:solidFill>
                  <a:srgbClr val="FF0000"/>
                </a:solidFill>
                <a:latin typeface="Trebuchet MS" panose="020B0603020202020204" pitchFamily="34" charset="0"/>
              </a:rPr>
              <a:t>Selling Bonus </a:t>
            </a:r>
            <a:r>
              <a:rPr lang="en-US" sz="1300" dirty="0">
                <a:solidFill>
                  <a:srgbClr val="FF0000"/>
                </a:solidFill>
                <a:latin typeface="Trebuchet MS" panose="020B0603020202020204" pitchFamily="34" charset="0"/>
              </a:rPr>
              <a:t>at closing 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" t="2660" r="4860" b="6368"/>
          <a:stretch/>
        </p:blipFill>
        <p:spPr>
          <a:xfrm>
            <a:off x="6469012" y="9128228"/>
            <a:ext cx="625575" cy="6161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8932" y="-38101"/>
            <a:ext cx="3997336" cy="67627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400" b="0" cap="none" dirty="0">
                <a:ln w="10541" cmpd="sng">
                  <a:noFill/>
                  <a:prstDash val="solid"/>
                </a:ln>
                <a:solidFill>
                  <a:srgbClr val="1025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24 Yacht Harbor Court</a:t>
            </a:r>
            <a:br>
              <a:rPr lang="en-US" sz="2400" b="0" cap="none" dirty="0">
                <a:ln w="10541" cmpd="sng">
                  <a:noFill/>
                  <a:prstDash val="solid"/>
                </a:ln>
                <a:solidFill>
                  <a:srgbClr val="1025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rgbClr val="1025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MLS# 15030718 ~ $1,149,000</a:t>
            </a:r>
            <a:endParaRPr lang="en-US" sz="1100" b="0" cap="none" dirty="0">
              <a:ln w="10541" cmpd="sng">
                <a:noFill/>
                <a:prstDash val="solid"/>
              </a:ln>
              <a:solidFill>
                <a:srgbClr val="1025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200400" y="8001000"/>
            <a:ext cx="2895879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Listed by</a:t>
            </a:r>
          </a:p>
          <a:p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Bill Donovan</a:t>
            </a:r>
            <a:b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843-991-0146</a:t>
            </a:r>
            <a:b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donovans@carolinaone.com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-279" y="0"/>
            <a:ext cx="7311472" cy="4876800"/>
            <a:chOff x="-279" y="0"/>
            <a:chExt cx="7311472" cy="4876800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279" y="0"/>
              <a:ext cx="1655064" cy="1099258"/>
            </a:xfrm>
            <a:prstGeom prst="rect">
              <a:avLst/>
            </a:prstGeom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279" y="1889103"/>
              <a:ext cx="1655064" cy="1099258"/>
            </a:xfrm>
            <a:prstGeom prst="rect">
              <a:avLst/>
            </a:prstGeom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4" y="3778206"/>
              <a:ext cx="1653058" cy="1097927"/>
            </a:xfrm>
            <a:prstGeom prst="rect">
              <a:avLst/>
            </a:prstGeom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56130" y="1888771"/>
              <a:ext cx="1655062" cy="1099258"/>
            </a:xfrm>
            <a:prstGeom prst="rect">
              <a:avLst/>
            </a:prstGeom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56129" y="3777542"/>
              <a:ext cx="1655064" cy="1099258"/>
            </a:xfrm>
            <a:prstGeom prst="rect">
              <a:avLst/>
            </a:prstGeom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56130" y="0"/>
              <a:ext cx="1655062" cy="1099258"/>
            </a:xfrm>
            <a:prstGeom prst="rect">
              <a:avLst/>
            </a:prstGeom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24" name="Subtitle 2"/>
          <p:cNvSpPr txBox="1">
            <a:spLocks/>
          </p:cNvSpPr>
          <p:nvPr/>
        </p:nvSpPr>
        <p:spPr>
          <a:xfrm>
            <a:off x="1" y="6015303"/>
            <a:ext cx="7315199" cy="3034373"/>
          </a:xfrm>
          <a:prstGeom prst="rect">
            <a:avLst/>
          </a:prstGeom>
        </p:spPr>
        <p:txBody>
          <a:bodyPr vert="horz" numCol="3" anchor="ctr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 defTabSz="914400">
              <a:buFont typeface="Wingdings" panose="05000000000000000000" pitchFamily="2" charset="2"/>
              <a:buChar char="Ø"/>
            </a:pPr>
            <a:r>
              <a:rPr lang="en-US" sz="95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Elevator to all levels</a:t>
            </a:r>
          </a:p>
          <a:p>
            <a:pPr marL="171450" indent="-171450" algn="l" defTabSz="914400">
              <a:buFont typeface="Wingdings" panose="05000000000000000000" pitchFamily="2" charset="2"/>
              <a:buChar char="Ø"/>
            </a:pPr>
            <a:r>
              <a:rPr lang="en-US" sz="95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Lot Elevation is AE 13</a:t>
            </a:r>
          </a:p>
          <a:p>
            <a:pPr marL="171450" indent="-171450" algn="l" defTabSz="914400">
              <a:buFont typeface="Wingdings" panose="05000000000000000000" pitchFamily="2" charset="2"/>
              <a:buChar char="Ø"/>
            </a:pPr>
            <a:r>
              <a:rPr lang="en-US" sz="950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Viwinco</a:t>
            </a:r>
            <a:r>
              <a:rPr lang="en-US" sz="95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 Hurricane rated windows</a:t>
            </a:r>
          </a:p>
          <a:p>
            <a:pPr marL="171450" indent="-171450" algn="l" defTabSz="914400">
              <a:buFont typeface="Wingdings" panose="05000000000000000000" pitchFamily="2" charset="2"/>
              <a:buChar char="Ø"/>
            </a:pPr>
            <a:r>
              <a:rPr lang="en-US" sz="95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Raised seam metal roof</a:t>
            </a:r>
          </a:p>
          <a:p>
            <a:pPr marL="171450" indent="-171450" algn="l" defTabSz="914400">
              <a:buFont typeface="Wingdings" panose="05000000000000000000" pitchFamily="2" charset="2"/>
              <a:buChar char="Ø"/>
            </a:pPr>
            <a:r>
              <a:rPr lang="en-US" sz="95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Water faucets on front, rear, and screened porches!</a:t>
            </a:r>
          </a:p>
          <a:p>
            <a:pPr marL="171450" indent="-171450" algn="l" defTabSz="914400">
              <a:buFont typeface="Wingdings" panose="05000000000000000000" pitchFamily="2" charset="2"/>
              <a:buChar char="Ø"/>
            </a:pPr>
            <a:r>
              <a:rPr lang="en-US" sz="95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(No reason for dead flowers!)</a:t>
            </a:r>
          </a:p>
          <a:p>
            <a:pPr marL="171450" indent="-171450" algn="l" defTabSz="914400">
              <a:buFont typeface="Wingdings" panose="05000000000000000000" pitchFamily="2" charset="2"/>
              <a:buChar char="Ø"/>
            </a:pPr>
            <a:r>
              <a:rPr lang="en-US" sz="95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Paver Patio</a:t>
            </a:r>
          </a:p>
          <a:p>
            <a:pPr marL="171450" indent="-171450" algn="l" defTabSz="914400">
              <a:buFont typeface="Wingdings" panose="05000000000000000000" pitchFamily="2" charset="2"/>
              <a:buChar char="Ø"/>
            </a:pPr>
            <a:r>
              <a:rPr lang="en-US" sz="95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Garage is up fitted with additional electrical for golf cart charge or workshop</a:t>
            </a:r>
          </a:p>
          <a:p>
            <a:pPr marL="171450" indent="-171450" algn="l" defTabSz="914400">
              <a:buFont typeface="Wingdings" panose="05000000000000000000" pitchFamily="2" charset="2"/>
              <a:buChar char="Ø"/>
            </a:pPr>
            <a:r>
              <a:rPr lang="en-US" sz="95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Custom heavy duty garage door, Custom Mahogany finished</a:t>
            </a:r>
          </a:p>
          <a:p>
            <a:pPr marL="171450" indent="-171450" algn="l" defTabSz="914400">
              <a:buFont typeface="Wingdings" panose="05000000000000000000" pitchFamily="2" charset="2"/>
              <a:buChar char="Ø"/>
            </a:pPr>
            <a:r>
              <a:rPr lang="en-US" sz="95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Exterior door from inside garage to rear living area and paver patio</a:t>
            </a:r>
          </a:p>
          <a:p>
            <a:pPr marL="171450" indent="-171450" algn="l" defTabSz="914400">
              <a:buFont typeface="Wingdings" panose="05000000000000000000" pitchFamily="2" charset="2"/>
              <a:buChar char="Ø"/>
            </a:pPr>
            <a:r>
              <a:rPr lang="en-US" sz="95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Hot/Cold Outdoor Shower</a:t>
            </a:r>
          </a:p>
          <a:p>
            <a:pPr marL="171450" indent="-171450" algn="l" defTabSz="914400">
              <a:buFont typeface="Wingdings" panose="05000000000000000000" pitchFamily="2" charset="2"/>
              <a:buChar char="Ø"/>
            </a:pPr>
            <a:r>
              <a:rPr lang="en-US" sz="95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Spray foam insulation in attic ceiling</a:t>
            </a:r>
          </a:p>
          <a:p>
            <a:pPr marL="171450" indent="-171450" algn="l" defTabSz="914400">
              <a:buFont typeface="Wingdings" panose="05000000000000000000" pitchFamily="2" charset="2"/>
              <a:buChar char="Ø"/>
            </a:pPr>
            <a:r>
              <a:rPr lang="en-US" sz="95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Multi zoned HVAC</a:t>
            </a:r>
          </a:p>
          <a:p>
            <a:pPr marL="171450" indent="-171450" algn="l" defTabSz="914400">
              <a:buFont typeface="Wingdings" panose="05000000000000000000" pitchFamily="2" charset="2"/>
              <a:buChar char="Ø"/>
            </a:pPr>
            <a:r>
              <a:rPr lang="en-US" sz="95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10'Ceilings</a:t>
            </a:r>
          </a:p>
          <a:p>
            <a:pPr marL="171450" indent="-171450" algn="l" defTabSz="914400">
              <a:buFont typeface="Wingdings" panose="05000000000000000000" pitchFamily="2" charset="2"/>
              <a:buChar char="Ø"/>
            </a:pPr>
            <a:r>
              <a:rPr lang="en-US" sz="95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Custom Rosewood Cabinetry in kitchen with 2 Corner lazy Suzanne's to maximize use of space, soft close drawers, pull outs</a:t>
            </a:r>
          </a:p>
          <a:p>
            <a:pPr marL="171450" indent="-171450" algn="l" defTabSz="914400">
              <a:buFont typeface="Wingdings" panose="05000000000000000000" pitchFamily="2" charset="2"/>
              <a:buChar char="Ø"/>
            </a:pPr>
            <a:r>
              <a:rPr lang="en-US" sz="95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GE Profile Kitchen Appliances that include:</a:t>
            </a:r>
          </a:p>
          <a:p>
            <a:pPr marL="171450" indent="-171450" algn="l" defTabSz="914400">
              <a:buFont typeface="Wingdings" panose="05000000000000000000" pitchFamily="2" charset="2"/>
              <a:buChar char="Ø"/>
            </a:pPr>
            <a:r>
              <a:rPr lang="en-US" sz="95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-Microwave/Convection Oven</a:t>
            </a:r>
          </a:p>
          <a:p>
            <a:pPr marL="171450" indent="-171450" algn="l" defTabSz="914400">
              <a:buFont typeface="Wingdings" panose="05000000000000000000" pitchFamily="2" charset="2"/>
              <a:buChar char="Ø"/>
            </a:pPr>
            <a:r>
              <a:rPr lang="en-US" sz="95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-Wall oven</a:t>
            </a:r>
          </a:p>
          <a:p>
            <a:pPr marL="171450" indent="-171450" algn="l" defTabSz="914400">
              <a:buFont typeface="Wingdings" panose="05000000000000000000" pitchFamily="2" charset="2"/>
              <a:buChar char="Ø"/>
            </a:pPr>
            <a:r>
              <a:rPr lang="en-US" sz="95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-Refrigerator</a:t>
            </a:r>
          </a:p>
          <a:p>
            <a:pPr marL="171450" indent="-171450" algn="l" defTabSz="914400">
              <a:buFont typeface="Wingdings" panose="05000000000000000000" pitchFamily="2" charset="2"/>
              <a:buChar char="Ø"/>
            </a:pPr>
            <a:r>
              <a:rPr lang="en-US" sz="95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-Trash Compactor</a:t>
            </a:r>
          </a:p>
          <a:p>
            <a:pPr marL="171450" indent="-171450" algn="l" defTabSz="914400">
              <a:buFont typeface="Wingdings" panose="05000000000000000000" pitchFamily="2" charset="2"/>
              <a:buChar char="Ø"/>
            </a:pPr>
            <a:r>
              <a:rPr lang="en-US" sz="95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-Dishwasher</a:t>
            </a:r>
          </a:p>
          <a:p>
            <a:pPr marL="171450" indent="-171450" algn="l" defTabSz="914400">
              <a:buFont typeface="Wingdings" panose="05000000000000000000" pitchFamily="2" charset="2"/>
              <a:buChar char="Ø"/>
            </a:pPr>
            <a:r>
              <a:rPr lang="en-US" sz="95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Deep Sinks</a:t>
            </a:r>
          </a:p>
          <a:p>
            <a:pPr marL="171450" indent="-171450" algn="l" defTabSz="914400">
              <a:buFont typeface="Wingdings" panose="05000000000000000000" pitchFamily="2" charset="2"/>
              <a:buChar char="Ø"/>
            </a:pPr>
            <a:r>
              <a:rPr lang="en-US" sz="95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Garbage Disposal</a:t>
            </a:r>
          </a:p>
          <a:p>
            <a:pPr marL="171450" indent="-171450" algn="l" defTabSz="914400">
              <a:buFont typeface="Wingdings" panose="05000000000000000000" pitchFamily="2" charset="2"/>
              <a:buChar char="Ø"/>
            </a:pPr>
            <a:r>
              <a:rPr lang="en-US" sz="95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Custom Built closets throughout all bedrooms, linen and laundry</a:t>
            </a:r>
          </a:p>
          <a:p>
            <a:pPr marL="171450" indent="-171450" algn="l" defTabSz="914400">
              <a:buFont typeface="Wingdings" panose="05000000000000000000" pitchFamily="2" charset="2"/>
              <a:buChar char="Ø"/>
            </a:pPr>
            <a:r>
              <a:rPr lang="en-US" sz="95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Granite in kitchen and all baths</a:t>
            </a:r>
          </a:p>
          <a:p>
            <a:pPr marL="171450" indent="-171450" algn="l" defTabSz="914400">
              <a:buFont typeface="Wingdings" panose="05000000000000000000" pitchFamily="2" charset="2"/>
              <a:buChar char="Ø"/>
            </a:pPr>
            <a:r>
              <a:rPr lang="en-US" sz="95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Custom tile in all bathrooms and entry and oak wood floors throughout</a:t>
            </a:r>
          </a:p>
          <a:p>
            <a:pPr marL="171450" indent="-171450" algn="l" defTabSz="914400">
              <a:buFont typeface="Wingdings" panose="05000000000000000000" pitchFamily="2" charset="2"/>
              <a:buChar char="Ø"/>
            </a:pPr>
            <a:r>
              <a:rPr lang="en-US" sz="95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Master bath elegant oval soaking tub with wand for body rinse</a:t>
            </a:r>
          </a:p>
          <a:p>
            <a:pPr marL="171450" indent="-171450" algn="l" defTabSz="914400">
              <a:buFont typeface="Wingdings" panose="05000000000000000000" pitchFamily="2" charset="2"/>
              <a:buChar char="Ø"/>
            </a:pPr>
            <a:r>
              <a:rPr lang="en-US" sz="95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Oversized shower with wide glassed door entrance</a:t>
            </a:r>
          </a:p>
          <a:p>
            <a:pPr marL="171450" indent="-171450" algn="l" defTabSz="914400">
              <a:buFont typeface="Wingdings" panose="05000000000000000000" pitchFamily="2" charset="2"/>
              <a:buChar char="Ø"/>
            </a:pPr>
            <a:r>
              <a:rPr lang="en-US" sz="95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Dual vanity with cosmetic seating area</a:t>
            </a:r>
          </a:p>
          <a:p>
            <a:pPr marL="171450" indent="-171450" algn="l" defTabSz="914400">
              <a:buFont typeface="Wingdings" panose="05000000000000000000" pitchFamily="2" charset="2"/>
              <a:buChar char="Ø"/>
            </a:pPr>
            <a:r>
              <a:rPr lang="en-US" sz="95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Additional cabinetry</a:t>
            </a:r>
          </a:p>
          <a:p>
            <a:pPr marL="171450" indent="-171450" algn="l" defTabSz="914400">
              <a:buFont typeface="Wingdings" panose="05000000000000000000" pitchFamily="2" charset="2"/>
              <a:buChar char="Ø"/>
            </a:pPr>
            <a:r>
              <a:rPr lang="en-US" sz="95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Separate commode area</a:t>
            </a:r>
          </a:p>
          <a:p>
            <a:pPr marL="171450" indent="-171450" algn="l" defTabSz="914400">
              <a:buFont typeface="Wingdings" panose="05000000000000000000" pitchFamily="2" charset="2"/>
              <a:buChar char="Ø"/>
            </a:pPr>
            <a:r>
              <a:rPr lang="en-US" sz="95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Main level Bedroom/Office with window seat with storage</a:t>
            </a:r>
          </a:p>
          <a:p>
            <a:pPr marL="171450" indent="-171450" algn="l" defTabSz="914400">
              <a:buFont typeface="Wingdings" panose="05000000000000000000" pitchFamily="2" charset="2"/>
              <a:buChar char="Ø"/>
            </a:pPr>
            <a:r>
              <a:rPr lang="en-US" sz="95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and attached bath.</a:t>
            </a:r>
          </a:p>
          <a:p>
            <a:pPr marL="171450" indent="-171450" algn="l" defTabSz="914400">
              <a:buFont typeface="Wingdings" panose="05000000000000000000" pitchFamily="2" charset="2"/>
              <a:buChar char="Ø"/>
            </a:pPr>
            <a:r>
              <a:rPr lang="en-US" sz="95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Pocket doors maximize wall space.</a:t>
            </a:r>
          </a:p>
          <a:p>
            <a:pPr marL="171450" indent="-171450" algn="l" defTabSz="914400">
              <a:buFont typeface="Wingdings" panose="05000000000000000000" pitchFamily="2" charset="2"/>
              <a:buChar char="Ø"/>
            </a:pPr>
            <a:r>
              <a:rPr lang="en-US" sz="95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Front entry door is custom Mahogany</a:t>
            </a:r>
          </a:p>
          <a:p>
            <a:pPr marL="171450" indent="-171450" algn="l" defTabSz="914400">
              <a:buFont typeface="Wingdings" panose="05000000000000000000" pitchFamily="2" charset="2"/>
              <a:buChar char="Ø"/>
            </a:pPr>
            <a:r>
              <a:rPr lang="en-US" sz="95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Boat slips are available for lease and purchase Morgan's Creek Marina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59" y="9069658"/>
            <a:ext cx="654597" cy="98583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34980" y="6019800"/>
            <a:ext cx="664524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 rot="20041155">
            <a:off x="1030118" y="7070824"/>
            <a:ext cx="52549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rgbClr val="FF0000">
                      <a:alpha val="50000"/>
                    </a:srgbClr>
                  </a:solidFill>
                  <a:prstDash val="solid"/>
                </a:ln>
                <a:noFill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$10,000 Bonus!</a:t>
            </a:r>
          </a:p>
        </p:txBody>
      </p:sp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254</TotalTime>
  <Words>410</Words>
  <Application>Microsoft Office PowerPoint</Application>
  <PresentationFormat>Custom</PresentationFormat>
  <Paragraphs>50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Book Antiqua</vt:lpstr>
      <vt:lpstr>Lucida Sans</vt:lpstr>
      <vt:lpstr>Trebuchet MS</vt:lpstr>
      <vt:lpstr>Wingdings</vt:lpstr>
      <vt:lpstr>Wingdings 2</vt:lpstr>
      <vt:lpstr>Wingdings 3</vt:lpstr>
      <vt:lpstr>Apex</vt:lpstr>
      <vt:lpstr>24 Yacht Harbor Court MLS# 15030718 ~ $1,149,000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33</cp:revision>
  <dcterms:created xsi:type="dcterms:W3CDTF">2006-08-16T00:00:00Z</dcterms:created>
  <dcterms:modified xsi:type="dcterms:W3CDTF">2016-08-01T15:15:21Z</dcterms:modified>
</cp:coreProperties>
</file>