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7315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569"/>
    <a:srgbClr val="A5D2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1706"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97187"/>
            <a:ext cx="7772400" cy="2546773"/>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842174"/>
            <a:ext cx="6858000" cy="1766146"/>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8AA163-ADB9-4D73-93F7-EFC8B7E0FF67}" type="datetimeFigureOut">
              <a:rPr lang="en-US" smtClean="0"/>
              <a:t>5/18/2022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EAC8DB-738A-4950-96A4-0396B96EE077}" type="slidenum">
              <a:rPr lang="en-US" smtClean="0"/>
              <a:t>‹#›</a:t>
            </a:fld>
            <a:endParaRPr lang="en-US"/>
          </a:p>
        </p:txBody>
      </p:sp>
    </p:spTree>
    <p:extLst>
      <p:ext uri="{BB962C8B-B14F-4D97-AF65-F5344CB8AC3E}">
        <p14:creationId xmlns:p14="http://schemas.microsoft.com/office/powerpoint/2010/main" val="2394974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8AA163-ADB9-4D73-93F7-EFC8B7E0FF67}" type="datetimeFigureOut">
              <a:rPr lang="en-US" smtClean="0"/>
              <a:t>5/18/2022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EAC8DB-738A-4950-96A4-0396B96EE077}" type="slidenum">
              <a:rPr lang="en-US" smtClean="0"/>
              <a:t>‹#›</a:t>
            </a:fld>
            <a:endParaRPr lang="en-US"/>
          </a:p>
        </p:txBody>
      </p:sp>
    </p:spTree>
    <p:extLst>
      <p:ext uri="{BB962C8B-B14F-4D97-AF65-F5344CB8AC3E}">
        <p14:creationId xmlns:p14="http://schemas.microsoft.com/office/powerpoint/2010/main" val="584885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89467"/>
            <a:ext cx="1971675" cy="619929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89467"/>
            <a:ext cx="5800725" cy="619929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8AA163-ADB9-4D73-93F7-EFC8B7E0FF67}" type="datetimeFigureOut">
              <a:rPr lang="en-US" smtClean="0"/>
              <a:t>5/18/2022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EAC8DB-738A-4950-96A4-0396B96EE077}" type="slidenum">
              <a:rPr lang="en-US" smtClean="0"/>
              <a:t>‹#›</a:t>
            </a:fld>
            <a:endParaRPr lang="en-US"/>
          </a:p>
        </p:txBody>
      </p:sp>
    </p:spTree>
    <p:extLst>
      <p:ext uri="{BB962C8B-B14F-4D97-AF65-F5344CB8AC3E}">
        <p14:creationId xmlns:p14="http://schemas.microsoft.com/office/powerpoint/2010/main" val="1324839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8AA163-ADB9-4D73-93F7-EFC8B7E0FF67}" type="datetimeFigureOut">
              <a:rPr lang="en-US" smtClean="0"/>
              <a:t>5/18/2022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EAC8DB-738A-4950-96A4-0396B96EE077}" type="slidenum">
              <a:rPr lang="en-US" smtClean="0"/>
              <a:t>‹#›</a:t>
            </a:fld>
            <a:endParaRPr lang="en-US"/>
          </a:p>
        </p:txBody>
      </p:sp>
    </p:spTree>
    <p:extLst>
      <p:ext uri="{BB962C8B-B14F-4D97-AF65-F5344CB8AC3E}">
        <p14:creationId xmlns:p14="http://schemas.microsoft.com/office/powerpoint/2010/main" val="2649117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823722"/>
            <a:ext cx="7886700" cy="3042919"/>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895429"/>
            <a:ext cx="7886700" cy="1600199"/>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8AA163-ADB9-4D73-93F7-EFC8B7E0FF67}" type="datetimeFigureOut">
              <a:rPr lang="en-US" smtClean="0"/>
              <a:t>5/18/2022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EAC8DB-738A-4950-96A4-0396B96EE077}" type="slidenum">
              <a:rPr lang="en-US" smtClean="0"/>
              <a:t>‹#›</a:t>
            </a:fld>
            <a:endParaRPr lang="en-US"/>
          </a:p>
        </p:txBody>
      </p:sp>
    </p:spTree>
    <p:extLst>
      <p:ext uri="{BB962C8B-B14F-4D97-AF65-F5344CB8AC3E}">
        <p14:creationId xmlns:p14="http://schemas.microsoft.com/office/powerpoint/2010/main" val="4274259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947333"/>
            <a:ext cx="3886200"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947333"/>
            <a:ext cx="3886200"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8AA163-ADB9-4D73-93F7-EFC8B7E0FF67}" type="datetimeFigureOut">
              <a:rPr lang="en-US" smtClean="0"/>
              <a:t>5/18/2022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EAC8DB-738A-4950-96A4-0396B96EE077}" type="slidenum">
              <a:rPr lang="en-US" smtClean="0"/>
              <a:t>‹#›</a:t>
            </a:fld>
            <a:endParaRPr lang="en-US"/>
          </a:p>
        </p:txBody>
      </p:sp>
    </p:spTree>
    <p:extLst>
      <p:ext uri="{BB962C8B-B14F-4D97-AF65-F5344CB8AC3E}">
        <p14:creationId xmlns:p14="http://schemas.microsoft.com/office/powerpoint/2010/main" val="1069889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9468"/>
            <a:ext cx="7886700" cy="141393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793241"/>
            <a:ext cx="3868340" cy="87883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672080"/>
            <a:ext cx="3868340"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793241"/>
            <a:ext cx="3887391" cy="87883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672080"/>
            <a:ext cx="3887391"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8AA163-ADB9-4D73-93F7-EFC8B7E0FF67}" type="datetimeFigureOut">
              <a:rPr lang="en-US" smtClean="0"/>
              <a:t>5/18/2022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EAC8DB-738A-4950-96A4-0396B96EE077}" type="slidenum">
              <a:rPr lang="en-US" smtClean="0"/>
              <a:t>‹#›</a:t>
            </a:fld>
            <a:endParaRPr lang="en-US"/>
          </a:p>
        </p:txBody>
      </p:sp>
    </p:spTree>
    <p:extLst>
      <p:ext uri="{BB962C8B-B14F-4D97-AF65-F5344CB8AC3E}">
        <p14:creationId xmlns:p14="http://schemas.microsoft.com/office/powerpoint/2010/main" val="1797897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8AA163-ADB9-4D73-93F7-EFC8B7E0FF67}" type="datetimeFigureOut">
              <a:rPr lang="en-US" smtClean="0"/>
              <a:t>5/18/2022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EAC8DB-738A-4950-96A4-0396B96EE077}" type="slidenum">
              <a:rPr lang="en-US" smtClean="0"/>
              <a:t>‹#›</a:t>
            </a:fld>
            <a:endParaRPr lang="en-US"/>
          </a:p>
        </p:txBody>
      </p:sp>
    </p:spTree>
    <p:extLst>
      <p:ext uri="{BB962C8B-B14F-4D97-AF65-F5344CB8AC3E}">
        <p14:creationId xmlns:p14="http://schemas.microsoft.com/office/powerpoint/2010/main" val="1495872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8AA163-ADB9-4D73-93F7-EFC8B7E0FF67}" type="datetimeFigureOut">
              <a:rPr lang="en-US" smtClean="0"/>
              <a:t>5/18/2022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EAC8DB-738A-4950-96A4-0396B96EE077}" type="slidenum">
              <a:rPr lang="en-US" smtClean="0"/>
              <a:t>‹#›</a:t>
            </a:fld>
            <a:endParaRPr lang="en-US"/>
          </a:p>
        </p:txBody>
      </p:sp>
    </p:spTree>
    <p:extLst>
      <p:ext uri="{BB962C8B-B14F-4D97-AF65-F5344CB8AC3E}">
        <p14:creationId xmlns:p14="http://schemas.microsoft.com/office/powerpoint/2010/main" val="441023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87680"/>
            <a:ext cx="2949178" cy="170688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1053255"/>
            <a:ext cx="4629150" cy="519853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194560"/>
            <a:ext cx="2949178" cy="406569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F8AA163-ADB9-4D73-93F7-EFC8B7E0FF67}" type="datetimeFigureOut">
              <a:rPr lang="en-US" smtClean="0"/>
              <a:t>5/18/2022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EAC8DB-738A-4950-96A4-0396B96EE077}" type="slidenum">
              <a:rPr lang="en-US" smtClean="0"/>
              <a:t>‹#›</a:t>
            </a:fld>
            <a:endParaRPr lang="en-US"/>
          </a:p>
        </p:txBody>
      </p:sp>
    </p:spTree>
    <p:extLst>
      <p:ext uri="{BB962C8B-B14F-4D97-AF65-F5344CB8AC3E}">
        <p14:creationId xmlns:p14="http://schemas.microsoft.com/office/powerpoint/2010/main" val="644860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87680"/>
            <a:ext cx="2949178" cy="170688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1053255"/>
            <a:ext cx="4629150" cy="519853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194560"/>
            <a:ext cx="2949178" cy="406569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F8AA163-ADB9-4D73-93F7-EFC8B7E0FF67}" type="datetimeFigureOut">
              <a:rPr lang="en-US" smtClean="0"/>
              <a:t>5/18/2022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EAC8DB-738A-4950-96A4-0396B96EE077}" type="slidenum">
              <a:rPr lang="en-US" smtClean="0"/>
              <a:t>‹#›</a:t>
            </a:fld>
            <a:endParaRPr lang="en-US"/>
          </a:p>
        </p:txBody>
      </p:sp>
    </p:spTree>
    <p:extLst>
      <p:ext uri="{BB962C8B-B14F-4D97-AF65-F5344CB8AC3E}">
        <p14:creationId xmlns:p14="http://schemas.microsoft.com/office/powerpoint/2010/main" val="3780444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89468"/>
            <a:ext cx="7886700" cy="14139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947333"/>
            <a:ext cx="7886700" cy="46414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780108"/>
            <a:ext cx="2057400" cy="389467"/>
          </a:xfrm>
          <a:prstGeom prst="rect">
            <a:avLst/>
          </a:prstGeom>
        </p:spPr>
        <p:txBody>
          <a:bodyPr vert="horz" lIns="91440" tIns="45720" rIns="91440" bIns="45720" rtlCol="0" anchor="ctr"/>
          <a:lstStyle>
            <a:lvl1pPr algn="l">
              <a:defRPr sz="1200">
                <a:solidFill>
                  <a:schemeClr val="tx1">
                    <a:tint val="75000"/>
                  </a:schemeClr>
                </a:solidFill>
              </a:defRPr>
            </a:lvl1pPr>
          </a:lstStyle>
          <a:p>
            <a:fld id="{4F8AA163-ADB9-4D73-93F7-EFC8B7E0FF67}" type="datetimeFigureOut">
              <a:rPr lang="en-US" smtClean="0"/>
              <a:t>5/18/2022</a:t>
            </a:fld>
            <a:endParaRPr lang="en-US"/>
          </a:p>
        </p:txBody>
      </p:sp>
      <p:sp>
        <p:nvSpPr>
          <p:cNvPr id="5" name="Footer Placeholder 4"/>
          <p:cNvSpPr>
            <a:spLocks noGrp="1"/>
          </p:cNvSpPr>
          <p:nvPr>
            <p:ph type="ftr" sz="quarter" idx="3"/>
          </p:nvPr>
        </p:nvSpPr>
        <p:spPr>
          <a:xfrm>
            <a:off x="3028950" y="6780108"/>
            <a:ext cx="3086100" cy="38946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780108"/>
            <a:ext cx="2057400" cy="389467"/>
          </a:xfrm>
          <a:prstGeom prst="rect">
            <a:avLst/>
          </a:prstGeom>
        </p:spPr>
        <p:txBody>
          <a:bodyPr vert="horz" lIns="91440" tIns="45720" rIns="91440" bIns="45720" rtlCol="0" anchor="ctr"/>
          <a:lstStyle>
            <a:lvl1pPr algn="r">
              <a:defRPr sz="1200">
                <a:solidFill>
                  <a:schemeClr val="tx1">
                    <a:tint val="75000"/>
                  </a:schemeClr>
                </a:solidFill>
              </a:defRPr>
            </a:lvl1pPr>
          </a:lstStyle>
          <a:p>
            <a:fld id="{74EAC8DB-738A-4950-96A4-0396B96EE077}" type="slidenum">
              <a:rPr lang="en-US" smtClean="0"/>
              <a:t>‹#›</a:t>
            </a:fld>
            <a:endParaRPr lang="en-US"/>
          </a:p>
        </p:txBody>
      </p:sp>
    </p:spTree>
    <p:extLst>
      <p:ext uri="{BB962C8B-B14F-4D97-AF65-F5344CB8AC3E}">
        <p14:creationId xmlns:p14="http://schemas.microsoft.com/office/powerpoint/2010/main" val="38571960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7000" b="-7000"/>
          </a:stretch>
        </a:blipFill>
        <a:effectLst/>
      </p:bgPr>
    </p:bg>
    <p:spTree>
      <p:nvGrpSpPr>
        <p:cNvPr id="1" name=""/>
        <p:cNvGrpSpPr/>
        <p:nvPr/>
      </p:nvGrpSpPr>
      <p:grpSpPr>
        <a:xfrm>
          <a:off x="0" y="0"/>
          <a:ext cx="0" cy="0"/>
          <a:chOff x="0" y="0"/>
          <a:chExt cx="0" cy="0"/>
        </a:xfrm>
      </p:grpSpPr>
      <p:sp>
        <p:nvSpPr>
          <p:cNvPr id="4" name="Text Box 3">
            <a:extLst>
              <a:ext uri="{FF2B5EF4-FFF2-40B4-BE49-F238E27FC236}">
                <a16:creationId xmlns:a16="http://schemas.microsoft.com/office/drawing/2014/main" id="{CEC8F15E-4C25-431F-A2F7-8714A7FB9D05}"/>
              </a:ext>
            </a:extLst>
          </p:cNvPr>
          <p:cNvSpPr txBox="1">
            <a:spLocks noChangeArrowheads="1"/>
          </p:cNvSpPr>
          <p:nvPr/>
        </p:nvSpPr>
        <p:spPr bwMode="auto">
          <a:xfrm>
            <a:off x="1" y="6565392"/>
            <a:ext cx="9144000" cy="749808"/>
          </a:xfrm>
          <a:prstGeom prst="rect">
            <a:avLst/>
          </a:prstGeom>
          <a:solidFill>
            <a:srgbClr val="003569"/>
          </a:solidFill>
          <a:ln>
            <a:noFill/>
          </a:ln>
          <a:effectLst/>
        </p:spPr>
        <p:txBody>
          <a:bodyPr vert="horz" wrap="square" lIns="26601" tIns="26601" rIns="26601" bIns="26601" numCol="1" anchor="b" anchorCtr="0" compatLnSpc="1">
            <a:prstTxWarp prst="textNoShape">
              <a:avLst/>
            </a:prstTxWarp>
          </a:bodyPr>
          <a:lstStyle/>
          <a:p>
            <a:pPr lvl="0" algn="ctr" eaLnBrk="0" fontAlgn="base" hangingPunct="0">
              <a:spcBef>
                <a:spcPct val="0"/>
              </a:spcBef>
              <a:spcAft>
                <a:spcPct val="0"/>
              </a:spcAft>
            </a:pPr>
            <a:r>
              <a:rPr lang="en-US" altLang="en-US" sz="1100" dirty="0">
                <a:solidFill>
                  <a:schemeClr val="bg1"/>
                </a:solidFill>
                <a:latin typeface="Malgun Gothic" panose="020B0503020000020004" pitchFamily="34" charset="-127"/>
              </a:rPr>
              <a:t>New Construction on the Charleston Peninsula with a perfect combination of Modern Lowcountry in one of the most historic neighborhoods on the Peninsula.  Both homes feature modern floor plans with luxury finishes and rooftop decks to enjoy the Charleston Cityscape.</a:t>
            </a:r>
            <a:br>
              <a:rPr lang="en-US" altLang="en-US" sz="1100" dirty="0">
                <a:solidFill>
                  <a:schemeClr val="bg1"/>
                </a:solidFill>
                <a:latin typeface="Malgun Gothic" panose="020B0503020000020004" pitchFamily="34" charset="-127"/>
              </a:rPr>
            </a:br>
            <a:r>
              <a:rPr lang="en-US" altLang="en-US" sz="1100" dirty="0">
                <a:solidFill>
                  <a:schemeClr val="bg1"/>
                </a:solidFill>
                <a:latin typeface="Malgun Gothic" panose="020B0503020000020004" pitchFamily="34" charset="-127"/>
              </a:rPr>
              <a:t>Located on the Corner of Gadsden and </a:t>
            </a:r>
            <a:r>
              <a:rPr lang="en-US" altLang="en-US" sz="1100">
                <a:solidFill>
                  <a:schemeClr val="bg1"/>
                </a:solidFill>
                <a:latin typeface="Malgun Gothic" panose="020B0503020000020004" pitchFamily="34" charset="-127"/>
              </a:rPr>
              <a:t>Bennett St, </a:t>
            </a:r>
            <a:r>
              <a:rPr lang="en-US" altLang="en-US" sz="1100" dirty="0">
                <a:solidFill>
                  <a:schemeClr val="bg1"/>
                </a:solidFill>
                <a:latin typeface="Malgun Gothic" panose="020B0503020000020004" pitchFamily="34" charset="-127"/>
              </a:rPr>
              <a:t>you are just blocks away from MUSC and Colonial Lake.</a:t>
            </a:r>
            <a:br>
              <a:rPr lang="en-US" altLang="en-US" sz="1100" dirty="0">
                <a:solidFill>
                  <a:schemeClr val="bg1"/>
                </a:solidFill>
                <a:latin typeface="Malgun Gothic" panose="020B0503020000020004" pitchFamily="34" charset="-127"/>
              </a:rPr>
            </a:br>
            <a:r>
              <a:rPr lang="en-US" altLang="en-US" sz="1100" dirty="0">
                <a:solidFill>
                  <a:schemeClr val="bg1"/>
                </a:solidFill>
                <a:latin typeface="Malgun Gothic" panose="020B0503020000020004" pitchFamily="34" charset="-127"/>
              </a:rPr>
              <a:t>Call for additional details and pricing</a:t>
            </a:r>
            <a:endParaRPr lang="en-US" altLang="en-US" sz="1100" dirty="0">
              <a:solidFill>
                <a:schemeClr val="bg1"/>
              </a:solidFill>
              <a:latin typeface="Arial" panose="020B0604020202020204" pitchFamily="34" charset="0"/>
            </a:endParaRPr>
          </a:p>
        </p:txBody>
      </p:sp>
      <p:sp>
        <p:nvSpPr>
          <p:cNvPr id="5" name="Text Box 4">
            <a:extLst>
              <a:ext uri="{FF2B5EF4-FFF2-40B4-BE49-F238E27FC236}">
                <a16:creationId xmlns:a16="http://schemas.microsoft.com/office/drawing/2014/main" id="{7EC78D6A-B412-42BB-AE6D-72DBA3E2DD53}"/>
              </a:ext>
            </a:extLst>
          </p:cNvPr>
          <p:cNvSpPr txBox="1">
            <a:spLocks noChangeArrowheads="1"/>
          </p:cNvSpPr>
          <p:nvPr/>
        </p:nvSpPr>
        <p:spPr bwMode="auto">
          <a:xfrm>
            <a:off x="7370064" y="5732958"/>
            <a:ext cx="1750637" cy="805912"/>
          </a:xfrm>
          <a:prstGeom prst="rect">
            <a:avLst/>
          </a:prstGeom>
          <a:noFill/>
          <a:ln w="9525" algn="in">
            <a:noFill/>
            <a:miter lim="800000"/>
            <a:headEnd/>
            <a:tailEnd/>
          </a:ln>
          <a:effectLst/>
        </p:spPr>
        <p:txBody>
          <a:bodyPr vert="horz" wrap="square" lIns="26601" tIns="26601" rIns="26601" bIns="26601" numCol="1" anchor="ctr" anchorCtr="0" compatLnSpc="1">
            <a:prstTxWarp prst="textNoShape">
              <a:avLst/>
            </a:prstTxWarp>
          </a:bodyPr>
          <a:lstStyle/>
          <a:p>
            <a:pPr algn="ctr" defTabSz="665043" eaLnBrk="0" fontAlgn="base" hangingPunct="0">
              <a:spcBef>
                <a:spcPct val="0"/>
              </a:spcBef>
              <a:spcAft>
                <a:spcPct val="0"/>
              </a:spcAft>
            </a:pPr>
            <a:r>
              <a:rPr lang="en-US" altLang="en-US" sz="1100" b="1" dirty="0">
                <a:solidFill>
                  <a:schemeClr val="bg1"/>
                </a:solidFill>
                <a:latin typeface="Malgun Gothic Semilight" panose="020B0502040204020203" pitchFamily="34" charset="-128"/>
              </a:rPr>
              <a:t>Nate </a:t>
            </a:r>
            <a:r>
              <a:rPr lang="en-US" altLang="en-US" sz="1100" b="1" dirty="0" err="1">
                <a:solidFill>
                  <a:schemeClr val="bg1"/>
                </a:solidFill>
                <a:latin typeface="Malgun Gothic Semilight" panose="020B0502040204020203" pitchFamily="34" charset="-128"/>
              </a:rPr>
              <a:t>Depino</a:t>
            </a:r>
            <a:endParaRPr lang="en-US" altLang="en-US" sz="1100" b="1" dirty="0">
              <a:solidFill>
                <a:schemeClr val="bg1"/>
              </a:solidFill>
              <a:latin typeface="Malgun Gothic Semilight" panose="020B0502040204020203" pitchFamily="34" charset="-128"/>
            </a:endParaRPr>
          </a:p>
          <a:p>
            <a:pPr algn="ctr" defTabSz="665043" eaLnBrk="0" fontAlgn="base" hangingPunct="0">
              <a:spcBef>
                <a:spcPct val="0"/>
              </a:spcBef>
              <a:spcAft>
                <a:spcPct val="0"/>
              </a:spcAft>
            </a:pPr>
            <a:r>
              <a:rPr lang="en-US" altLang="en-US" sz="900" b="1" dirty="0">
                <a:solidFill>
                  <a:schemeClr val="bg1"/>
                </a:solidFill>
                <a:latin typeface="Malgun Gothic Semilight" panose="020B0502040204020203" pitchFamily="34" charset="-128"/>
              </a:rPr>
              <a:t>843-200-2721</a:t>
            </a:r>
          </a:p>
          <a:p>
            <a:pPr algn="ctr" defTabSz="665043" eaLnBrk="0" fontAlgn="base" hangingPunct="0">
              <a:spcBef>
                <a:spcPct val="0"/>
              </a:spcBef>
              <a:spcAft>
                <a:spcPct val="0"/>
              </a:spcAft>
            </a:pPr>
            <a:r>
              <a:rPr lang="en-US" altLang="en-US" sz="900" b="1" dirty="0">
                <a:solidFill>
                  <a:schemeClr val="bg1"/>
                </a:solidFill>
                <a:latin typeface="Malgun Gothic Semilight" panose="020B0502040204020203" pitchFamily="34" charset="-128"/>
              </a:rPr>
              <a:t>nathan@hbrtwn.com</a:t>
            </a:r>
          </a:p>
          <a:p>
            <a:pPr algn="ctr" defTabSz="665043" eaLnBrk="0" fontAlgn="base" hangingPunct="0">
              <a:spcBef>
                <a:spcPct val="0"/>
              </a:spcBef>
              <a:spcAft>
                <a:spcPct val="0"/>
              </a:spcAft>
            </a:pPr>
            <a:r>
              <a:rPr lang="en-US" altLang="en-US" sz="900" b="1" dirty="0">
                <a:solidFill>
                  <a:schemeClr val="bg1"/>
                </a:solidFill>
                <a:latin typeface="Malgun Gothic Semilight" panose="020B0502040204020203" pitchFamily="34" charset="-128"/>
              </a:rPr>
              <a:t>Delpino Custom Homes www.DelpinoCustomHomes.com</a:t>
            </a:r>
            <a:endParaRPr lang="en-US" altLang="en-US" sz="900" b="1" dirty="0">
              <a:solidFill>
                <a:schemeClr val="bg1"/>
              </a:solidFill>
              <a:latin typeface="Arial" panose="020B0604020202020204" pitchFamily="34" charset="0"/>
            </a:endParaRPr>
          </a:p>
        </p:txBody>
      </p:sp>
      <p:sp>
        <p:nvSpPr>
          <p:cNvPr id="7" name="Text Box 6">
            <a:extLst>
              <a:ext uri="{FF2B5EF4-FFF2-40B4-BE49-F238E27FC236}">
                <a16:creationId xmlns:a16="http://schemas.microsoft.com/office/drawing/2014/main" id="{04C886F9-AC60-4DFC-967A-B5C82399B9A4}"/>
              </a:ext>
            </a:extLst>
          </p:cNvPr>
          <p:cNvSpPr txBox="1">
            <a:spLocks noChangeArrowheads="1"/>
          </p:cNvSpPr>
          <p:nvPr/>
        </p:nvSpPr>
        <p:spPr bwMode="auto">
          <a:xfrm>
            <a:off x="0" y="-2309"/>
            <a:ext cx="4887132" cy="425664"/>
          </a:xfrm>
          <a:prstGeom prst="rect">
            <a:avLst/>
          </a:prstGeom>
          <a:noFill/>
          <a:ln>
            <a:noFill/>
          </a:ln>
          <a:effectLst/>
          <a:extLst>
            <a:ext uri="{909E8E84-426E-40DD-AFC4-6F175D3DCCD1}">
              <a14:hiddenFill xmlns:a14="http://schemas.microsoft.com/office/drawing/2010/main">
                <a:gradFill rotWithShape="0">
                  <a:gsLst>
                    <a:gs pos="0">
                      <a:srgbClr val="FFFFFF">
                        <a:alpha val="0"/>
                      </a:srgbClr>
                    </a:gs>
                    <a:gs pos="100000">
                      <a:srgbClr val="FFFFFF"/>
                    </a:gs>
                  </a:gsLst>
                  <a:lin ang="16200000" scaled="1"/>
                </a:gra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26601" tIns="26601" rIns="26601" bIns="26601" numCol="1" anchor="ctr" anchorCtr="0" compatLnSpc="1">
            <a:prstTxWarp prst="textNoShape">
              <a:avLst/>
            </a:prstTxWarp>
          </a:bodyPr>
          <a:lstStyle/>
          <a:p>
            <a:pPr lvl="0" eaLnBrk="0" fontAlgn="base" hangingPunct="0">
              <a:spcBef>
                <a:spcPct val="0"/>
              </a:spcBef>
              <a:spcAft>
                <a:spcPct val="0"/>
              </a:spcAft>
            </a:pPr>
            <a:r>
              <a:rPr lang="en-US" altLang="en-US" sz="2618" b="1" dirty="0">
                <a:ln w="3175">
                  <a:solidFill>
                    <a:schemeClr val="tx1"/>
                  </a:solidFill>
                </a:ln>
                <a:solidFill>
                  <a:srgbClr val="FFFFFF"/>
                </a:solidFill>
                <a:latin typeface="Malgun Gothic" panose="020B0503020000020004" pitchFamily="34" charset="-127"/>
              </a:rPr>
              <a:t>New Construction Downtown</a:t>
            </a:r>
            <a:endParaRPr lang="en-US" altLang="en-US" sz="1309" dirty="0">
              <a:ln w="3175">
                <a:solidFill>
                  <a:schemeClr val="tx1"/>
                </a:solidFill>
              </a:ln>
              <a:latin typeface="Arial" panose="020B0604020202020204" pitchFamily="34" charset="0"/>
            </a:endParaRPr>
          </a:p>
        </p:txBody>
      </p:sp>
      <p:sp>
        <p:nvSpPr>
          <p:cNvPr id="8" name="Text Box 9">
            <a:extLst>
              <a:ext uri="{FF2B5EF4-FFF2-40B4-BE49-F238E27FC236}">
                <a16:creationId xmlns:a16="http://schemas.microsoft.com/office/drawing/2014/main" id="{C646726F-86F0-4BE8-969D-30262CC20665}"/>
              </a:ext>
            </a:extLst>
          </p:cNvPr>
          <p:cNvSpPr txBox="1">
            <a:spLocks noChangeArrowheads="1"/>
          </p:cNvSpPr>
          <p:nvPr/>
        </p:nvSpPr>
        <p:spPr bwMode="auto">
          <a:xfrm>
            <a:off x="9430977" y="6348736"/>
            <a:ext cx="1366520" cy="321103"/>
          </a:xfrm>
          <a:prstGeom prst="rect">
            <a:avLst/>
          </a:prstGeom>
          <a:noFill/>
          <a:ln w="9525" algn="in">
            <a:noFill/>
            <a:miter lim="800000"/>
            <a:headEnd/>
            <a:tailEnd/>
          </a:ln>
          <a:effectLst/>
        </p:spPr>
        <p:txBody>
          <a:bodyPr vert="horz" wrap="square" lIns="26601" tIns="26601" rIns="26601" bIns="26601" numCol="1" anchor="ctr" anchorCtr="0" compatLnSpc="1">
            <a:prstTxWarp prst="textNoShape">
              <a:avLst/>
            </a:prstTxWarp>
          </a:bodyPr>
          <a:lstStyle/>
          <a:p>
            <a:pPr algn="ctr" defTabSz="665043" eaLnBrk="0" fontAlgn="base" hangingPunct="0">
              <a:spcBef>
                <a:spcPct val="0"/>
              </a:spcBef>
              <a:spcAft>
                <a:spcPct val="0"/>
              </a:spcAft>
            </a:pPr>
            <a:r>
              <a:rPr lang="en-US" altLang="en-US" sz="800" dirty="0">
                <a:solidFill>
                  <a:schemeClr val="bg1"/>
                </a:solidFill>
                <a:latin typeface="Malgun Gothic Semilight" panose="020B0502040204020203" pitchFamily="34" charset="-128"/>
              </a:rPr>
              <a:t>Delpino Custom Homes</a:t>
            </a:r>
            <a:endParaRPr lang="en-US" altLang="en-US" sz="2000" dirty="0">
              <a:solidFill>
                <a:schemeClr val="bg1"/>
              </a:solidFill>
              <a:latin typeface="Arial" panose="020B0604020202020204" pitchFamily="34" charset="0"/>
            </a:endParaRPr>
          </a:p>
        </p:txBody>
      </p:sp>
      <p:pic>
        <p:nvPicPr>
          <p:cNvPr id="1034" name="Picture 10">
            <a:extLst>
              <a:ext uri="{FF2B5EF4-FFF2-40B4-BE49-F238E27FC236}">
                <a16:creationId xmlns:a16="http://schemas.microsoft.com/office/drawing/2014/main" id="{012C07D5-0F5D-46F5-AD87-CAACA746C3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5719" y="5583751"/>
            <a:ext cx="847436" cy="635000"/>
          </a:xfrm>
          <a:prstGeom prst="rect">
            <a:avLst/>
          </a:prstGeom>
          <a:noFill/>
          <a:ln w="9525" algn="in">
            <a:noFill/>
            <a:miter lim="800000"/>
            <a:headEnd/>
            <a:tailEnd/>
          </a:ln>
          <a:effectLst/>
        </p:spPr>
      </p:pic>
      <p:sp>
        <p:nvSpPr>
          <p:cNvPr id="9" name="Text Box 11">
            <a:extLst>
              <a:ext uri="{FF2B5EF4-FFF2-40B4-BE49-F238E27FC236}">
                <a16:creationId xmlns:a16="http://schemas.microsoft.com/office/drawing/2014/main" id="{2404A737-B788-4DF1-A3B8-767819CD2ACE}"/>
              </a:ext>
            </a:extLst>
          </p:cNvPr>
          <p:cNvSpPr txBox="1">
            <a:spLocks noChangeArrowheads="1"/>
          </p:cNvSpPr>
          <p:nvPr/>
        </p:nvSpPr>
        <p:spPr bwMode="auto">
          <a:xfrm>
            <a:off x="0" y="423354"/>
            <a:ext cx="4887132" cy="13749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26601" tIns="26601" rIns="26601" bIns="26601" numCol="1" anchor="t" anchorCtr="0" compatLnSpc="1">
            <a:prstTxWarp prst="textNoShape">
              <a:avLst/>
            </a:prstTxWarp>
          </a:bodyPr>
          <a:lstStyle/>
          <a:p>
            <a:pPr lvl="0" eaLnBrk="0" fontAlgn="base" hangingPunct="0">
              <a:spcBef>
                <a:spcPct val="0"/>
              </a:spcBef>
              <a:spcAft>
                <a:spcPct val="0"/>
              </a:spcAft>
            </a:pPr>
            <a:r>
              <a:rPr lang="en-US" altLang="en-US" sz="1200" b="1" dirty="0">
                <a:ln w="3175">
                  <a:noFill/>
                </a:ln>
                <a:latin typeface="Malgun Gothic Semilight" panose="020B0502040204020203" pitchFamily="34" charset="-128"/>
              </a:rPr>
              <a:t>Estimated Completion of 24 Bennett October 15, 2022</a:t>
            </a:r>
          </a:p>
          <a:p>
            <a:pPr lvl="0" eaLnBrk="0" fontAlgn="base" hangingPunct="0">
              <a:spcBef>
                <a:spcPct val="0"/>
              </a:spcBef>
              <a:spcAft>
                <a:spcPct val="0"/>
              </a:spcAft>
            </a:pPr>
            <a:r>
              <a:rPr lang="en-US" altLang="en-US" sz="1200" b="1" dirty="0">
                <a:ln w="3175">
                  <a:noFill/>
                </a:ln>
                <a:latin typeface="Malgun Gothic Semilight" panose="020B0502040204020203" pitchFamily="34" charset="-128"/>
              </a:rPr>
              <a:t>Estimated Completion of 28 Bennett Spring 2023</a:t>
            </a:r>
            <a:br>
              <a:rPr lang="en-US" altLang="en-US" sz="1455" dirty="0">
                <a:ln w="3175">
                  <a:noFill/>
                </a:ln>
                <a:latin typeface="Malgun Gothic Semilight" panose="020B0502040204020203" pitchFamily="34" charset="-128"/>
              </a:rPr>
            </a:br>
            <a:r>
              <a:rPr lang="en-US" altLang="en-US" sz="600" i="1" dirty="0">
                <a:ln w="3175">
                  <a:noFill/>
                </a:ln>
                <a:latin typeface="Malgun Gothic Semilight" panose="020B0502040204020203" pitchFamily="34" charset="-128"/>
              </a:rPr>
              <a:t>*Rendered image</a:t>
            </a:r>
          </a:p>
          <a:p>
            <a:pPr lvl="0" eaLnBrk="0" fontAlgn="base" hangingPunct="0">
              <a:spcBef>
                <a:spcPct val="0"/>
              </a:spcBef>
              <a:spcAft>
                <a:spcPct val="0"/>
              </a:spcAft>
            </a:pPr>
            <a:endParaRPr lang="en-US" altLang="en-US" sz="600" i="1" dirty="0">
              <a:ln w="3175">
                <a:noFill/>
              </a:ln>
              <a:latin typeface="Malgun Gothic Semilight" panose="020B0502040204020203" pitchFamily="34" charset="-128"/>
            </a:endParaRPr>
          </a:p>
          <a:p>
            <a:pPr lvl="0" eaLnBrk="0" fontAlgn="base" hangingPunct="0">
              <a:spcBef>
                <a:spcPct val="0"/>
              </a:spcBef>
              <a:spcAft>
                <a:spcPct val="0"/>
              </a:spcAft>
            </a:pPr>
            <a:r>
              <a:rPr lang="en-US" altLang="en-US" sz="1050" b="1" i="1" dirty="0">
                <a:ln w="3175">
                  <a:solidFill>
                    <a:schemeClr val="bg1">
                      <a:lumMod val="50000"/>
                    </a:schemeClr>
                  </a:solidFill>
                </a:ln>
                <a:solidFill>
                  <a:schemeClr val="bg1"/>
                </a:solidFill>
                <a:latin typeface="Arial" panose="020B0604020202020204" pitchFamily="34" charset="0"/>
              </a:rPr>
              <a:t>3,173 H/C sf</a:t>
            </a:r>
          </a:p>
          <a:p>
            <a:pPr lvl="0" eaLnBrk="0" fontAlgn="base" hangingPunct="0">
              <a:spcBef>
                <a:spcPct val="0"/>
              </a:spcBef>
              <a:spcAft>
                <a:spcPct val="0"/>
              </a:spcAft>
            </a:pPr>
            <a:r>
              <a:rPr lang="en-US" altLang="en-US" sz="1050" b="1" i="1" dirty="0">
                <a:ln w="3175">
                  <a:solidFill>
                    <a:schemeClr val="bg1">
                      <a:lumMod val="50000"/>
                    </a:schemeClr>
                  </a:solidFill>
                </a:ln>
                <a:solidFill>
                  <a:schemeClr val="bg1"/>
                </a:solidFill>
                <a:latin typeface="Arial" panose="020B0604020202020204" pitchFamily="34" charset="0"/>
              </a:rPr>
              <a:t>4 Bed</a:t>
            </a:r>
          </a:p>
          <a:p>
            <a:pPr lvl="0" eaLnBrk="0" fontAlgn="base" hangingPunct="0">
              <a:spcBef>
                <a:spcPct val="0"/>
              </a:spcBef>
              <a:spcAft>
                <a:spcPct val="0"/>
              </a:spcAft>
            </a:pPr>
            <a:r>
              <a:rPr lang="en-US" altLang="en-US" sz="1050" b="1" i="1" dirty="0">
                <a:ln w="3175">
                  <a:solidFill>
                    <a:schemeClr val="bg1">
                      <a:lumMod val="50000"/>
                    </a:schemeClr>
                  </a:solidFill>
                </a:ln>
                <a:solidFill>
                  <a:schemeClr val="bg1"/>
                </a:solidFill>
                <a:latin typeface="Arial" panose="020B0604020202020204" pitchFamily="34" charset="0"/>
              </a:rPr>
              <a:t>4 ½ Bath</a:t>
            </a:r>
          </a:p>
          <a:p>
            <a:pPr lvl="0" eaLnBrk="0" fontAlgn="base" hangingPunct="0">
              <a:spcBef>
                <a:spcPct val="0"/>
              </a:spcBef>
              <a:spcAft>
                <a:spcPct val="0"/>
              </a:spcAft>
            </a:pPr>
            <a:r>
              <a:rPr lang="en-US" altLang="en-US" sz="1050" b="1" i="1" dirty="0">
                <a:ln w="3175">
                  <a:solidFill>
                    <a:schemeClr val="bg1">
                      <a:lumMod val="50000"/>
                    </a:schemeClr>
                  </a:solidFill>
                </a:ln>
                <a:solidFill>
                  <a:schemeClr val="bg1"/>
                </a:solidFill>
                <a:latin typeface="Arial" panose="020B0604020202020204" pitchFamily="34" charset="0"/>
              </a:rPr>
              <a:t>Office, Loft, &amp; Rooftop Deck</a:t>
            </a:r>
          </a:p>
          <a:p>
            <a:pPr lvl="0" eaLnBrk="0" fontAlgn="base" hangingPunct="0">
              <a:spcBef>
                <a:spcPct val="0"/>
              </a:spcBef>
              <a:spcAft>
                <a:spcPct val="0"/>
              </a:spcAft>
            </a:pPr>
            <a:r>
              <a:rPr lang="en-US" altLang="en-US" sz="1050" b="1" i="1" dirty="0">
                <a:ln w="3175">
                  <a:solidFill>
                    <a:schemeClr val="bg1">
                      <a:lumMod val="50000"/>
                    </a:schemeClr>
                  </a:solidFill>
                </a:ln>
                <a:solidFill>
                  <a:schemeClr val="bg1"/>
                </a:solidFill>
                <a:latin typeface="Arial" panose="020B0604020202020204" pitchFamily="34" charset="0"/>
              </a:rPr>
              <a:t>2 Car Drive under parking</a:t>
            </a:r>
            <a:endParaRPr lang="en-US" altLang="en-US" sz="1000" b="1" i="1" dirty="0">
              <a:ln w="3175">
                <a:solidFill>
                  <a:schemeClr val="bg1">
                    <a:lumMod val="50000"/>
                  </a:schemeClr>
                </a:solidFill>
              </a:ln>
              <a:solidFill>
                <a:schemeClr val="bg1"/>
              </a:solidFill>
              <a:latin typeface="Arial" panose="020B0604020202020204" pitchFamily="34" charset="0"/>
            </a:endParaRPr>
          </a:p>
        </p:txBody>
      </p:sp>
      <p:sp>
        <p:nvSpPr>
          <p:cNvPr id="2" name="Rectangle 1">
            <a:extLst>
              <a:ext uri="{FF2B5EF4-FFF2-40B4-BE49-F238E27FC236}">
                <a16:creationId xmlns:a16="http://schemas.microsoft.com/office/drawing/2014/main" id="{FD7A60FA-94C6-9A9C-260B-437BD05FC792}"/>
              </a:ext>
            </a:extLst>
          </p:cNvPr>
          <p:cNvSpPr/>
          <p:nvPr/>
        </p:nvSpPr>
        <p:spPr>
          <a:xfrm>
            <a:off x="-2953872" y="3134928"/>
            <a:ext cx="2725426" cy="1200329"/>
          </a:xfrm>
          <a:prstGeom prst="rect">
            <a:avLst/>
          </a:prstGeom>
          <a:noFill/>
        </p:spPr>
        <p:txBody>
          <a:bodyPr wrap="none" lIns="91440" tIns="45720" rIns="91440" bIns="45720">
            <a:spAutoFit/>
          </a:bodyPr>
          <a:lstStyle/>
          <a:p>
            <a:pPr algn="ctr"/>
            <a:r>
              <a:rPr lang="en-US" sz="7200" b="1" cap="none" spc="0" dirty="0">
                <a:ln w="3175">
                  <a:solidFill>
                    <a:schemeClr val="accent5"/>
                  </a:solidFill>
                  <a:prstDash val="solid"/>
                </a:ln>
                <a:noFill/>
                <a:effectLst>
                  <a:outerShdw blurRad="38100" dist="22860" dir="5400000" algn="tl" rotWithShape="0">
                    <a:srgbClr val="000000">
                      <a:alpha val="30000"/>
                    </a:srgbClr>
                  </a:outerShdw>
                </a:effectLst>
              </a:rPr>
              <a:t>DRAFT</a:t>
            </a:r>
          </a:p>
        </p:txBody>
      </p:sp>
      <p:sp>
        <p:nvSpPr>
          <p:cNvPr id="10" name="Text Box 11">
            <a:extLst>
              <a:ext uri="{FF2B5EF4-FFF2-40B4-BE49-F238E27FC236}">
                <a16:creationId xmlns:a16="http://schemas.microsoft.com/office/drawing/2014/main" id="{7A2252CD-A804-EA54-5EC0-C1B40312AC62}"/>
              </a:ext>
            </a:extLst>
          </p:cNvPr>
          <p:cNvSpPr txBox="1">
            <a:spLocks noChangeArrowheads="1"/>
          </p:cNvSpPr>
          <p:nvPr/>
        </p:nvSpPr>
        <p:spPr bwMode="auto">
          <a:xfrm>
            <a:off x="3856496" y="658815"/>
            <a:ext cx="1562745" cy="5947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26601" tIns="26601" rIns="26601" bIns="26601" numCol="1" anchor="t" anchorCtr="0" compatLnSpc="1">
            <a:prstTxWarp prst="textNoShape">
              <a:avLst/>
            </a:prstTxWarp>
          </a:bodyPr>
          <a:lstStyle/>
          <a:p>
            <a:pPr lvl="0" algn="ctr" eaLnBrk="0" fontAlgn="base" hangingPunct="0">
              <a:spcBef>
                <a:spcPct val="0"/>
              </a:spcBef>
              <a:spcAft>
                <a:spcPct val="0"/>
              </a:spcAft>
            </a:pPr>
            <a:r>
              <a:rPr lang="en-US" altLang="en-US" sz="1600" b="1" dirty="0">
                <a:ln w="3175">
                  <a:solidFill>
                    <a:schemeClr val="tx1"/>
                  </a:solidFill>
                </a:ln>
                <a:solidFill>
                  <a:schemeClr val="bg1"/>
                </a:solidFill>
                <a:latin typeface="Malgun Gothic" panose="020B0503020000020004" pitchFamily="34" charset="-127"/>
              </a:rPr>
              <a:t>24 Bennett</a:t>
            </a:r>
          </a:p>
          <a:p>
            <a:pPr lvl="0" algn="ctr" eaLnBrk="0" fontAlgn="base" hangingPunct="0">
              <a:spcBef>
                <a:spcPct val="0"/>
              </a:spcBef>
              <a:spcAft>
                <a:spcPct val="0"/>
              </a:spcAft>
            </a:pPr>
            <a:r>
              <a:rPr lang="en-US" altLang="en-US" sz="1600" b="1" dirty="0">
                <a:ln w="3175">
                  <a:solidFill>
                    <a:schemeClr val="tx1"/>
                  </a:solidFill>
                </a:ln>
                <a:solidFill>
                  <a:schemeClr val="bg1"/>
                </a:solidFill>
                <a:latin typeface="Malgun Gothic" panose="020B0503020000020004" pitchFamily="34" charset="-127"/>
              </a:rPr>
              <a:t>Street</a:t>
            </a:r>
            <a:endParaRPr lang="en-US" altLang="en-US" sz="1600" i="1" dirty="0">
              <a:ln w="3175">
                <a:noFill/>
              </a:ln>
              <a:latin typeface="Arial" panose="020B0604020202020204" pitchFamily="34" charset="0"/>
            </a:endParaRPr>
          </a:p>
        </p:txBody>
      </p:sp>
      <p:sp>
        <p:nvSpPr>
          <p:cNvPr id="11" name="Text Box 11">
            <a:extLst>
              <a:ext uri="{FF2B5EF4-FFF2-40B4-BE49-F238E27FC236}">
                <a16:creationId xmlns:a16="http://schemas.microsoft.com/office/drawing/2014/main" id="{6C2BA80D-D744-F621-F3A3-163BE630599C}"/>
              </a:ext>
            </a:extLst>
          </p:cNvPr>
          <p:cNvSpPr txBox="1">
            <a:spLocks noChangeArrowheads="1"/>
          </p:cNvSpPr>
          <p:nvPr/>
        </p:nvSpPr>
        <p:spPr bwMode="auto">
          <a:xfrm>
            <a:off x="2816816" y="1600349"/>
            <a:ext cx="1414221" cy="5947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26601" tIns="26601" rIns="26601" bIns="26601" numCol="1" anchor="t" anchorCtr="0" compatLnSpc="1">
            <a:prstTxWarp prst="textNoShape">
              <a:avLst/>
            </a:prstTxWarp>
          </a:bodyPr>
          <a:lstStyle/>
          <a:p>
            <a:pPr lvl="0" algn="ctr" eaLnBrk="0" fontAlgn="base" hangingPunct="0">
              <a:spcBef>
                <a:spcPct val="0"/>
              </a:spcBef>
              <a:spcAft>
                <a:spcPct val="0"/>
              </a:spcAft>
            </a:pPr>
            <a:r>
              <a:rPr lang="en-US" altLang="en-US" sz="1600" b="1" dirty="0">
                <a:ln w="3175">
                  <a:solidFill>
                    <a:schemeClr val="tx1"/>
                  </a:solidFill>
                </a:ln>
                <a:solidFill>
                  <a:schemeClr val="bg1"/>
                </a:solidFill>
                <a:latin typeface="Malgun Gothic" panose="020B0503020000020004" pitchFamily="34" charset="-127"/>
              </a:rPr>
              <a:t>28 Bennett</a:t>
            </a:r>
          </a:p>
          <a:p>
            <a:pPr lvl="0" algn="ctr" eaLnBrk="0" fontAlgn="base" hangingPunct="0">
              <a:spcBef>
                <a:spcPct val="0"/>
              </a:spcBef>
              <a:spcAft>
                <a:spcPct val="0"/>
              </a:spcAft>
            </a:pPr>
            <a:r>
              <a:rPr lang="en-US" altLang="en-US" sz="1600" b="1" dirty="0">
                <a:ln w="3175">
                  <a:solidFill>
                    <a:schemeClr val="tx1"/>
                  </a:solidFill>
                </a:ln>
                <a:solidFill>
                  <a:schemeClr val="bg1"/>
                </a:solidFill>
                <a:latin typeface="Malgun Gothic" panose="020B0503020000020004" pitchFamily="34" charset="-127"/>
              </a:rPr>
              <a:t>Street</a:t>
            </a:r>
            <a:endParaRPr lang="en-US" altLang="en-US" sz="1600" i="1" dirty="0">
              <a:ln w="3175">
                <a:noFill/>
              </a:ln>
              <a:latin typeface="Arial" panose="020B0604020202020204" pitchFamily="34" charset="0"/>
            </a:endParaRPr>
          </a:p>
        </p:txBody>
      </p:sp>
    </p:spTree>
    <p:extLst>
      <p:ext uri="{BB962C8B-B14F-4D97-AF65-F5344CB8AC3E}">
        <p14:creationId xmlns:p14="http://schemas.microsoft.com/office/powerpoint/2010/main" val="40535197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117</TotalTime>
  <Words>142</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Malgun Gothic</vt:lpstr>
      <vt:lpstr>Malgun Gothic Semilight</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14</cp:revision>
  <dcterms:created xsi:type="dcterms:W3CDTF">2019-12-10T13:50:09Z</dcterms:created>
  <dcterms:modified xsi:type="dcterms:W3CDTF">2022-05-18T15:22:35Z</dcterms:modified>
</cp:coreProperties>
</file>