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9"/>
    <a:srgbClr val="A5D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28" y="-9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7187"/>
            <a:ext cx="7772400" cy="254677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842174"/>
            <a:ext cx="6858000" cy="176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9497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58488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89467"/>
            <a:ext cx="1971675"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89467"/>
            <a:ext cx="5800725"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32483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64911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23722"/>
            <a:ext cx="7886700" cy="3042919"/>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895429"/>
            <a:ext cx="7886700" cy="16001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AA163-ADB9-4D73-93F7-EFC8B7E0FF67}"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427425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947333"/>
            <a:ext cx="388620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47333"/>
            <a:ext cx="388620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8AA163-ADB9-4D73-93F7-EFC8B7E0FF67}"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06988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9468"/>
            <a:ext cx="788670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793241"/>
            <a:ext cx="3868340"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672080"/>
            <a:ext cx="386834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793241"/>
            <a:ext cx="3887391"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672080"/>
            <a:ext cx="388739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8AA163-ADB9-4D73-93F7-EFC8B7E0FF67}"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7978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8AA163-ADB9-4D73-93F7-EFC8B7E0FF67}"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9587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AA163-ADB9-4D73-93F7-EFC8B7E0FF67}"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44102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053255"/>
            <a:ext cx="4629150" cy="5198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8AA163-ADB9-4D73-93F7-EFC8B7E0FF67}"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64486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53255"/>
            <a:ext cx="4629150" cy="519853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8AA163-ADB9-4D73-93F7-EFC8B7E0FF67}"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8044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9468"/>
            <a:ext cx="788670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947333"/>
            <a:ext cx="788670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780108"/>
            <a:ext cx="20574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4F8AA163-ADB9-4D73-93F7-EFC8B7E0FF67}" type="datetimeFigureOut">
              <a:rPr lang="en-US" smtClean="0"/>
              <a:t>10/4/2022</a:t>
            </a:fld>
            <a:endParaRPr lang="en-US"/>
          </a:p>
        </p:txBody>
      </p:sp>
      <p:sp>
        <p:nvSpPr>
          <p:cNvPr id="5" name="Footer Placeholder 4"/>
          <p:cNvSpPr>
            <a:spLocks noGrp="1"/>
          </p:cNvSpPr>
          <p:nvPr>
            <p:ph type="ftr" sz="quarter" idx="3"/>
          </p:nvPr>
        </p:nvSpPr>
        <p:spPr>
          <a:xfrm>
            <a:off x="3028950" y="6780108"/>
            <a:ext cx="30861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780108"/>
            <a:ext cx="20574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3857196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 y="6462286"/>
            <a:ext cx="9144000" cy="852914"/>
          </a:xfrm>
          <a:prstGeom prst="rect">
            <a:avLst/>
          </a:prstGeom>
          <a:solidFill>
            <a:srgbClr val="003569"/>
          </a:solidFill>
          <a:ln>
            <a:noFill/>
          </a:ln>
          <a:effectLst/>
        </p:spPr>
        <p:txBody>
          <a:bodyPr vert="horz" wrap="square" lIns="26601" tIns="26601" rIns="26601" bIns="26601" numCol="1" anchor="ctr" anchorCtr="0" compatLnSpc="1">
            <a:prstTxWarp prst="textNoShape">
              <a:avLst/>
            </a:prstTxWarp>
          </a:bodyPr>
          <a:lstStyle/>
          <a:p>
            <a:pPr lvl="0" algn="ctr" eaLnBrk="0" fontAlgn="base" hangingPunct="0">
              <a:spcBef>
                <a:spcPct val="0"/>
              </a:spcBef>
              <a:spcAft>
                <a:spcPct val="0"/>
              </a:spcAft>
            </a:pPr>
            <a:r>
              <a:rPr lang="en-US" altLang="en-US" sz="1000" dirty="0">
                <a:solidFill>
                  <a:schemeClr val="bg1"/>
                </a:solidFill>
                <a:latin typeface="Malgun Gothic" panose="020B0503020000020004" pitchFamily="34" charset="-127"/>
              </a:rPr>
              <a:t>Move into this ***New Construction*** home on the Charleston Peninsula this October! This new 4Br/4Ba Home features the perfect combination of Modern Lowcountry aesthetic in the Traditional and Historic neighborhood setting of Harleston Village. You'll be just blocks away from MUSC, Roper, Colonial Lake, City Marina &amp; CofC and you'll enjoy rooftop view of the Ashley River and </a:t>
            </a:r>
            <a:r>
              <a:rPr lang="en-US" altLang="en-US" sz="1000" dirty="0" err="1">
                <a:solidFill>
                  <a:schemeClr val="bg1"/>
                </a:solidFill>
                <a:latin typeface="Malgun Gothic" panose="020B0503020000020004" pitchFamily="34" charset="-127"/>
              </a:rPr>
              <a:t>Ravenel</a:t>
            </a:r>
            <a:r>
              <a:rPr lang="en-US" altLang="en-US" sz="1000" dirty="0">
                <a:solidFill>
                  <a:schemeClr val="bg1"/>
                </a:solidFill>
                <a:latin typeface="Malgun Gothic" panose="020B0503020000020004" pitchFamily="34" charset="-127"/>
              </a:rPr>
              <a:t> Bridge. Additional feature include- Wet Bar &amp; Wine tower, Kitchen Island with Waterfall, 2 Roof top decks with IPE decking, Elevator, Drive under 2 car garage, Custom Built-ins, Custom Plaster finishes, Luxury Lighting plus a study and rooftop Atrium, Modern Floor plan, suited bedrooms plus many more luxury finishes.</a:t>
            </a:r>
            <a:endParaRPr lang="en-US" altLang="en-US" sz="1000" dirty="0">
              <a:solidFill>
                <a:schemeClr val="bg1"/>
              </a:solidFill>
              <a:latin typeface="Arial" panose="020B0604020202020204" pitchFamily="34" charset="0"/>
            </a:endParaRP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7370064" y="5626634"/>
            <a:ext cx="1750637" cy="805912"/>
          </a:xfrm>
          <a:prstGeom prst="rect">
            <a:avLst/>
          </a:prstGeom>
          <a:noFill/>
          <a:ln w="9525" algn="in">
            <a:noFill/>
            <a:miter lim="800000"/>
            <a:headEnd/>
            <a:tailEnd/>
          </a:ln>
          <a:effectLst/>
        </p:spPr>
        <p:txBody>
          <a:bodyPr vert="horz" wrap="square" lIns="26601" tIns="26601" rIns="26601" bIns="26601" numCol="1" anchor="ctr" anchorCtr="0" compatLnSpc="1">
            <a:prstTxWarp prst="textNoShape">
              <a:avLst/>
            </a:prstTxWarp>
          </a:bodyPr>
          <a:lstStyle/>
          <a:p>
            <a:pPr algn="ctr" defTabSz="665043" eaLnBrk="0" fontAlgn="base" hangingPunct="0">
              <a:spcBef>
                <a:spcPct val="0"/>
              </a:spcBef>
              <a:spcAft>
                <a:spcPct val="0"/>
              </a:spcAft>
            </a:pPr>
            <a:r>
              <a:rPr lang="en-US" altLang="en-US" sz="1100" b="1">
                <a:solidFill>
                  <a:schemeClr val="bg1"/>
                </a:solidFill>
                <a:latin typeface="Malgun Gothic Semilight" panose="020B0502040204020203" pitchFamily="34" charset="-128"/>
              </a:rPr>
              <a:t>Nate Delpino</a:t>
            </a:r>
            <a:endParaRPr lang="en-US" altLang="en-US" sz="1100" b="1" dirty="0">
              <a:solidFill>
                <a:schemeClr val="bg1"/>
              </a:solidFill>
              <a:latin typeface="Malgun Gothic Semilight" panose="020B0502040204020203" pitchFamily="34" charset="-128"/>
            </a:endParaRPr>
          </a:p>
          <a:p>
            <a:pPr algn="ctr" defTabSz="665043" eaLnBrk="0" fontAlgn="base" hangingPunct="0">
              <a:spcBef>
                <a:spcPct val="0"/>
              </a:spcBef>
              <a:spcAft>
                <a:spcPct val="0"/>
              </a:spcAft>
            </a:pPr>
            <a:r>
              <a:rPr lang="en-US" altLang="en-US" sz="900" b="1" dirty="0">
                <a:solidFill>
                  <a:schemeClr val="bg1"/>
                </a:solidFill>
                <a:latin typeface="Malgun Gothic Semilight" panose="020B0502040204020203" pitchFamily="34" charset="-128"/>
              </a:rPr>
              <a:t>843-200-2721</a:t>
            </a:r>
          </a:p>
          <a:p>
            <a:pPr algn="ctr" defTabSz="665043" eaLnBrk="0" fontAlgn="base" hangingPunct="0">
              <a:spcBef>
                <a:spcPct val="0"/>
              </a:spcBef>
              <a:spcAft>
                <a:spcPct val="0"/>
              </a:spcAft>
            </a:pPr>
            <a:r>
              <a:rPr lang="en-US" altLang="en-US" sz="900" b="1" dirty="0">
                <a:solidFill>
                  <a:schemeClr val="bg1"/>
                </a:solidFill>
                <a:latin typeface="Malgun Gothic Semilight" panose="020B0502040204020203" pitchFamily="34" charset="-128"/>
              </a:rPr>
              <a:t>nathan@hbrtwn.com</a:t>
            </a:r>
          </a:p>
          <a:p>
            <a:pPr algn="ctr" defTabSz="665043" eaLnBrk="0" fontAlgn="base" hangingPunct="0">
              <a:spcBef>
                <a:spcPct val="0"/>
              </a:spcBef>
              <a:spcAft>
                <a:spcPct val="0"/>
              </a:spcAft>
            </a:pPr>
            <a:r>
              <a:rPr lang="en-US" altLang="en-US" sz="900" b="1" dirty="0">
                <a:solidFill>
                  <a:schemeClr val="bg1"/>
                </a:solidFill>
                <a:latin typeface="Malgun Gothic Semilight" panose="020B0502040204020203" pitchFamily="34" charset="-128"/>
              </a:rPr>
              <a:t>Delpino Custom Homes www.DelpinoCustomHomes.com</a:t>
            </a:r>
            <a:endParaRPr lang="en-US" altLang="en-US" sz="900" b="1" dirty="0">
              <a:solidFill>
                <a:schemeClr val="bg1"/>
              </a:solidFill>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0" y="-2309"/>
            <a:ext cx="6176010" cy="368069"/>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ctr" anchorCtr="0" compatLnSpc="1">
            <a:prstTxWarp prst="textNoShape">
              <a:avLst/>
            </a:prstTxWarp>
          </a:bodyPr>
          <a:lstStyle/>
          <a:p>
            <a:pPr lvl="0" eaLnBrk="0" fontAlgn="base" hangingPunct="0">
              <a:spcBef>
                <a:spcPct val="0"/>
              </a:spcBef>
              <a:spcAft>
                <a:spcPct val="0"/>
              </a:spcAft>
            </a:pPr>
            <a:r>
              <a:rPr lang="en-US" altLang="en-US" sz="2618" b="1" dirty="0">
                <a:ln w="3175">
                  <a:solidFill>
                    <a:schemeClr val="tx1"/>
                  </a:solidFill>
                </a:ln>
                <a:solidFill>
                  <a:srgbClr val="FFFFFF"/>
                </a:solidFill>
                <a:latin typeface="Malgun Gothic" panose="020B0503020000020004" pitchFamily="34" charset="-127"/>
              </a:rPr>
              <a:t>Brand New Construction Downtown</a:t>
            </a:r>
            <a:endParaRPr lang="en-US" altLang="en-US" sz="1309" dirty="0">
              <a:ln w="3175">
                <a:solidFill>
                  <a:schemeClr val="tx1"/>
                </a:solidFill>
              </a:ln>
              <a:latin typeface="Arial" panose="020B0604020202020204" pitchFamily="34" charset="0"/>
            </a:endParaRP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9430977" y="6348736"/>
            <a:ext cx="1366520" cy="321103"/>
          </a:xfrm>
          <a:prstGeom prst="rect">
            <a:avLst/>
          </a:prstGeom>
          <a:noFill/>
          <a:ln w="9525" algn="in">
            <a:noFill/>
            <a:miter lim="800000"/>
            <a:headEnd/>
            <a:tailEnd/>
          </a:ln>
          <a:effectLst/>
        </p:spPr>
        <p:txBody>
          <a:bodyPr vert="horz" wrap="square" lIns="26601" tIns="26601" rIns="26601" bIns="26601" numCol="1" anchor="ctr" anchorCtr="0" compatLnSpc="1">
            <a:prstTxWarp prst="textNoShape">
              <a:avLst/>
            </a:prstTxWarp>
          </a:bodyPr>
          <a:lstStyle/>
          <a:p>
            <a:pPr algn="ctr" defTabSz="665043" eaLnBrk="0" fontAlgn="base" hangingPunct="0">
              <a:spcBef>
                <a:spcPct val="0"/>
              </a:spcBef>
              <a:spcAft>
                <a:spcPct val="0"/>
              </a:spcAft>
            </a:pPr>
            <a:r>
              <a:rPr lang="en-US" altLang="en-US" sz="800" dirty="0">
                <a:solidFill>
                  <a:schemeClr val="bg1"/>
                </a:solidFill>
                <a:latin typeface="Malgun Gothic Semilight" panose="020B0502040204020203" pitchFamily="34" charset="-128"/>
              </a:rPr>
              <a:t>Delpino Custom Homes</a:t>
            </a:r>
            <a:endParaRPr lang="en-US" altLang="en-US" sz="2000" dirty="0">
              <a:solidFill>
                <a:schemeClr val="bg1"/>
              </a:solidFill>
              <a:latin typeface="Arial" panose="020B0604020202020204" pitchFamily="34"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584342" y="0"/>
            <a:ext cx="1559658" cy="852913"/>
          </a:xfrm>
          <a:prstGeom prst="rect">
            <a:avLst/>
          </a:prstGeom>
          <a:noFill/>
          <a:ln w="9525" algn="in">
            <a:solidFill>
              <a:schemeClr val="bg1"/>
            </a:solidFill>
            <a:miter lim="800000"/>
            <a:headEnd/>
            <a:tailEnd/>
          </a:ln>
          <a:effec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1" y="1161793"/>
            <a:ext cx="3944983" cy="137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t" anchorCtr="0" compatLnSpc="1">
            <a:prstTxWarp prst="textNoShape">
              <a:avLst/>
            </a:prstTxWarp>
          </a:bodyPr>
          <a:lstStyle/>
          <a:p>
            <a:pPr lvl="0" eaLnBrk="0" fontAlgn="base" hangingPunct="0">
              <a:spcBef>
                <a:spcPct val="0"/>
              </a:spcBef>
              <a:spcAft>
                <a:spcPct val="0"/>
              </a:spcAft>
            </a:pPr>
            <a:r>
              <a:rPr lang="en-US" altLang="en-US" sz="1200" b="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Estimated Completion of 24 Bennett October 15, 2022</a:t>
            </a:r>
          </a:p>
          <a:p>
            <a:pPr lvl="0" eaLnBrk="0" fontAlgn="base" hangingPunct="0">
              <a:spcBef>
                <a:spcPct val="0"/>
              </a:spcBef>
              <a:spcAft>
                <a:spcPct val="0"/>
              </a:spcAft>
            </a:pPr>
            <a:r>
              <a:rPr lang="en-US" altLang="en-US" sz="1200" b="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Estimated Completion of 28 Bennett Spring 2023</a:t>
            </a:r>
            <a:br>
              <a:rPr lang="en-US" altLang="en-US" sz="1455" b="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endParaRPr lang="en-US" altLang="en-US" sz="60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lvl="0" eaLnBrk="0" fontAlgn="base" hangingPunct="0">
              <a:spcBef>
                <a:spcPct val="0"/>
              </a:spcBef>
              <a:spcAft>
                <a:spcPct val="0"/>
              </a:spcAft>
            </a:pPr>
            <a:r>
              <a:rPr lang="en-US" altLang="en-US" sz="1050" b="1" i="1" dirty="0">
                <a:ln w="3175">
                  <a:solidFill>
                    <a:schemeClr val="bg1">
                      <a:lumMod val="50000"/>
                    </a:schemeClr>
                  </a:solid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3,173 H/C sf</a:t>
            </a:r>
          </a:p>
          <a:p>
            <a:pPr lvl="0" eaLnBrk="0" fontAlgn="base" hangingPunct="0">
              <a:spcBef>
                <a:spcPct val="0"/>
              </a:spcBef>
              <a:spcAft>
                <a:spcPct val="0"/>
              </a:spcAft>
            </a:pPr>
            <a:r>
              <a:rPr lang="en-US" altLang="en-US" sz="1050" b="1" i="1" dirty="0">
                <a:ln w="3175">
                  <a:solidFill>
                    <a:schemeClr val="bg1">
                      <a:lumMod val="50000"/>
                    </a:schemeClr>
                  </a:solid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4 Bed</a:t>
            </a:r>
          </a:p>
          <a:p>
            <a:pPr lvl="0" eaLnBrk="0" fontAlgn="base" hangingPunct="0">
              <a:spcBef>
                <a:spcPct val="0"/>
              </a:spcBef>
              <a:spcAft>
                <a:spcPct val="0"/>
              </a:spcAft>
            </a:pPr>
            <a:r>
              <a:rPr lang="en-US" altLang="en-US" sz="1050" b="1" i="1" dirty="0">
                <a:ln w="3175">
                  <a:solidFill>
                    <a:schemeClr val="bg1">
                      <a:lumMod val="50000"/>
                    </a:schemeClr>
                  </a:solid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4 ½ Bath</a:t>
            </a:r>
          </a:p>
          <a:p>
            <a:pPr lvl="0" eaLnBrk="0" fontAlgn="base" hangingPunct="0">
              <a:spcBef>
                <a:spcPct val="0"/>
              </a:spcBef>
              <a:spcAft>
                <a:spcPct val="0"/>
              </a:spcAft>
            </a:pPr>
            <a:r>
              <a:rPr lang="en-US" altLang="en-US" sz="1050" b="1" i="1" dirty="0">
                <a:ln w="3175">
                  <a:solidFill>
                    <a:schemeClr val="bg1">
                      <a:lumMod val="50000"/>
                    </a:schemeClr>
                  </a:solid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Office, Loft, &amp; Rooftop Deck</a:t>
            </a:r>
          </a:p>
          <a:p>
            <a:pPr lvl="0" eaLnBrk="0" fontAlgn="base" hangingPunct="0">
              <a:spcBef>
                <a:spcPct val="0"/>
              </a:spcBef>
              <a:spcAft>
                <a:spcPct val="0"/>
              </a:spcAft>
            </a:pPr>
            <a:r>
              <a:rPr lang="en-US" altLang="en-US" sz="1050" b="1" i="1" dirty="0">
                <a:ln w="3175">
                  <a:solidFill>
                    <a:schemeClr val="bg1">
                      <a:lumMod val="50000"/>
                    </a:schemeClr>
                  </a:solid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2 Car Drive under parking</a:t>
            </a:r>
            <a:endParaRPr lang="en-US" altLang="en-US" sz="1000" b="1" i="1" dirty="0">
              <a:ln w="3175">
                <a:solidFill>
                  <a:schemeClr val="bg1">
                    <a:lumMod val="50000"/>
                  </a:schemeClr>
                </a:solid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2" name="Rectangle 1">
            <a:extLst>
              <a:ext uri="{FF2B5EF4-FFF2-40B4-BE49-F238E27FC236}">
                <a16:creationId xmlns:a16="http://schemas.microsoft.com/office/drawing/2014/main" id="{FD7A60FA-94C6-9A9C-260B-437BD05FC792}"/>
              </a:ext>
            </a:extLst>
          </p:cNvPr>
          <p:cNvSpPr/>
          <p:nvPr/>
        </p:nvSpPr>
        <p:spPr>
          <a:xfrm>
            <a:off x="-2953872" y="3134928"/>
            <a:ext cx="2725426" cy="1200329"/>
          </a:xfrm>
          <a:prstGeom prst="rect">
            <a:avLst/>
          </a:prstGeom>
          <a:noFill/>
        </p:spPr>
        <p:txBody>
          <a:bodyPr wrap="none" lIns="91440" tIns="45720" rIns="91440" bIns="45720">
            <a:spAutoFit/>
          </a:bodyPr>
          <a:lstStyle/>
          <a:p>
            <a:pPr algn="ctr"/>
            <a:r>
              <a:rPr lang="en-US" sz="7200" b="1" cap="none" spc="0" dirty="0">
                <a:ln w="3175">
                  <a:solidFill>
                    <a:schemeClr val="accent5"/>
                  </a:solidFill>
                  <a:prstDash val="solid"/>
                </a:ln>
                <a:noFill/>
                <a:effectLst>
                  <a:outerShdw blurRad="38100" dist="22860" dir="5400000" algn="tl" rotWithShape="0">
                    <a:srgbClr val="000000">
                      <a:alpha val="30000"/>
                    </a:srgbClr>
                  </a:outerShdw>
                </a:effectLst>
              </a:rPr>
              <a:t>DRAFT</a:t>
            </a:r>
          </a:p>
        </p:txBody>
      </p:sp>
      <p:sp>
        <p:nvSpPr>
          <p:cNvPr id="10" name="Text Box 11">
            <a:extLst>
              <a:ext uri="{FF2B5EF4-FFF2-40B4-BE49-F238E27FC236}">
                <a16:creationId xmlns:a16="http://schemas.microsoft.com/office/drawing/2014/main" id="{7A2252CD-A804-EA54-5EC0-C1B40312AC62}"/>
              </a:ext>
            </a:extLst>
          </p:cNvPr>
          <p:cNvSpPr txBox="1">
            <a:spLocks noChangeArrowheads="1"/>
          </p:cNvSpPr>
          <p:nvPr/>
        </p:nvSpPr>
        <p:spPr bwMode="auto">
          <a:xfrm>
            <a:off x="0" y="374355"/>
            <a:ext cx="2408274" cy="802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t" anchorCtr="0" compatLnSpc="1">
            <a:prstTxWarp prst="textNoShape">
              <a:avLst/>
            </a:prstTxWarp>
          </a:bodyPr>
          <a:lstStyle/>
          <a:p>
            <a:pPr lvl="0" eaLnBrk="0" fontAlgn="base" hangingPunct="0">
              <a:spcBef>
                <a:spcPct val="0"/>
              </a:spcBef>
              <a:spcAft>
                <a:spcPct val="0"/>
              </a:spcAft>
            </a:pPr>
            <a:r>
              <a:rPr lang="en-US" altLang="en-US" sz="1400" b="1" dirty="0">
                <a:ln w="3175">
                  <a:solidFill>
                    <a:schemeClr val="tx1"/>
                  </a:solidFill>
                </a:ln>
                <a:solidFill>
                  <a:schemeClr val="bg1"/>
                </a:solidFill>
                <a:latin typeface="Malgun Gothic" panose="020B0503020000020004" pitchFamily="34" charset="-127"/>
                <a:ea typeface="Malgun Gothic" panose="020B0503020000020004" pitchFamily="34" charset="-127"/>
              </a:rPr>
              <a:t>24 Bennett Street</a:t>
            </a:r>
          </a:p>
          <a:p>
            <a:pPr lvl="0" eaLnBrk="0" fontAlgn="base" hangingPunct="0">
              <a:spcBef>
                <a:spcPct val="0"/>
              </a:spcBef>
              <a:spcAft>
                <a:spcPct val="0"/>
              </a:spcAft>
            </a:pPr>
            <a:r>
              <a:rPr lang="en-US" altLang="en-US" sz="1400" b="1" dirty="0">
                <a:ln w="3175">
                  <a:solidFill>
                    <a:schemeClr val="tx1"/>
                  </a:solidFill>
                </a:ln>
                <a:solidFill>
                  <a:schemeClr val="bg1"/>
                </a:solidFill>
                <a:latin typeface="Malgun Gothic" panose="020B0503020000020004" pitchFamily="34" charset="-127"/>
                <a:ea typeface="Malgun Gothic" panose="020B0503020000020004" pitchFamily="34" charset="-127"/>
              </a:rPr>
              <a:t>MLS# 22013637</a:t>
            </a:r>
          </a:p>
          <a:p>
            <a:pPr lvl="0" eaLnBrk="0" fontAlgn="base" hangingPunct="0">
              <a:spcBef>
                <a:spcPct val="0"/>
              </a:spcBef>
              <a:spcAft>
                <a:spcPct val="0"/>
              </a:spcAft>
            </a:pPr>
            <a:r>
              <a:rPr lang="en-US" altLang="en-US" sz="1400" b="1" dirty="0">
                <a:ln w="3175">
                  <a:solidFill>
                    <a:schemeClr val="tx1"/>
                  </a:solidFill>
                </a:ln>
                <a:solidFill>
                  <a:schemeClr val="bg1"/>
                </a:solidFill>
                <a:latin typeface="Malgun Gothic" panose="020B0503020000020004" pitchFamily="34" charset="-127"/>
                <a:ea typeface="Malgun Gothic" panose="020B0503020000020004" pitchFamily="34" charset="-127"/>
              </a:rPr>
              <a:t>$2,950,000</a:t>
            </a:r>
          </a:p>
        </p:txBody>
      </p:sp>
      <p:sp>
        <p:nvSpPr>
          <p:cNvPr id="11" name="Text Box 11">
            <a:extLst>
              <a:ext uri="{FF2B5EF4-FFF2-40B4-BE49-F238E27FC236}">
                <a16:creationId xmlns:a16="http://schemas.microsoft.com/office/drawing/2014/main" id="{6C2BA80D-D744-F621-F3A3-163BE630599C}"/>
              </a:ext>
            </a:extLst>
          </p:cNvPr>
          <p:cNvSpPr txBox="1">
            <a:spLocks noChangeArrowheads="1"/>
          </p:cNvSpPr>
          <p:nvPr/>
        </p:nvSpPr>
        <p:spPr bwMode="auto">
          <a:xfrm>
            <a:off x="-1591159" y="1334535"/>
            <a:ext cx="1414221" cy="594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t" anchorCtr="0" compatLnSpc="1">
            <a:prstTxWarp prst="textNoShape">
              <a:avLst/>
            </a:prstTxWarp>
          </a:bodyPr>
          <a:lstStyle/>
          <a:p>
            <a:pPr lvl="0" algn="ctr" eaLnBrk="0" fontAlgn="base" hangingPunct="0">
              <a:spcBef>
                <a:spcPct val="0"/>
              </a:spcBef>
              <a:spcAft>
                <a:spcPct val="0"/>
              </a:spcAft>
            </a:pPr>
            <a:r>
              <a:rPr lang="en-US" altLang="en-US" sz="1600" b="1" dirty="0">
                <a:ln w="3175">
                  <a:solidFill>
                    <a:schemeClr val="tx1"/>
                  </a:solidFill>
                </a:ln>
                <a:solidFill>
                  <a:schemeClr val="bg1"/>
                </a:solidFill>
                <a:latin typeface="Malgun Gothic" panose="020B0503020000020004" pitchFamily="34" charset="-127"/>
              </a:rPr>
              <a:t>28 Bennett</a:t>
            </a:r>
          </a:p>
          <a:p>
            <a:pPr lvl="0" algn="ctr" eaLnBrk="0" fontAlgn="base" hangingPunct="0">
              <a:spcBef>
                <a:spcPct val="0"/>
              </a:spcBef>
              <a:spcAft>
                <a:spcPct val="0"/>
              </a:spcAft>
            </a:pPr>
            <a:r>
              <a:rPr lang="en-US" altLang="en-US" sz="1600" b="1" dirty="0">
                <a:ln w="3175">
                  <a:solidFill>
                    <a:schemeClr val="tx1"/>
                  </a:solidFill>
                </a:ln>
                <a:solidFill>
                  <a:schemeClr val="bg1"/>
                </a:solidFill>
                <a:latin typeface="Malgun Gothic" panose="020B0503020000020004" pitchFamily="34" charset="-127"/>
              </a:rPr>
              <a:t>Street</a:t>
            </a:r>
            <a:endParaRPr lang="en-US" altLang="en-US" sz="1600" i="1" dirty="0">
              <a:ln w="3175">
                <a:noFill/>
              </a:ln>
              <a:latin typeface="Arial" panose="020B0604020202020204" pitchFamily="34" charset="0"/>
            </a:endParaRPr>
          </a:p>
        </p:txBody>
      </p:sp>
      <p:pic>
        <p:nvPicPr>
          <p:cNvPr id="3" name="Picture 10">
            <a:extLst>
              <a:ext uri="{FF2B5EF4-FFF2-40B4-BE49-F238E27FC236}">
                <a16:creationId xmlns:a16="http://schemas.microsoft.com/office/drawing/2014/main" id="{74D2D9D7-1C7C-DBB1-718E-A78E518C3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584343" y="870100"/>
            <a:ext cx="1559658" cy="1031774"/>
          </a:xfrm>
          <a:prstGeom prst="rect">
            <a:avLst/>
          </a:prstGeom>
          <a:noFill/>
          <a:ln w="9525" algn="in">
            <a:solidFill>
              <a:schemeClr val="bg1"/>
            </a:solidFill>
            <a:miter lim="800000"/>
            <a:headEnd/>
            <a:tailEnd/>
          </a:ln>
          <a:effectLst/>
        </p:spPr>
      </p:pic>
      <p:sp>
        <p:nvSpPr>
          <p:cNvPr id="12" name="TextBox 11">
            <a:extLst>
              <a:ext uri="{FF2B5EF4-FFF2-40B4-BE49-F238E27FC236}">
                <a16:creationId xmlns:a16="http://schemas.microsoft.com/office/drawing/2014/main" id="{C18C0611-AA75-E48E-5F19-41EFDE2648B2}"/>
              </a:ext>
            </a:extLst>
          </p:cNvPr>
          <p:cNvSpPr txBox="1"/>
          <p:nvPr/>
        </p:nvSpPr>
        <p:spPr>
          <a:xfrm>
            <a:off x="7584342" y="-24130"/>
            <a:ext cx="1559658" cy="184666"/>
          </a:xfrm>
          <a:prstGeom prst="rect">
            <a:avLst/>
          </a:prstGeom>
          <a:noFill/>
        </p:spPr>
        <p:txBody>
          <a:bodyPr wrap="square" anchor="ctr">
            <a:spAutoFit/>
          </a:bodyPr>
          <a:lstStyle/>
          <a:p>
            <a:pPr lvl="0" algn="r" eaLnBrk="0" fontAlgn="base" hangingPunct="0">
              <a:spcBef>
                <a:spcPct val="0"/>
              </a:spcBef>
              <a:spcAft>
                <a:spcPct val="0"/>
              </a:spcAft>
            </a:pPr>
            <a:r>
              <a:rPr lang="en-US" altLang="en-US" sz="600"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*Rendered image</a:t>
            </a:r>
          </a:p>
        </p:txBody>
      </p:sp>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205</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Malgun Gothic</vt:lpstr>
      <vt:lpstr>Malgun Gothic Semilight</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2019-12-10T13:50:09Z</dcterms:created>
  <dcterms:modified xsi:type="dcterms:W3CDTF">2022-10-04T20:30:24Z</dcterms:modified>
</cp:coreProperties>
</file>