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69"/>
    <a:srgbClr val="A5D2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706"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7187"/>
            <a:ext cx="7772400" cy="2546773"/>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842174"/>
            <a:ext cx="6858000" cy="176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8AA163-ADB9-4D73-93F7-EFC8B7E0FF67}"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39497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AA163-ADB9-4D73-93F7-EFC8B7E0FF67}"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58488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89467"/>
            <a:ext cx="1971675"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89467"/>
            <a:ext cx="5800725"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AA163-ADB9-4D73-93F7-EFC8B7E0FF67}"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32483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AA163-ADB9-4D73-93F7-EFC8B7E0FF67}"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64911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823722"/>
            <a:ext cx="7886700" cy="3042919"/>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895429"/>
            <a:ext cx="7886700" cy="16001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8AA163-ADB9-4D73-93F7-EFC8B7E0FF67}"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427425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947333"/>
            <a:ext cx="388620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947333"/>
            <a:ext cx="388620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8AA163-ADB9-4D73-93F7-EFC8B7E0FF67}"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06988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9468"/>
            <a:ext cx="788670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793241"/>
            <a:ext cx="3868340" cy="8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672080"/>
            <a:ext cx="386834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793241"/>
            <a:ext cx="3887391" cy="8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672080"/>
            <a:ext cx="3887391"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8AA163-ADB9-4D73-93F7-EFC8B7E0FF67}"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7978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8AA163-ADB9-4D73-93F7-EFC8B7E0FF67}" type="datetimeFigureOut">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49587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AA163-ADB9-4D73-93F7-EFC8B7E0FF67}" type="datetimeFigureOut">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44102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7680"/>
            <a:ext cx="2949178" cy="17068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053255"/>
            <a:ext cx="4629150" cy="51985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194560"/>
            <a:ext cx="2949178" cy="4065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8AA163-ADB9-4D73-93F7-EFC8B7E0FF67}"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64486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7680"/>
            <a:ext cx="2949178" cy="170688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53255"/>
            <a:ext cx="4629150" cy="519853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194560"/>
            <a:ext cx="2949178" cy="4065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8AA163-ADB9-4D73-93F7-EFC8B7E0FF67}"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78044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9468"/>
            <a:ext cx="788670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947333"/>
            <a:ext cx="788670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780108"/>
            <a:ext cx="205740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4F8AA163-ADB9-4D73-93F7-EFC8B7E0FF67}" type="datetimeFigureOut">
              <a:rPr lang="en-US" smtClean="0"/>
              <a:t>12/12/2022</a:t>
            </a:fld>
            <a:endParaRPr lang="en-US"/>
          </a:p>
        </p:txBody>
      </p:sp>
      <p:sp>
        <p:nvSpPr>
          <p:cNvPr id="5" name="Footer Placeholder 4"/>
          <p:cNvSpPr>
            <a:spLocks noGrp="1"/>
          </p:cNvSpPr>
          <p:nvPr>
            <p:ph type="ftr" sz="quarter" idx="3"/>
          </p:nvPr>
        </p:nvSpPr>
        <p:spPr>
          <a:xfrm>
            <a:off x="3028950" y="6780108"/>
            <a:ext cx="308610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780108"/>
            <a:ext cx="205740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74EAC8DB-738A-4950-96A4-0396B96EE077}" type="slidenum">
              <a:rPr lang="en-US" smtClean="0"/>
              <a:t>‹#›</a:t>
            </a:fld>
            <a:endParaRPr lang="en-US"/>
          </a:p>
        </p:txBody>
      </p:sp>
    </p:spTree>
    <p:extLst>
      <p:ext uri="{BB962C8B-B14F-4D97-AF65-F5344CB8AC3E}">
        <p14:creationId xmlns:p14="http://schemas.microsoft.com/office/powerpoint/2010/main" val="3857196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6ACF9C4-E985-C9CB-996F-299D982C0A1A}"/>
              </a:ext>
            </a:extLst>
          </p:cNvPr>
          <p:cNvGrpSpPr/>
          <p:nvPr/>
        </p:nvGrpSpPr>
        <p:grpSpPr>
          <a:xfrm>
            <a:off x="94357" y="5349011"/>
            <a:ext cx="8955286" cy="1033272"/>
            <a:chOff x="95489" y="5349011"/>
            <a:chExt cx="8955286" cy="1033272"/>
          </a:xfrm>
        </p:grpSpPr>
        <p:pic>
          <p:nvPicPr>
            <p:cNvPr id="1034" name="Picture 10">
              <a:extLst>
                <a:ext uri="{FF2B5EF4-FFF2-40B4-BE49-F238E27FC236}">
                  <a16:creationId xmlns:a16="http://schemas.microsoft.com/office/drawing/2014/main" id="{012C07D5-0F5D-46F5-AD87-CAACA746C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5489" y="5349011"/>
              <a:ext cx="1561922" cy="1033272"/>
            </a:xfrm>
            <a:prstGeom prst="rect">
              <a:avLst/>
            </a:prstGeom>
            <a:noFill/>
            <a:ln w="9525" algn="in">
              <a:solidFill>
                <a:schemeClr val="bg1"/>
              </a:solidFill>
              <a:miter lim="800000"/>
              <a:headEnd/>
              <a:tailEnd/>
            </a:ln>
            <a:effectLst/>
          </p:spPr>
        </p:pic>
        <p:pic>
          <p:nvPicPr>
            <p:cNvPr id="3" name="Picture 10">
              <a:extLst>
                <a:ext uri="{FF2B5EF4-FFF2-40B4-BE49-F238E27FC236}">
                  <a16:creationId xmlns:a16="http://schemas.microsoft.com/office/drawing/2014/main" id="{74D2D9D7-1C7C-DBB1-718E-A78E518C3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822266" y="5349011"/>
              <a:ext cx="774953" cy="1033272"/>
            </a:xfrm>
            <a:prstGeom prst="rect">
              <a:avLst/>
            </a:prstGeom>
            <a:noFill/>
            <a:ln w="9525" algn="in">
              <a:solidFill>
                <a:schemeClr val="bg1"/>
              </a:solidFill>
              <a:miter lim="800000"/>
              <a:headEnd/>
              <a:tailEnd/>
            </a:ln>
            <a:effectLst/>
          </p:spPr>
        </p:pic>
        <p:pic>
          <p:nvPicPr>
            <p:cNvPr id="6" name="Picture 10">
              <a:extLst>
                <a:ext uri="{FF2B5EF4-FFF2-40B4-BE49-F238E27FC236}">
                  <a16:creationId xmlns:a16="http://schemas.microsoft.com/office/drawing/2014/main" id="{CC868BD2-3B15-1890-1055-363E21C49C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792170" y="5349011"/>
              <a:ext cx="1561922" cy="1033272"/>
            </a:xfrm>
            <a:prstGeom prst="rect">
              <a:avLst/>
            </a:prstGeom>
            <a:noFill/>
            <a:ln w="9525" algn="in">
              <a:solidFill>
                <a:schemeClr val="bg1"/>
              </a:solidFill>
              <a:miter lim="800000"/>
              <a:headEnd/>
              <a:tailEnd/>
            </a:ln>
            <a:effectLst/>
          </p:spPr>
        </p:pic>
        <p:pic>
          <p:nvPicPr>
            <p:cNvPr id="14" name="Picture 10">
              <a:extLst>
                <a:ext uri="{FF2B5EF4-FFF2-40B4-BE49-F238E27FC236}">
                  <a16:creationId xmlns:a16="http://schemas.microsoft.com/office/drawing/2014/main" id="{590DFA9C-D6DD-6597-FC44-1D5D6919D1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488853" y="5349011"/>
              <a:ext cx="1561922" cy="1033272"/>
            </a:xfrm>
            <a:prstGeom prst="rect">
              <a:avLst/>
            </a:prstGeom>
            <a:noFill/>
            <a:ln w="9525" algn="in">
              <a:solidFill>
                <a:schemeClr val="bg1"/>
              </a:solidFill>
              <a:miter lim="800000"/>
              <a:headEnd/>
              <a:tailEnd/>
            </a:ln>
            <a:effectLst/>
          </p:spPr>
        </p:pic>
        <p:pic>
          <p:nvPicPr>
            <p:cNvPr id="15" name="Picture 10">
              <a:extLst>
                <a:ext uri="{FF2B5EF4-FFF2-40B4-BE49-F238E27FC236}">
                  <a16:creationId xmlns:a16="http://schemas.microsoft.com/office/drawing/2014/main" id="{05584419-9596-F38A-0DF5-DAE648DF4E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852362" y="5349011"/>
              <a:ext cx="774953" cy="1033272"/>
            </a:xfrm>
            <a:prstGeom prst="rect">
              <a:avLst/>
            </a:prstGeom>
            <a:noFill/>
            <a:ln w="9525" algn="in">
              <a:solidFill>
                <a:schemeClr val="bg1"/>
              </a:solidFill>
              <a:miter lim="800000"/>
              <a:headEnd/>
              <a:tailEnd/>
            </a:ln>
            <a:effectLst/>
          </p:spPr>
        </p:pic>
        <p:pic>
          <p:nvPicPr>
            <p:cNvPr id="16" name="Picture 10">
              <a:extLst>
                <a:ext uri="{FF2B5EF4-FFF2-40B4-BE49-F238E27FC236}">
                  <a16:creationId xmlns:a16="http://schemas.microsoft.com/office/drawing/2014/main" id="{7F39B5B7-A39C-9C63-BEF3-52D4DAE1DC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6518948" y="5349011"/>
              <a:ext cx="774954" cy="1033272"/>
            </a:xfrm>
            <a:prstGeom prst="rect">
              <a:avLst/>
            </a:prstGeom>
            <a:noFill/>
            <a:ln w="9525" algn="in">
              <a:solidFill>
                <a:schemeClr val="bg1"/>
              </a:solidFill>
              <a:miter lim="800000"/>
              <a:headEnd/>
              <a:tailEnd/>
            </a:ln>
            <a:effectLst/>
          </p:spPr>
        </p:pic>
        <p:pic>
          <p:nvPicPr>
            <p:cNvPr id="17" name="Picture 10">
              <a:extLst>
                <a:ext uri="{FF2B5EF4-FFF2-40B4-BE49-F238E27FC236}">
                  <a16:creationId xmlns:a16="http://schemas.microsoft.com/office/drawing/2014/main" id="{6343E5CE-6CAE-8ADC-2EA0-CC833CF963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549043" y="5349011"/>
              <a:ext cx="774954" cy="1033272"/>
            </a:xfrm>
            <a:prstGeom prst="rect">
              <a:avLst/>
            </a:prstGeom>
            <a:noFill/>
            <a:ln w="9525" algn="in">
              <a:solidFill>
                <a:schemeClr val="bg1"/>
              </a:solidFill>
              <a:miter lim="800000"/>
              <a:headEnd/>
              <a:tailEnd/>
            </a:ln>
            <a:effectLst/>
          </p:spPr>
        </p:pic>
      </p:grpSp>
      <p:sp>
        <p:nvSpPr>
          <p:cNvPr id="4" name="Text Box 3">
            <a:extLst>
              <a:ext uri="{FF2B5EF4-FFF2-40B4-BE49-F238E27FC236}">
                <a16:creationId xmlns:a16="http://schemas.microsoft.com/office/drawing/2014/main" id="{CEC8F15E-4C25-431F-A2F7-8714A7FB9D05}"/>
              </a:ext>
            </a:extLst>
          </p:cNvPr>
          <p:cNvSpPr txBox="1">
            <a:spLocks noChangeArrowheads="1"/>
          </p:cNvSpPr>
          <p:nvPr/>
        </p:nvSpPr>
        <p:spPr bwMode="auto">
          <a:xfrm>
            <a:off x="1" y="6462286"/>
            <a:ext cx="9144000" cy="852914"/>
          </a:xfrm>
          <a:prstGeom prst="rect">
            <a:avLst/>
          </a:prstGeom>
          <a:solidFill>
            <a:srgbClr val="003569"/>
          </a:solidFill>
          <a:ln>
            <a:noFill/>
          </a:ln>
          <a:effectLst/>
        </p:spPr>
        <p:txBody>
          <a:bodyPr vert="horz" wrap="square" lIns="26601" tIns="26601" rIns="26601" bIns="26601" numCol="1" anchor="ctr" anchorCtr="0" compatLnSpc="1">
            <a:prstTxWarp prst="textNoShape">
              <a:avLst/>
            </a:prstTxWarp>
          </a:bodyPr>
          <a:lstStyle/>
          <a:p>
            <a:pPr lvl="0" algn="ctr" eaLnBrk="0" fontAlgn="base" hangingPunct="0">
              <a:spcBef>
                <a:spcPct val="0"/>
              </a:spcBef>
              <a:spcAft>
                <a:spcPct val="0"/>
              </a:spcAft>
            </a:pPr>
            <a:r>
              <a:rPr lang="en-US" altLang="en-US" sz="850" dirty="0">
                <a:solidFill>
                  <a:schemeClr val="bg1"/>
                </a:solidFill>
                <a:latin typeface="Malgun Gothic" panose="020B0503020000020004" pitchFamily="34" charset="-127"/>
              </a:rPr>
              <a:t>Move into this ***New Construction*** home on the Charleston Peninsula this November! This new 4Br/4Ba Home features the perfect combination of Modern Lowcountry aesthetic in the Traditional and Historic neighborhood setting of Harleston Village. You'll be just blocks away from MUSC, Roper, Colonial Lake, City Marina &amp; CofC and you'll enjoy rooftop view of the Ashley River and </a:t>
            </a:r>
            <a:r>
              <a:rPr lang="en-US" altLang="en-US" sz="850" dirty="0" err="1">
                <a:solidFill>
                  <a:schemeClr val="bg1"/>
                </a:solidFill>
                <a:latin typeface="Malgun Gothic" panose="020B0503020000020004" pitchFamily="34" charset="-127"/>
              </a:rPr>
              <a:t>Ravenel</a:t>
            </a:r>
            <a:r>
              <a:rPr lang="en-US" altLang="en-US" sz="850" dirty="0">
                <a:solidFill>
                  <a:schemeClr val="bg1"/>
                </a:solidFill>
                <a:latin typeface="Malgun Gothic" panose="020B0503020000020004" pitchFamily="34" charset="-127"/>
              </a:rPr>
              <a:t> Bridge. Additional feature include- Wet Bar &amp; Wine tower, Kitchen Island with Waterfall, 2 Roof top decks with IPE decking, Elevator, Drive under 2 car garage, Custom Built-ins, Custom Plaster finishes, Luxury Lighting plus a study and rooftop Atrium, Modern Floor plan, suited bedrooms plus many more luxury finishes. * 3 bedrooms on second floor with a spacious master * all leading to a rooftop deck with Ipe wood tile flooring * Charleston in the evening will be stunning</a:t>
            </a:r>
            <a:endParaRPr lang="en-US" altLang="en-US" sz="850" dirty="0">
              <a:solidFill>
                <a:schemeClr val="bg1"/>
              </a:solidFill>
              <a:latin typeface="Arial" panose="020B0604020202020204" pitchFamily="34" charset="0"/>
            </a:endParaRPr>
          </a:p>
        </p:txBody>
      </p:sp>
      <p:sp>
        <p:nvSpPr>
          <p:cNvPr id="5" name="Text Box 4">
            <a:extLst>
              <a:ext uri="{FF2B5EF4-FFF2-40B4-BE49-F238E27FC236}">
                <a16:creationId xmlns:a16="http://schemas.microsoft.com/office/drawing/2014/main" id="{7EC78D6A-B412-42BB-AE6D-72DBA3E2DD53}"/>
              </a:ext>
            </a:extLst>
          </p:cNvPr>
          <p:cNvSpPr txBox="1">
            <a:spLocks noChangeArrowheads="1"/>
          </p:cNvSpPr>
          <p:nvPr/>
        </p:nvSpPr>
        <p:spPr bwMode="auto">
          <a:xfrm>
            <a:off x="0" y="0"/>
            <a:ext cx="1750637" cy="805912"/>
          </a:xfrm>
          <a:prstGeom prst="rect">
            <a:avLst/>
          </a:prstGeom>
          <a:noFill/>
          <a:ln w="9525" algn="in">
            <a:noFill/>
            <a:miter lim="800000"/>
            <a:headEnd/>
            <a:tailEnd/>
          </a:ln>
          <a:effectLst/>
        </p:spPr>
        <p:txBody>
          <a:bodyPr vert="horz" wrap="square" lIns="26601" tIns="26601" rIns="26601" bIns="26601" numCol="1" anchor="ctr" anchorCtr="0" compatLnSpc="1">
            <a:prstTxWarp prst="textNoShape">
              <a:avLst/>
            </a:prstTxWarp>
          </a:bodyPr>
          <a:lstStyle/>
          <a:p>
            <a:pPr defTabSz="665043" eaLnBrk="0" fontAlgn="base" hangingPunct="0">
              <a:spcBef>
                <a:spcPct val="0"/>
              </a:spcBef>
              <a:spcAft>
                <a:spcPct val="0"/>
              </a:spcAft>
            </a:pPr>
            <a:r>
              <a:rPr lang="en-US" altLang="en-US" sz="1100" b="1" dirty="0">
                <a:solidFill>
                  <a:schemeClr val="bg1"/>
                </a:solidFill>
                <a:latin typeface="Malgun Gothic Semilight" panose="020B0502040204020203" pitchFamily="34" charset="-128"/>
              </a:rPr>
              <a:t>Nate Delpino</a:t>
            </a:r>
          </a:p>
          <a:p>
            <a:pPr defTabSz="665043" eaLnBrk="0" fontAlgn="base" hangingPunct="0">
              <a:spcBef>
                <a:spcPct val="0"/>
              </a:spcBef>
              <a:spcAft>
                <a:spcPct val="0"/>
              </a:spcAft>
            </a:pPr>
            <a:r>
              <a:rPr lang="en-US" altLang="en-US" sz="900" b="1" dirty="0">
                <a:solidFill>
                  <a:schemeClr val="bg1"/>
                </a:solidFill>
                <a:latin typeface="Malgun Gothic Semilight" panose="020B0502040204020203" pitchFamily="34" charset="-128"/>
              </a:rPr>
              <a:t>843-200-2721</a:t>
            </a:r>
          </a:p>
          <a:p>
            <a:pPr defTabSz="665043" eaLnBrk="0" fontAlgn="base" hangingPunct="0">
              <a:spcBef>
                <a:spcPct val="0"/>
              </a:spcBef>
              <a:spcAft>
                <a:spcPct val="0"/>
              </a:spcAft>
            </a:pPr>
            <a:r>
              <a:rPr lang="en-US" altLang="en-US" sz="900" b="1" dirty="0">
                <a:solidFill>
                  <a:schemeClr val="bg1"/>
                </a:solidFill>
                <a:latin typeface="Malgun Gothic Semilight" panose="020B0502040204020203" pitchFamily="34" charset="-128"/>
              </a:rPr>
              <a:t>nathan@hbrtwn.com</a:t>
            </a:r>
          </a:p>
          <a:p>
            <a:pPr defTabSz="665043" eaLnBrk="0" fontAlgn="base" hangingPunct="0">
              <a:spcBef>
                <a:spcPct val="0"/>
              </a:spcBef>
              <a:spcAft>
                <a:spcPct val="0"/>
              </a:spcAft>
            </a:pPr>
            <a:r>
              <a:rPr lang="en-US" altLang="en-US" sz="900" b="1" dirty="0">
                <a:solidFill>
                  <a:schemeClr val="bg1"/>
                </a:solidFill>
                <a:latin typeface="Malgun Gothic Semilight" panose="020B0502040204020203" pitchFamily="34" charset="-128"/>
              </a:rPr>
              <a:t>Delpino Custom Homes www.DelpinoCustomHomes.com</a:t>
            </a:r>
            <a:endParaRPr lang="en-US" altLang="en-US" sz="900" b="1" dirty="0">
              <a:solidFill>
                <a:schemeClr val="bg1"/>
              </a:solidFill>
              <a:latin typeface="Arial" panose="020B0604020202020204" pitchFamily="34" charset="0"/>
            </a:endParaRPr>
          </a:p>
        </p:txBody>
      </p:sp>
      <p:sp>
        <p:nvSpPr>
          <p:cNvPr id="7" name="Text Box 6">
            <a:extLst>
              <a:ext uri="{FF2B5EF4-FFF2-40B4-BE49-F238E27FC236}">
                <a16:creationId xmlns:a16="http://schemas.microsoft.com/office/drawing/2014/main" id="{04C886F9-AC60-4DFC-967A-B5C82399B9A4}"/>
              </a:ext>
            </a:extLst>
          </p:cNvPr>
          <p:cNvSpPr txBox="1">
            <a:spLocks noChangeArrowheads="1"/>
          </p:cNvSpPr>
          <p:nvPr/>
        </p:nvSpPr>
        <p:spPr bwMode="auto">
          <a:xfrm>
            <a:off x="2967990" y="-2309"/>
            <a:ext cx="6094730" cy="368069"/>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6601" tIns="26601" rIns="26601" bIns="26601" numCol="1" anchor="ctr" anchorCtr="0" compatLnSpc="1">
            <a:prstTxWarp prst="textNoShape">
              <a:avLst/>
            </a:prstTxWarp>
          </a:bodyPr>
          <a:lstStyle/>
          <a:p>
            <a:pPr lvl="0" algn="r" eaLnBrk="0" fontAlgn="base" hangingPunct="0">
              <a:spcBef>
                <a:spcPct val="0"/>
              </a:spcBef>
              <a:spcAft>
                <a:spcPct val="0"/>
              </a:spcAft>
            </a:pPr>
            <a:r>
              <a:rPr lang="en-US" altLang="en-US" sz="2618" b="1" dirty="0">
                <a:ln w="3175">
                  <a:solidFill>
                    <a:schemeClr val="tx1"/>
                  </a:solidFill>
                </a:ln>
                <a:solidFill>
                  <a:srgbClr val="FFFFFF"/>
                </a:solidFill>
                <a:latin typeface="Malgun Gothic" panose="020B0503020000020004" pitchFamily="34" charset="-127"/>
              </a:rPr>
              <a:t>Open </a:t>
            </a:r>
            <a:r>
              <a:rPr lang="en-US" altLang="en-US" sz="2618" b="1">
                <a:ln w="3175">
                  <a:solidFill>
                    <a:schemeClr val="tx1"/>
                  </a:solidFill>
                </a:ln>
                <a:solidFill>
                  <a:srgbClr val="FFFFFF"/>
                </a:solidFill>
                <a:latin typeface="Malgun Gothic" panose="020B0503020000020004" pitchFamily="34" charset="-127"/>
              </a:rPr>
              <a:t>House Thursday 12-2!</a:t>
            </a:r>
            <a:endParaRPr lang="en-US" altLang="en-US" sz="1309" dirty="0">
              <a:ln w="3175">
                <a:solidFill>
                  <a:schemeClr val="tx1"/>
                </a:solidFill>
              </a:ln>
              <a:latin typeface="Arial" panose="020B0604020202020204" pitchFamily="34" charset="0"/>
            </a:endParaRPr>
          </a:p>
        </p:txBody>
      </p:sp>
      <p:sp>
        <p:nvSpPr>
          <p:cNvPr id="8" name="Text Box 9">
            <a:extLst>
              <a:ext uri="{FF2B5EF4-FFF2-40B4-BE49-F238E27FC236}">
                <a16:creationId xmlns:a16="http://schemas.microsoft.com/office/drawing/2014/main" id="{C646726F-86F0-4BE8-969D-30262CC20665}"/>
              </a:ext>
            </a:extLst>
          </p:cNvPr>
          <p:cNvSpPr txBox="1">
            <a:spLocks noChangeArrowheads="1"/>
          </p:cNvSpPr>
          <p:nvPr/>
        </p:nvSpPr>
        <p:spPr bwMode="auto">
          <a:xfrm>
            <a:off x="9430977" y="6348736"/>
            <a:ext cx="1366520" cy="321103"/>
          </a:xfrm>
          <a:prstGeom prst="rect">
            <a:avLst/>
          </a:prstGeom>
          <a:noFill/>
          <a:ln w="9525" algn="in">
            <a:noFill/>
            <a:miter lim="800000"/>
            <a:headEnd/>
            <a:tailEnd/>
          </a:ln>
          <a:effectLst/>
        </p:spPr>
        <p:txBody>
          <a:bodyPr vert="horz" wrap="square" lIns="26601" tIns="26601" rIns="26601" bIns="26601" numCol="1" anchor="ctr" anchorCtr="0" compatLnSpc="1">
            <a:prstTxWarp prst="textNoShape">
              <a:avLst/>
            </a:prstTxWarp>
          </a:bodyPr>
          <a:lstStyle/>
          <a:p>
            <a:pPr algn="ctr" defTabSz="665043" eaLnBrk="0" fontAlgn="base" hangingPunct="0">
              <a:spcBef>
                <a:spcPct val="0"/>
              </a:spcBef>
              <a:spcAft>
                <a:spcPct val="0"/>
              </a:spcAft>
            </a:pPr>
            <a:r>
              <a:rPr lang="en-US" altLang="en-US" sz="800" dirty="0">
                <a:solidFill>
                  <a:schemeClr val="bg1"/>
                </a:solidFill>
                <a:latin typeface="Malgun Gothic Semilight" panose="020B0502040204020203" pitchFamily="34" charset="-128"/>
              </a:rPr>
              <a:t>Delpino Custom Homes</a:t>
            </a:r>
            <a:endParaRPr lang="en-US" altLang="en-US" sz="2000" dirty="0">
              <a:solidFill>
                <a:schemeClr val="bg1"/>
              </a:solidFill>
              <a:latin typeface="Arial" panose="020B0604020202020204" pitchFamily="34" charset="0"/>
            </a:endParaRPr>
          </a:p>
        </p:txBody>
      </p:sp>
      <p:sp>
        <p:nvSpPr>
          <p:cNvPr id="9" name="Text Box 11">
            <a:extLst>
              <a:ext uri="{FF2B5EF4-FFF2-40B4-BE49-F238E27FC236}">
                <a16:creationId xmlns:a16="http://schemas.microsoft.com/office/drawing/2014/main" id="{2404A737-B788-4DF1-A3B8-767819CD2ACE}"/>
              </a:ext>
            </a:extLst>
          </p:cNvPr>
          <p:cNvSpPr txBox="1">
            <a:spLocks noChangeArrowheads="1"/>
          </p:cNvSpPr>
          <p:nvPr/>
        </p:nvSpPr>
        <p:spPr bwMode="auto">
          <a:xfrm>
            <a:off x="5199017" y="1161793"/>
            <a:ext cx="3863703" cy="956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6601" tIns="26601" rIns="26601" bIns="26601" numCol="1" anchor="t" anchorCtr="0" compatLnSpc="1">
            <a:prstTxWarp prst="textNoShape">
              <a:avLst/>
            </a:prstTxWarp>
          </a:bodyPr>
          <a:lstStyle/>
          <a:p>
            <a:pPr lvl="0" algn="r" eaLnBrk="0" fontAlgn="base" hangingPunct="0">
              <a:spcBef>
                <a:spcPct val="0"/>
              </a:spcBef>
              <a:spcAft>
                <a:spcPct val="0"/>
              </a:spcAft>
            </a:pPr>
            <a:r>
              <a:rPr lang="en-US" altLang="en-US" sz="1050" b="1" i="1" dirty="0">
                <a:ln w="3175">
                  <a:no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3,173 H/C sf</a:t>
            </a:r>
          </a:p>
          <a:p>
            <a:pPr lvl="0" algn="r" eaLnBrk="0" fontAlgn="base" hangingPunct="0">
              <a:spcBef>
                <a:spcPct val="0"/>
              </a:spcBef>
              <a:spcAft>
                <a:spcPct val="0"/>
              </a:spcAft>
            </a:pPr>
            <a:r>
              <a:rPr lang="en-US" altLang="en-US" sz="1050" b="1" i="1" dirty="0">
                <a:ln w="3175">
                  <a:no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4 Bed</a:t>
            </a:r>
          </a:p>
          <a:p>
            <a:pPr lvl="0" algn="r" eaLnBrk="0" fontAlgn="base" hangingPunct="0">
              <a:spcBef>
                <a:spcPct val="0"/>
              </a:spcBef>
              <a:spcAft>
                <a:spcPct val="0"/>
              </a:spcAft>
            </a:pPr>
            <a:r>
              <a:rPr lang="en-US" altLang="en-US" sz="1050" b="1" i="1" dirty="0">
                <a:ln w="3175">
                  <a:no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4 ½ Bath</a:t>
            </a:r>
          </a:p>
          <a:p>
            <a:pPr lvl="0" algn="r" eaLnBrk="0" fontAlgn="base" hangingPunct="0">
              <a:spcBef>
                <a:spcPct val="0"/>
              </a:spcBef>
              <a:spcAft>
                <a:spcPct val="0"/>
              </a:spcAft>
            </a:pPr>
            <a:r>
              <a:rPr lang="en-US" altLang="en-US" sz="1050" b="1" i="1" dirty="0">
                <a:ln w="3175">
                  <a:no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Office, Loft, &amp; Rooftop Deck</a:t>
            </a:r>
          </a:p>
          <a:p>
            <a:pPr lvl="0" algn="r" eaLnBrk="0" fontAlgn="base" hangingPunct="0">
              <a:spcBef>
                <a:spcPct val="0"/>
              </a:spcBef>
              <a:spcAft>
                <a:spcPct val="0"/>
              </a:spcAft>
            </a:pPr>
            <a:r>
              <a:rPr lang="en-US" altLang="en-US" sz="1050" b="1" i="1" dirty="0">
                <a:ln w="3175">
                  <a:no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2 Car Drive under parking</a:t>
            </a:r>
            <a:endParaRPr lang="en-US" altLang="en-US" sz="1000" b="1" i="1" dirty="0">
              <a:ln w="3175">
                <a:noFill/>
              </a:ln>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2" name="Rectangle 1">
            <a:extLst>
              <a:ext uri="{FF2B5EF4-FFF2-40B4-BE49-F238E27FC236}">
                <a16:creationId xmlns:a16="http://schemas.microsoft.com/office/drawing/2014/main" id="{FD7A60FA-94C6-9A9C-260B-437BD05FC792}"/>
              </a:ext>
            </a:extLst>
          </p:cNvPr>
          <p:cNvSpPr/>
          <p:nvPr/>
        </p:nvSpPr>
        <p:spPr>
          <a:xfrm>
            <a:off x="-2953872" y="3134928"/>
            <a:ext cx="2725426" cy="1200329"/>
          </a:xfrm>
          <a:prstGeom prst="rect">
            <a:avLst/>
          </a:prstGeom>
          <a:noFill/>
        </p:spPr>
        <p:txBody>
          <a:bodyPr wrap="none" lIns="91440" tIns="45720" rIns="91440" bIns="45720">
            <a:spAutoFit/>
          </a:bodyPr>
          <a:lstStyle/>
          <a:p>
            <a:pPr algn="ctr"/>
            <a:r>
              <a:rPr lang="en-US" sz="7200" b="1" cap="none" spc="0" dirty="0">
                <a:ln w="3175">
                  <a:solidFill>
                    <a:schemeClr val="accent5"/>
                  </a:solidFill>
                  <a:prstDash val="solid"/>
                </a:ln>
                <a:noFill/>
                <a:effectLst>
                  <a:outerShdw blurRad="38100" dist="22860" dir="5400000" algn="tl" rotWithShape="0">
                    <a:srgbClr val="000000">
                      <a:alpha val="30000"/>
                    </a:srgbClr>
                  </a:outerShdw>
                </a:effectLst>
              </a:rPr>
              <a:t>DRAFT</a:t>
            </a:r>
          </a:p>
        </p:txBody>
      </p:sp>
      <p:sp>
        <p:nvSpPr>
          <p:cNvPr id="10" name="Text Box 11">
            <a:extLst>
              <a:ext uri="{FF2B5EF4-FFF2-40B4-BE49-F238E27FC236}">
                <a16:creationId xmlns:a16="http://schemas.microsoft.com/office/drawing/2014/main" id="{7A2252CD-A804-EA54-5EC0-C1B40312AC62}"/>
              </a:ext>
            </a:extLst>
          </p:cNvPr>
          <p:cNvSpPr txBox="1">
            <a:spLocks noChangeArrowheads="1"/>
          </p:cNvSpPr>
          <p:nvPr/>
        </p:nvSpPr>
        <p:spPr bwMode="auto">
          <a:xfrm>
            <a:off x="4572000" y="374355"/>
            <a:ext cx="4490720" cy="802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6601" tIns="26601" rIns="26601" bIns="26601" numCol="1" anchor="t" anchorCtr="0" compatLnSpc="1">
            <a:prstTxWarp prst="textNoShape">
              <a:avLst/>
            </a:prstTxWarp>
          </a:bodyPr>
          <a:lstStyle/>
          <a:p>
            <a:pPr lvl="0" algn="r" eaLnBrk="0" fontAlgn="base" hangingPunct="0">
              <a:spcBef>
                <a:spcPct val="0"/>
              </a:spcBef>
              <a:spcAft>
                <a:spcPct val="0"/>
              </a:spcAft>
            </a:pPr>
            <a:r>
              <a:rPr lang="en-US" altLang="en-US" sz="1400" b="1" dirty="0">
                <a:ln w="3175">
                  <a:solidFill>
                    <a:schemeClr val="tx1"/>
                  </a:solidFill>
                </a:ln>
                <a:solidFill>
                  <a:schemeClr val="bg1"/>
                </a:solidFill>
                <a:latin typeface="Malgun Gothic" panose="020B0503020000020004" pitchFamily="34" charset="-127"/>
                <a:ea typeface="Malgun Gothic" panose="020B0503020000020004" pitchFamily="34" charset="-127"/>
              </a:rPr>
              <a:t>24 Bennett Street | Harleston Village</a:t>
            </a:r>
          </a:p>
          <a:p>
            <a:pPr lvl="0" algn="r" eaLnBrk="0" fontAlgn="base" hangingPunct="0">
              <a:spcBef>
                <a:spcPct val="0"/>
              </a:spcBef>
              <a:spcAft>
                <a:spcPct val="0"/>
              </a:spcAft>
            </a:pPr>
            <a:r>
              <a:rPr lang="en-US" altLang="en-US" sz="1400" b="1" dirty="0">
                <a:ln w="3175">
                  <a:solidFill>
                    <a:schemeClr val="tx1"/>
                  </a:solidFill>
                </a:ln>
                <a:solidFill>
                  <a:schemeClr val="bg1"/>
                </a:solidFill>
                <a:latin typeface="Malgun Gothic" panose="020B0503020000020004" pitchFamily="34" charset="-127"/>
                <a:ea typeface="Malgun Gothic" panose="020B0503020000020004" pitchFamily="34" charset="-127"/>
              </a:rPr>
              <a:t>MLS# 22013637 | $2,950,000</a:t>
            </a:r>
          </a:p>
        </p:txBody>
      </p:sp>
      <p:sp>
        <p:nvSpPr>
          <p:cNvPr id="11" name="Text Box 11">
            <a:extLst>
              <a:ext uri="{FF2B5EF4-FFF2-40B4-BE49-F238E27FC236}">
                <a16:creationId xmlns:a16="http://schemas.microsoft.com/office/drawing/2014/main" id="{6C2BA80D-D744-F621-F3A3-163BE630599C}"/>
              </a:ext>
            </a:extLst>
          </p:cNvPr>
          <p:cNvSpPr txBox="1">
            <a:spLocks noChangeArrowheads="1"/>
          </p:cNvSpPr>
          <p:nvPr/>
        </p:nvSpPr>
        <p:spPr bwMode="auto">
          <a:xfrm>
            <a:off x="-1591159" y="1334535"/>
            <a:ext cx="1414221" cy="594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6601" tIns="26601" rIns="26601" bIns="26601" numCol="1" anchor="t" anchorCtr="0" compatLnSpc="1">
            <a:prstTxWarp prst="textNoShape">
              <a:avLst/>
            </a:prstTxWarp>
          </a:bodyPr>
          <a:lstStyle/>
          <a:p>
            <a:pPr lvl="0" algn="ctr" eaLnBrk="0" fontAlgn="base" hangingPunct="0">
              <a:spcBef>
                <a:spcPct val="0"/>
              </a:spcBef>
              <a:spcAft>
                <a:spcPct val="0"/>
              </a:spcAft>
            </a:pPr>
            <a:r>
              <a:rPr lang="en-US" altLang="en-US" sz="1600" b="1" dirty="0">
                <a:ln w="3175">
                  <a:solidFill>
                    <a:schemeClr val="tx1"/>
                  </a:solidFill>
                </a:ln>
                <a:solidFill>
                  <a:schemeClr val="bg1"/>
                </a:solidFill>
                <a:latin typeface="Malgun Gothic" panose="020B0503020000020004" pitchFamily="34" charset="-127"/>
              </a:rPr>
              <a:t>28 Bennett</a:t>
            </a:r>
          </a:p>
          <a:p>
            <a:pPr lvl="0" algn="ctr" eaLnBrk="0" fontAlgn="base" hangingPunct="0">
              <a:spcBef>
                <a:spcPct val="0"/>
              </a:spcBef>
              <a:spcAft>
                <a:spcPct val="0"/>
              </a:spcAft>
            </a:pPr>
            <a:r>
              <a:rPr lang="en-US" altLang="en-US" sz="1600" b="1" dirty="0">
                <a:ln w="3175">
                  <a:solidFill>
                    <a:schemeClr val="tx1"/>
                  </a:solidFill>
                </a:ln>
                <a:solidFill>
                  <a:schemeClr val="bg1"/>
                </a:solidFill>
                <a:latin typeface="Malgun Gothic" panose="020B0503020000020004" pitchFamily="34" charset="-127"/>
              </a:rPr>
              <a:t>Street</a:t>
            </a:r>
            <a:endParaRPr lang="en-US" altLang="en-US" sz="1600" i="1" dirty="0">
              <a:ln w="3175">
                <a:noFill/>
              </a:ln>
              <a:latin typeface="Arial" panose="020B0604020202020204" pitchFamily="34" charset="0"/>
            </a:endParaRPr>
          </a:p>
        </p:txBody>
      </p:sp>
      <p:sp>
        <p:nvSpPr>
          <p:cNvPr id="12" name="TextBox 11">
            <a:extLst>
              <a:ext uri="{FF2B5EF4-FFF2-40B4-BE49-F238E27FC236}">
                <a16:creationId xmlns:a16="http://schemas.microsoft.com/office/drawing/2014/main" id="{C18C0611-AA75-E48E-5F19-41EFDE2648B2}"/>
              </a:ext>
            </a:extLst>
          </p:cNvPr>
          <p:cNvSpPr txBox="1"/>
          <p:nvPr/>
        </p:nvSpPr>
        <p:spPr>
          <a:xfrm>
            <a:off x="94357" y="5349011"/>
            <a:ext cx="1559658" cy="184666"/>
          </a:xfrm>
          <a:prstGeom prst="rect">
            <a:avLst/>
          </a:prstGeom>
          <a:noFill/>
        </p:spPr>
        <p:txBody>
          <a:bodyPr wrap="square" anchor="ctr">
            <a:spAutoFit/>
          </a:bodyPr>
          <a:lstStyle/>
          <a:p>
            <a:pPr lvl="0" algn="r" eaLnBrk="0" fontAlgn="base" hangingPunct="0">
              <a:spcBef>
                <a:spcPct val="0"/>
              </a:spcBef>
              <a:spcAft>
                <a:spcPct val="0"/>
              </a:spcAft>
            </a:pPr>
            <a:r>
              <a:rPr lang="en-US" altLang="en-US" sz="600" i="1" dirty="0">
                <a:ln w="3175">
                  <a:noFill/>
                </a:ln>
                <a:latin typeface="Malgun Gothic Semilight" panose="020B0502040204020203" pitchFamily="34" charset="-128"/>
                <a:ea typeface="Malgun Gothic Semilight" panose="020B0502040204020203" pitchFamily="34" charset="-128"/>
                <a:cs typeface="Malgun Gothic Semilight" panose="020B0502040204020203" pitchFamily="34" charset="-128"/>
              </a:rPr>
              <a:t>*Rendered image</a:t>
            </a:r>
          </a:p>
        </p:txBody>
      </p:sp>
    </p:spTree>
    <p:extLst>
      <p:ext uri="{BB962C8B-B14F-4D97-AF65-F5344CB8AC3E}">
        <p14:creationId xmlns:p14="http://schemas.microsoft.com/office/powerpoint/2010/main" val="40535197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TotalTime>
  <Words>223</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Malgun Gothic</vt:lpstr>
      <vt:lpstr>Malgun Gothic Semilight</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19</cp:revision>
  <dcterms:created xsi:type="dcterms:W3CDTF">2019-12-10T13:50:09Z</dcterms:created>
  <dcterms:modified xsi:type="dcterms:W3CDTF">2022-12-12T18:50:41Z</dcterms:modified>
</cp:coreProperties>
</file>