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4B8A"/>
    <a:srgbClr val="407C3D"/>
    <a:srgbClr val="B32C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29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58368" y="1011936"/>
            <a:ext cx="6035040" cy="4754880"/>
          </a:xfrm>
        </p:spPr>
        <p:txBody>
          <a:bodyPr anchor="b">
            <a:normAutofit/>
          </a:bodyPr>
          <a:lstStyle>
            <a:lvl1pPr algn="l">
              <a:lnSpc>
                <a:spcPct val="85000"/>
              </a:lnSpc>
              <a:defRPr sz="6400" spc="-4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660030" y="5940828"/>
            <a:ext cx="6035040" cy="1524000"/>
          </a:xfrm>
        </p:spPr>
        <p:txBody>
          <a:bodyPr lIns="91440" rIns="91440">
            <a:normAutofit/>
          </a:bodyPr>
          <a:lstStyle>
            <a:lvl1pPr marL="0" indent="0" algn="l">
              <a:buNone/>
              <a:defRPr sz="1920" cap="all" spc="160" baseline="0">
                <a:solidFill>
                  <a:schemeClr val="tx2"/>
                </a:solidFill>
                <a:latin typeface="+mj-lt"/>
              </a:defRPr>
            </a:lvl1pPr>
            <a:lvl2pPr marL="365760" indent="0" algn="ctr">
              <a:buNone/>
              <a:defRPr sz="1920"/>
            </a:lvl2pPr>
            <a:lvl3pPr marL="731520" indent="0" algn="ctr">
              <a:buNone/>
              <a:defRPr sz="1920"/>
            </a:lvl3pPr>
            <a:lvl4pPr marL="1097280" indent="0" algn="ctr">
              <a:buNone/>
              <a:defRPr sz="1600"/>
            </a:lvl4pPr>
            <a:lvl5pPr marL="1463040" indent="0" algn="ctr">
              <a:buNone/>
              <a:defRPr sz="1600"/>
            </a:lvl5pPr>
            <a:lvl6pPr marL="1828800" indent="0" algn="ctr">
              <a:buNone/>
              <a:defRPr sz="1600"/>
            </a:lvl6pPr>
            <a:lvl7pPr marL="2194560" indent="0" algn="ctr">
              <a:buNone/>
              <a:defRPr sz="1600"/>
            </a:lvl7pPr>
            <a:lvl8pPr marL="2560320" indent="0" algn="ctr">
              <a:buNone/>
              <a:defRPr sz="1600"/>
            </a:lvl8pPr>
            <a:lvl9pPr marL="292608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cxnSp>
        <p:nvCxnSpPr>
          <p:cNvPr id="9" name="Straight Connector 8"/>
          <p:cNvCxnSpPr/>
          <p:nvPr/>
        </p:nvCxnSpPr>
        <p:spPr>
          <a:xfrm>
            <a:off x="724595" y="5791200"/>
            <a:ext cx="592531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9112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3155970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5234940" y="553040"/>
            <a:ext cx="1577340" cy="767656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553039"/>
            <a:ext cx="4640580" cy="767656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1333006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560528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58368" y="1011936"/>
            <a:ext cx="6035040" cy="4754880"/>
          </a:xfrm>
        </p:spPr>
        <p:txBody>
          <a:bodyPr anchor="b" anchorCtr="0">
            <a:normAutofit/>
          </a:bodyPr>
          <a:lstStyle>
            <a:lvl1pPr>
              <a:lnSpc>
                <a:spcPct val="85000"/>
              </a:lnSpc>
              <a:defRPr sz="64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658368" y="5937504"/>
            <a:ext cx="6035040" cy="1524000"/>
          </a:xfrm>
        </p:spPr>
        <p:txBody>
          <a:bodyPr lIns="91440" rIns="91440" anchor="t" anchorCtr="0">
            <a:normAutofit/>
          </a:bodyPr>
          <a:lstStyle>
            <a:lvl1pPr marL="0" indent="0">
              <a:buNone/>
              <a:defRPr sz="1920" cap="all" spc="160" baseline="0">
                <a:solidFill>
                  <a:schemeClr val="tx2"/>
                </a:solidFill>
                <a:latin typeface="+mj-lt"/>
              </a:defRPr>
            </a:lvl1pPr>
            <a:lvl2pPr marL="365760" indent="0">
              <a:buNone/>
              <a:defRPr sz="1440">
                <a:solidFill>
                  <a:schemeClr val="tx1">
                    <a:tint val="75000"/>
                  </a:schemeClr>
                </a:solidFill>
              </a:defRPr>
            </a:lvl2pPr>
            <a:lvl3pPr marL="731520" indent="0">
              <a:buNone/>
              <a:defRPr sz="1280">
                <a:solidFill>
                  <a:schemeClr val="tx1">
                    <a:tint val="75000"/>
                  </a:schemeClr>
                </a:solidFill>
              </a:defRPr>
            </a:lvl3pPr>
            <a:lvl4pPr marL="1097280" indent="0">
              <a:buNone/>
              <a:defRPr sz="1120">
                <a:solidFill>
                  <a:schemeClr val="tx1">
                    <a:tint val="75000"/>
                  </a:schemeClr>
                </a:solidFill>
              </a:defRPr>
            </a:lvl4pPr>
            <a:lvl5pPr marL="1463040" indent="0">
              <a:buNone/>
              <a:defRPr sz="1120">
                <a:solidFill>
                  <a:schemeClr val="tx1">
                    <a:tint val="75000"/>
                  </a:schemeClr>
                </a:solidFill>
              </a:defRPr>
            </a:lvl5pPr>
            <a:lvl6pPr marL="1828800" indent="0">
              <a:buNone/>
              <a:defRPr sz="1120">
                <a:solidFill>
                  <a:schemeClr val="tx1">
                    <a:tint val="75000"/>
                  </a:schemeClr>
                </a:solidFill>
              </a:defRPr>
            </a:lvl6pPr>
            <a:lvl7pPr marL="2194560" indent="0">
              <a:buNone/>
              <a:defRPr sz="1120">
                <a:solidFill>
                  <a:schemeClr val="tx1">
                    <a:tint val="75000"/>
                  </a:schemeClr>
                </a:solidFill>
              </a:defRPr>
            </a:lvl7pPr>
            <a:lvl8pPr marL="2560320" indent="0">
              <a:buNone/>
              <a:defRPr sz="1120">
                <a:solidFill>
                  <a:schemeClr val="tx1">
                    <a:tint val="75000"/>
                  </a:schemeClr>
                </a:solidFill>
              </a:defRPr>
            </a:lvl8pPr>
            <a:lvl9pPr marL="2926080" indent="0">
              <a:buNone/>
              <a:defRPr sz="11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814FD4-E137-44E6-9B94-95EDFB614ACB}" type="datetimeFigureOut">
              <a:rPr lang="en-US" smtClean="0"/>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cxnSp>
        <p:nvCxnSpPr>
          <p:cNvPr id="9" name="Straight Connector 8"/>
          <p:cNvCxnSpPr/>
          <p:nvPr/>
        </p:nvCxnSpPr>
        <p:spPr>
          <a:xfrm>
            <a:off x="724595" y="5791200"/>
            <a:ext cx="592531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8915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658368" y="382139"/>
            <a:ext cx="6035040" cy="193434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58368" y="2460979"/>
            <a:ext cx="2962656" cy="5364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30752" y="2460982"/>
            <a:ext cx="2962656" cy="53644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814FD4-E137-44E6-9B94-95EDFB614ACB}" type="datetimeFigureOut">
              <a:rPr lang="en-US" smtClean="0"/>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868647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658368" y="382139"/>
            <a:ext cx="6035040" cy="193434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58368" y="2461403"/>
            <a:ext cx="2962656" cy="981709"/>
          </a:xfrm>
        </p:spPr>
        <p:txBody>
          <a:bodyPr lIns="91440" rIns="91440" anchor="ctr">
            <a:normAutofit/>
          </a:bodyPr>
          <a:lstStyle>
            <a:lvl1pPr marL="0" indent="0">
              <a:buNone/>
              <a:defRPr sz="1600" b="0" cap="all" baseline="0">
                <a:solidFill>
                  <a:schemeClr val="tx2"/>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658368" y="3443112"/>
            <a:ext cx="2962656" cy="438234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30752" y="2461403"/>
            <a:ext cx="2962656" cy="981709"/>
          </a:xfrm>
        </p:spPr>
        <p:txBody>
          <a:bodyPr lIns="91440" rIns="91440" anchor="ctr">
            <a:normAutofit/>
          </a:bodyPr>
          <a:lstStyle>
            <a:lvl1pPr marL="0" indent="0">
              <a:buNone/>
              <a:defRPr sz="1600" b="0" cap="all" baseline="0">
                <a:solidFill>
                  <a:schemeClr val="tx2"/>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30752" y="3443112"/>
            <a:ext cx="2962656" cy="438234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814FD4-E137-44E6-9B94-95EDFB614ACB}" type="datetimeFigureOut">
              <a:rPr lang="en-US" smtClean="0"/>
              <a:t>7/1/2025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1731657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814FD4-E137-44E6-9B94-95EDFB614ACB}" type="datetimeFigureOut">
              <a:rPr lang="en-US" smtClean="0"/>
              <a:t>7/1/2025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2286906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F814FD4-E137-44E6-9B94-95EDFB614ACB}" type="datetimeFigureOut">
              <a:rPr lang="en-US" smtClean="0"/>
              <a:t>7/1/2025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1254869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1" y="0"/>
            <a:ext cx="2430474" cy="914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2424042" y="0"/>
            <a:ext cx="38405" cy="914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74320" y="792479"/>
            <a:ext cx="1920240" cy="3048000"/>
          </a:xfrm>
        </p:spPr>
        <p:txBody>
          <a:bodyPr anchor="b">
            <a:normAutofit/>
          </a:bodyPr>
          <a:lstStyle>
            <a:lvl1pPr>
              <a:defRPr sz="288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2768190" y="975360"/>
            <a:ext cx="4007514" cy="701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74320" y="3901440"/>
            <a:ext cx="1920240" cy="4505499"/>
          </a:xfrm>
        </p:spPr>
        <p:txBody>
          <a:bodyPr lIns="91440" rIns="91440">
            <a:normAutofit/>
          </a:bodyPr>
          <a:lstStyle>
            <a:lvl1pPr marL="0" indent="0">
              <a:buNone/>
              <a:defRPr sz="1200">
                <a:solidFill>
                  <a:srgbClr val="FFFFFF"/>
                </a:solidFill>
              </a:defRPr>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a:xfrm>
            <a:off x="279308" y="8613049"/>
            <a:ext cx="1571106" cy="486833"/>
          </a:xfrm>
        </p:spPr>
        <p:txBody>
          <a:bodyPr/>
          <a:lstStyle>
            <a:lvl1pPr algn="l">
              <a:defRPr/>
            </a:lvl1pPr>
          </a:lstStyle>
          <a:p>
            <a:fld id="{0F814FD4-E137-44E6-9B94-95EDFB614ACB}" type="datetimeFigureOut">
              <a:rPr lang="en-US" smtClean="0"/>
              <a:t>7/1/2025</a:t>
            </a:fld>
            <a:endParaRPr lang="en-US"/>
          </a:p>
        </p:txBody>
      </p:sp>
      <p:sp>
        <p:nvSpPr>
          <p:cNvPr id="6" name="Footer Placeholder 5"/>
          <p:cNvSpPr>
            <a:spLocks noGrp="1"/>
          </p:cNvSpPr>
          <p:nvPr>
            <p:ph type="ftr" sz="quarter" idx="11"/>
          </p:nvPr>
        </p:nvSpPr>
        <p:spPr>
          <a:xfrm>
            <a:off x="2880360" y="8613049"/>
            <a:ext cx="2788920" cy="486833"/>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DD5656C-A84C-4F9E-97C0-2BA683D84C5F}" type="slidenum">
              <a:rPr lang="en-US" smtClean="0"/>
              <a:t>‹#›</a:t>
            </a:fld>
            <a:endParaRPr lang="en-US"/>
          </a:p>
        </p:txBody>
      </p:sp>
    </p:spTree>
    <p:extLst>
      <p:ext uri="{BB962C8B-B14F-4D97-AF65-F5344CB8AC3E}">
        <p14:creationId xmlns:p14="http://schemas.microsoft.com/office/powerpoint/2010/main" val="2699884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6604000"/>
            <a:ext cx="7313295" cy="254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 y="655343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58368" y="6766560"/>
            <a:ext cx="6071616" cy="1097280"/>
          </a:xfrm>
        </p:spPr>
        <p:txBody>
          <a:bodyPr tIns="0" bIns="0" anchor="b">
            <a:noAutofit/>
          </a:bodyPr>
          <a:lstStyle>
            <a:lvl1pPr>
              <a:defRPr sz="288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0" y="0"/>
            <a:ext cx="7315191" cy="6553435"/>
          </a:xfrm>
          <a:blipFill>
            <a:blip r:embed="rId2"/>
            <a:stretch>
              <a:fillRect/>
            </a:stretch>
          </a:blipFill>
        </p:spPr>
        <p:txBody>
          <a:bodyPr lIns="457200" tIns="457200" anchor="t"/>
          <a:lstStyle>
            <a:lvl1pPr marL="0" indent="0">
              <a:buNone/>
              <a:defRPr sz="2560">
                <a:solidFill>
                  <a:schemeClr val="bg1"/>
                </a:solidFill>
              </a:defRPr>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58367" y="7876032"/>
            <a:ext cx="6071616" cy="792480"/>
          </a:xfrm>
        </p:spPr>
        <p:txBody>
          <a:bodyPr lIns="91440" tIns="0" rIns="91440" bIns="0">
            <a:normAutofit/>
          </a:bodyPr>
          <a:lstStyle>
            <a:lvl1pPr marL="0" indent="0">
              <a:spcBef>
                <a:spcPts val="0"/>
              </a:spcBef>
              <a:spcAft>
                <a:spcPts val="480"/>
              </a:spcAft>
              <a:buNone/>
              <a:defRPr sz="1200">
                <a:solidFill>
                  <a:srgbClr val="FFFFFF"/>
                </a:solidFill>
              </a:defRPr>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p:txBody>
          <a:bodyPr/>
          <a:lstStyle/>
          <a:p>
            <a:fld id="{0F814FD4-E137-44E6-9B94-95EDFB614ACB}" type="datetimeFigureOut">
              <a:rPr lang="en-US" smtClean="0"/>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2062418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8534400"/>
            <a:ext cx="7315201"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8445754"/>
            <a:ext cx="7315201" cy="8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58368" y="382139"/>
            <a:ext cx="6035040" cy="193434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658367" y="2460979"/>
            <a:ext cx="6035041" cy="536448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58369" y="8613049"/>
            <a:ext cx="1483362" cy="486833"/>
          </a:xfrm>
          <a:prstGeom prst="rect">
            <a:avLst/>
          </a:prstGeom>
        </p:spPr>
        <p:txBody>
          <a:bodyPr vert="horz" lIns="91440" tIns="45720" rIns="91440" bIns="45720" rtlCol="0" anchor="ctr"/>
          <a:lstStyle>
            <a:lvl1pPr algn="l">
              <a:defRPr sz="720">
                <a:solidFill>
                  <a:srgbClr val="FFFFFF"/>
                </a:solidFill>
              </a:defRPr>
            </a:lvl1pPr>
          </a:lstStyle>
          <a:p>
            <a:fld id="{0F814FD4-E137-44E6-9B94-95EDFB614ACB}" type="datetimeFigureOut">
              <a:rPr lang="en-US" smtClean="0"/>
              <a:t>7/1/2025</a:t>
            </a:fld>
            <a:endParaRPr lang="en-US"/>
          </a:p>
        </p:txBody>
      </p:sp>
      <p:sp>
        <p:nvSpPr>
          <p:cNvPr id="5" name="Footer Placeholder 4"/>
          <p:cNvSpPr>
            <a:spLocks noGrp="1"/>
          </p:cNvSpPr>
          <p:nvPr>
            <p:ph type="ftr" sz="quarter" idx="3"/>
          </p:nvPr>
        </p:nvSpPr>
        <p:spPr>
          <a:xfrm>
            <a:off x="2211712" y="8613049"/>
            <a:ext cx="2893682" cy="486833"/>
          </a:xfrm>
          <a:prstGeom prst="rect">
            <a:avLst/>
          </a:prstGeom>
        </p:spPr>
        <p:txBody>
          <a:bodyPr vert="horz" lIns="91440" tIns="45720" rIns="91440" bIns="45720" rtlCol="0" anchor="ctr"/>
          <a:lstStyle>
            <a:lvl1pPr algn="ctr">
              <a:defRPr sz="72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5940276" y="8613049"/>
            <a:ext cx="787215" cy="486833"/>
          </a:xfrm>
          <a:prstGeom prst="rect">
            <a:avLst/>
          </a:prstGeom>
        </p:spPr>
        <p:txBody>
          <a:bodyPr vert="horz" lIns="91440" tIns="45720" rIns="91440" bIns="45720" rtlCol="0" anchor="ctr"/>
          <a:lstStyle>
            <a:lvl1pPr algn="r">
              <a:defRPr sz="840">
                <a:solidFill>
                  <a:srgbClr val="FFFFFF"/>
                </a:solidFill>
              </a:defRPr>
            </a:lvl1pPr>
          </a:lstStyle>
          <a:p>
            <a:fld id="{DDD5656C-A84C-4F9E-97C0-2BA683D84C5F}" type="slidenum">
              <a:rPr lang="en-US" smtClean="0"/>
              <a:t>‹#›</a:t>
            </a:fld>
            <a:endParaRPr lang="en-US"/>
          </a:p>
        </p:txBody>
      </p:sp>
      <p:cxnSp>
        <p:nvCxnSpPr>
          <p:cNvPr id="10" name="Straight Connector 9"/>
          <p:cNvCxnSpPr/>
          <p:nvPr/>
        </p:nvCxnSpPr>
        <p:spPr>
          <a:xfrm>
            <a:off x="716119" y="2317127"/>
            <a:ext cx="5980176"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41018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31520" rtl="0" eaLnBrk="1" latinLnBrk="0" hangingPunct="1">
        <a:lnSpc>
          <a:spcPct val="85000"/>
        </a:lnSpc>
        <a:spcBef>
          <a:spcPct val="0"/>
        </a:spcBef>
        <a:buNone/>
        <a:defRPr sz="3840" kern="1200" spc="-40" baseline="0">
          <a:solidFill>
            <a:schemeClr val="tx1">
              <a:lumMod val="75000"/>
              <a:lumOff val="25000"/>
            </a:schemeClr>
          </a:solidFill>
          <a:latin typeface="+mj-lt"/>
          <a:ea typeface="+mj-ea"/>
          <a:cs typeface="+mj-cs"/>
        </a:defRPr>
      </a:lvl1pPr>
    </p:titleStyle>
    <p:bodyStyle>
      <a:lvl1pPr marL="73152" indent="-73152" algn="l" defTabSz="731520" rtl="0" eaLnBrk="1" latinLnBrk="0" hangingPunct="1">
        <a:lnSpc>
          <a:spcPct val="90000"/>
        </a:lnSpc>
        <a:spcBef>
          <a:spcPts val="960"/>
        </a:spcBef>
        <a:spcAft>
          <a:spcPts val="160"/>
        </a:spcAft>
        <a:buClr>
          <a:schemeClr val="accent1"/>
        </a:buClr>
        <a:buSzPct val="100000"/>
        <a:buFont typeface="Calibri" panose="020F0502020204030204" pitchFamily="34" charset="0"/>
        <a:buChar char=" "/>
        <a:defRPr sz="1600" kern="1200">
          <a:solidFill>
            <a:schemeClr val="tx1">
              <a:lumMod val="75000"/>
              <a:lumOff val="25000"/>
            </a:schemeClr>
          </a:solidFill>
          <a:latin typeface="+mn-lt"/>
          <a:ea typeface="+mn-ea"/>
          <a:cs typeface="+mn-cs"/>
        </a:defRPr>
      </a:lvl1pPr>
      <a:lvl2pPr marL="307238" indent="-146304" algn="l" defTabSz="731520" rtl="0" eaLnBrk="1" latinLnBrk="0" hangingPunct="1">
        <a:lnSpc>
          <a:spcPct val="90000"/>
        </a:lnSpc>
        <a:spcBef>
          <a:spcPts val="160"/>
        </a:spcBef>
        <a:spcAft>
          <a:spcPts val="320"/>
        </a:spcAft>
        <a:buClr>
          <a:schemeClr val="accent1"/>
        </a:buClr>
        <a:buFont typeface="Calibri" pitchFamily="34" charset="0"/>
        <a:buChar char="◦"/>
        <a:defRPr sz="1440" kern="1200">
          <a:solidFill>
            <a:schemeClr val="tx1">
              <a:lumMod val="75000"/>
              <a:lumOff val="25000"/>
            </a:schemeClr>
          </a:solidFill>
          <a:latin typeface="+mn-lt"/>
          <a:ea typeface="+mn-ea"/>
          <a:cs typeface="+mn-cs"/>
        </a:defRPr>
      </a:lvl2pPr>
      <a:lvl3pPr marL="453542" indent="-146304"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3pPr>
      <a:lvl4pPr marL="599846" indent="-146304"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4pPr>
      <a:lvl5pPr marL="746150" indent="-146304"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5pPr>
      <a:lvl6pPr marL="88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6pPr>
      <a:lvl7pPr marL="104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7pPr>
      <a:lvl8pPr marL="120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8pPr>
      <a:lvl9pPr marL="136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charlestonvirtualhomes.com/24026736/" TargetMode="External"/><Relationship Id="rId7"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8105195"/>
            <a:ext cx="7315200" cy="10424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rcRect t="14097" b="14097"/>
          <a:stretch/>
        </p:blipFill>
        <p:spPr>
          <a:xfrm>
            <a:off x="261850" y="1464324"/>
            <a:ext cx="6791501" cy="3252753"/>
          </a:xfrm>
          <a:prstGeom prst="rect">
            <a:avLst/>
          </a:prstGeom>
        </p:spPr>
      </p:pic>
      <p:sp>
        <p:nvSpPr>
          <p:cNvPr id="2" name="Title 1"/>
          <p:cNvSpPr>
            <a:spLocks noGrp="1"/>
          </p:cNvSpPr>
          <p:nvPr>
            <p:ph type="ctrTitle"/>
          </p:nvPr>
        </p:nvSpPr>
        <p:spPr>
          <a:xfrm>
            <a:off x="0" y="579122"/>
            <a:ext cx="7315200" cy="868680"/>
          </a:xfrm>
        </p:spPr>
        <p:txBody>
          <a:bodyPr anchor="ctr">
            <a:noAutofit/>
          </a:bodyPr>
          <a:lstStyle/>
          <a:p>
            <a:pPr algn="ctr"/>
            <a:r>
              <a:rPr lang="nn-NO" sz="2000" b="1" dirty="0">
                <a:solidFill>
                  <a:srgbClr val="0C4B8A"/>
                </a:solidFill>
                <a:latin typeface="Open Sans" panose="020B0606030504020204" pitchFamily="34" charset="0"/>
                <a:ea typeface="Open Sans" panose="020B0606030504020204" pitchFamily="34" charset="0"/>
                <a:cs typeface="Open Sans" panose="020B0606030504020204" pitchFamily="34" charset="0"/>
              </a:rPr>
              <a:t>24 Iron Forge Alley</a:t>
            </a:r>
            <a:br>
              <a:rPr lang="nn-NO" sz="2000" b="1" dirty="0">
                <a:solidFill>
                  <a:srgbClr val="0C4B8A"/>
                </a:solidFill>
                <a:latin typeface="Open Sans" panose="020B0606030504020204" pitchFamily="34" charset="0"/>
                <a:ea typeface="Open Sans" panose="020B0606030504020204" pitchFamily="34" charset="0"/>
                <a:cs typeface="Open Sans" panose="020B0606030504020204" pitchFamily="34" charset="0"/>
              </a:rPr>
            </a:br>
            <a:br>
              <a:rPr lang="en-US" sz="1200" dirty="0">
                <a:solidFill>
                  <a:srgbClr val="0C4B8A"/>
                </a:solidFill>
                <a:latin typeface="Open Sans" panose="020B0606030504020204" pitchFamily="34" charset="0"/>
                <a:ea typeface="Open Sans" panose="020B0606030504020204" pitchFamily="34" charset="0"/>
                <a:cs typeface="Open Sans" panose="020B0606030504020204" pitchFamily="34" charset="0"/>
              </a:rPr>
            </a:br>
            <a:r>
              <a:rPr lang="en-US" sz="1400" dirty="0">
                <a:solidFill>
                  <a:srgbClr val="0C4B8A"/>
                </a:solidFill>
                <a:latin typeface="Open Sans" panose="020B0606030504020204" pitchFamily="34" charset="0"/>
                <a:ea typeface="Open Sans" panose="020B0606030504020204" pitchFamily="34" charset="0"/>
                <a:cs typeface="Open Sans" panose="020B0606030504020204" pitchFamily="34" charset="0"/>
              </a:rPr>
              <a:t>Charleston, SC 29403 | MLS# 24026736 | Now Offering at $899,900</a:t>
            </a:r>
            <a:endParaRPr lang="en-US" sz="1800" b="1" dirty="0">
              <a:solidFill>
                <a:srgbClr val="0C4B8A"/>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pic>
        <p:nvPicPr>
          <p:cNvPr id="4" name="Picture 3">
            <a:hlinkClick r:id="rId3"/>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096647" y="3753504"/>
            <a:ext cx="883551" cy="883551"/>
          </a:xfrm>
          <a:prstGeom prst="rect">
            <a:avLst/>
          </a:prstGeom>
        </p:spPr>
      </p:pic>
      <p:sp>
        <p:nvSpPr>
          <p:cNvPr id="7" name="Rectangle 6"/>
          <p:cNvSpPr/>
          <p:nvPr/>
        </p:nvSpPr>
        <p:spPr>
          <a:xfrm>
            <a:off x="-2000" y="8897779"/>
            <a:ext cx="7319201" cy="246221"/>
          </a:xfrm>
          <a:prstGeom prst="rect">
            <a:avLst/>
          </a:prstGeom>
        </p:spPr>
        <p:txBody>
          <a:bodyPr wrap="square">
            <a:spAutoFit/>
          </a:bodyPr>
          <a:lstStyle/>
          <a:p>
            <a:pPr algn="ctr"/>
            <a:r>
              <a:rPr lang="en-US" sz="1000" dirty="0">
                <a:solidFill>
                  <a:srgbClr val="0C4B8A"/>
                </a:solidFill>
                <a:latin typeface="Open Sans" panose="020B0606030504020204" pitchFamily="34" charset="0"/>
                <a:ea typeface="Open Sans" panose="020B0606030504020204" pitchFamily="34" charset="0"/>
                <a:cs typeface="Open Sans" panose="020B0606030504020204" pitchFamily="34" charset="0"/>
              </a:rPr>
              <a:t>Charleston Realty Pros, LLC | PO Box 2953 | Summerville, SC 29484</a:t>
            </a: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61850" y="4764711"/>
            <a:ext cx="1302170" cy="868548"/>
          </a:xfrm>
          <a:prstGeom prst="rect">
            <a:avLst/>
          </a:prstGeom>
          <a:ln>
            <a:solidFill>
              <a:schemeClr val="bg1"/>
            </a:solidFill>
          </a:ln>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634508" y="4764711"/>
            <a:ext cx="1302170" cy="868548"/>
          </a:xfrm>
          <a:prstGeom prst="rect">
            <a:avLst/>
          </a:prstGeom>
          <a:ln>
            <a:solidFill>
              <a:schemeClr val="bg1"/>
            </a:solidFill>
          </a:ln>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007166" y="4765277"/>
            <a:ext cx="1300472" cy="867415"/>
          </a:xfrm>
          <a:prstGeom prst="rect">
            <a:avLst/>
          </a:prstGeom>
          <a:ln>
            <a:solidFill>
              <a:schemeClr val="bg1"/>
            </a:solidFill>
          </a:ln>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378126" y="4764645"/>
            <a:ext cx="1302368" cy="868679"/>
          </a:xfrm>
          <a:prstGeom prst="rect">
            <a:avLst/>
          </a:prstGeom>
          <a:ln>
            <a:solidFill>
              <a:schemeClr val="bg1"/>
            </a:solidFill>
          </a:ln>
        </p:spPr>
      </p:pic>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750983" y="4764645"/>
            <a:ext cx="1302368" cy="868679"/>
          </a:xfrm>
          <a:prstGeom prst="rect">
            <a:avLst/>
          </a:prstGeom>
          <a:ln>
            <a:solidFill>
              <a:schemeClr val="bg1"/>
            </a:solidFill>
          </a:ln>
        </p:spPr>
      </p:pic>
      <p:sp>
        <p:nvSpPr>
          <p:cNvPr id="3" name="Subtitle 2"/>
          <p:cNvSpPr>
            <a:spLocks noGrp="1"/>
          </p:cNvSpPr>
          <p:nvPr>
            <p:ph type="subTitle" idx="1"/>
          </p:nvPr>
        </p:nvSpPr>
        <p:spPr>
          <a:xfrm>
            <a:off x="228600" y="5855809"/>
            <a:ext cx="6858000" cy="2061022"/>
          </a:xfrm>
          <a:solidFill>
            <a:schemeClr val="bg1"/>
          </a:solidFill>
        </p:spPr>
        <p:txBody>
          <a:bodyPr anchor="ctr">
            <a:normAutofit lnSpcReduction="10000"/>
          </a:bodyPr>
          <a:lstStyle/>
          <a:p>
            <a:pPr algn="ctr">
              <a:lnSpc>
                <a:spcPct val="120000"/>
              </a:lnSpc>
            </a:pPr>
            <a:r>
              <a:rPr lang="en-US" sz="1400" cap="none" spc="0" dirty="0">
                <a:solidFill>
                  <a:srgbClr val="0C4B8A"/>
                </a:solidFill>
                <a:latin typeface="Open Sans" panose="020B0606030504020204" pitchFamily="34" charset="0"/>
                <a:ea typeface="Open Sans" panose="020B0606030504020204" pitchFamily="34" charset="0"/>
                <a:cs typeface="Open Sans" panose="020B0606030504020204" pitchFamily="34" charset="0"/>
              </a:rPr>
              <a:t>What once was an actual iron forge in the 1700's, is now this stunning new development of 12 well appointed luxury homes! This development offers 12 unique 2-3 bedroom floor plans all with upgraded appliances, 42'' cabinets, granite/quarts countertops, recess LED lighting throughout, accent light fixtures, solid core doors, residential sprinkler systems, balcony off of the family room, luxury vinyl flooring, and tile throughout! This particular unit has 3 bedrooms and 3.5 bathrooms. Take advantage of the opportunity to own a piece of history on Iron Forge Alley in the heart of charming Downtown Charleston!</a:t>
            </a:r>
          </a:p>
        </p:txBody>
      </p:sp>
      <p:sp>
        <p:nvSpPr>
          <p:cNvPr id="6" name="Title 1">
            <a:extLst>
              <a:ext uri="{FF2B5EF4-FFF2-40B4-BE49-F238E27FC236}">
                <a16:creationId xmlns:a16="http://schemas.microsoft.com/office/drawing/2014/main" id="{BEAB64B3-6323-7FC0-FA62-F1F2B54A692D}"/>
              </a:ext>
            </a:extLst>
          </p:cNvPr>
          <p:cNvSpPr txBox="1">
            <a:spLocks/>
          </p:cNvSpPr>
          <p:nvPr/>
        </p:nvSpPr>
        <p:spPr>
          <a:xfrm>
            <a:off x="0" y="53997"/>
            <a:ext cx="7319201" cy="395800"/>
          </a:xfrm>
          <a:prstGeom prst="rect">
            <a:avLst/>
          </a:prstGeom>
        </p:spPr>
        <p:txBody>
          <a:bodyPr vert="horz" lIns="91440" tIns="45720" rIns="91440" bIns="45720" rtlCol="0" anchor="t">
            <a:noAutofit/>
          </a:bodyPr>
          <a:lstStyle>
            <a:lvl1pPr algn="l" defTabSz="731520" rtl="0" eaLnBrk="1" latinLnBrk="0" hangingPunct="1">
              <a:lnSpc>
                <a:spcPct val="85000"/>
              </a:lnSpc>
              <a:spcBef>
                <a:spcPct val="0"/>
              </a:spcBef>
              <a:buNone/>
              <a:defRPr sz="6400" kern="1200" spc="-40" baseline="0">
                <a:solidFill>
                  <a:schemeClr val="tx1">
                    <a:lumMod val="85000"/>
                    <a:lumOff val="15000"/>
                  </a:schemeClr>
                </a:solidFill>
                <a:latin typeface="+mj-lt"/>
                <a:ea typeface="+mj-ea"/>
                <a:cs typeface="+mj-cs"/>
              </a:defRPr>
            </a:lvl1pPr>
          </a:lstStyle>
          <a:p>
            <a:pPr algn="ctr"/>
            <a:r>
              <a:rPr lang="en-US" sz="2800" b="1" dirty="0">
                <a:solidFill>
                  <a:srgbClr val="0C4B8A"/>
                </a:solidFill>
                <a:latin typeface="Adobe Handwriting Frank" panose="03080402040302070206" pitchFamily="66" charset="0"/>
                <a:ea typeface="Open Sans" panose="020B0606030504020204" pitchFamily="34" charset="0"/>
                <a:cs typeface="Open Sans" panose="020B0606030504020204" pitchFamily="34" charset="0"/>
              </a:rPr>
              <a:t>Live And Work Here</a:t>
            </a:r>
          </a:p>
        </p:txBody>
      </p:sp>
      <p:sp>
        <p:nvSpPr>
          <p:cNvPr id="9" name="Rectangle 8">
            <a:extLst>
              <a:ext uri="{FF2B5EF4-FFF2-40B4-BE49-F238E27FC236}">
                <a16:creationId xmlns:a16="http://schemas.microsoft.com/office/drawing/2014/main" id="{80A6A87F-5790-2610-B18E-B3CC2F675E9C}"/>
              </a:ext>
            </a:extLst>
          </p:cNvPr>
          <p:cNvSpPr/>
          <p:nvPr/>
        </p:nvSpPr>
        <p:spPr>
          <a:xfrm>
            <a:off x="1828800" y="8217324"/>
            <a:ext cx="3657600" cy="646331"/>
          </a:xfrm>
          <a:prstGeom prst="rect">
            <a:avLst/>
          </a:prstGeom>
        </p:spPr>
        <p:txBody>
          <a:bodyPr wrap="square">
            <a:spAutoFit/>
          </a:bodyPr>
          <a:lstStyle/>
          <a:p>
            <a:pPr algn="ctr"/>
            <a:r>
              <a:rPr lang="it-IT" sz="1400" b="1" dirty="0">
                <a:solidFill>
                  <a:srgbClr val="0C4B8A"/>
                </a:solidFill>
                <a:latin typeface="Open Sans" panose="020B0606030504020204" pitchFamily="34" charset="0"/>
                <a:ea typeface="Open Sans" panose="020B0606030504020204" pitchFamily="34" charset="0"/>
                <a:cs typeface="Open Sans" panose="020B0606030504020204" pitchFamily="34" charset="0"/>
              </a:rPr>
              <a:t>John Vance</a:t>
            </a:r>
          </a:p>
          <a:p>
            <a:pPr algn="ctr"/>
            <a:r>
              <a:rPr lang="it-IT" sz="1100" dirty="0">
                <a:solidFill>
                  <a:srgbClr val="0C4B8A"/>
                </a:solidFill>
                <a:latin typeface="Open Sans" panose="020B0606030504020204" pitchFamily="34" charset="0"/>
                <a:ea typeface="Open Sans" panose="020B0606030504020204" pitchFamily="34" charset="0"/>
                <a:cs typeface="Open Sans" panose="020B0606030504020204" pitchFamily="34" charset="0"/>
              </a:rPr>
              <a:t>843-814-0039</a:t>
            </a:r>
          </a:p>
          <a:p>
            <a:pPr algn="ctr"/>
            <a:r>
              <a:rPr lang="it-IT" sz="1100" dirty="0">
                <a:solidFill>
                  <a:srgbClr val="0C4B8A"/>
                </a:solidFill>
                <a:latin typeface="Open Sans" panose="020B0606030504020204" pitchFamily="34" charset="0"/>
                <a:ea typeface="Open Sans" panose="020B0606030504020204" pitchFamily="34" charset="0"/>
                <a:cs typeface="Open Sans" panose="020B0606030504020204" pitchFamily="34" charset="0"/>
              </a:rPr>
              <a:t>john@charlestonrealtypros.com</a:t>
            </a:r>
          </a:p>
        </p:txBody>
      </p:sp>
      <p:pic>
        <p:nvPicPr>
          <p:cNvPr id="1026" name="Picture 2" descr="Agent Photo">
            <a:extLst>
              <a:ext uri="{FF2B5EF4-FFF2-40B4-BE49-F238E27FC236}">
                <a16:creationId xmlns:a16="http://schemas.microsoft.com/office/drawing/2014/main" id="{F474266A-F9E7-58AC-6372-4946AC14958A}"/>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28600" y="8144198"/>
            <a:ext cx="1006580" cy="79258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gent Logo">
            <a:extLst>
              <a:ext uri="{FF2B5EF4-FFF2-40B4-BE49-F238E27FC236}">
                <a16:creationId xmlns:a16="http://schemas.microsoft.com/office/drawing/2014/main" id="{C97E1AE8-D5FF-4087-495B-F836CC9BCAA9}"/>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257823" y="8142725"/>
            <a:ext cx="795528" cy="795528"/>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06F31B0D-6800-D0C5-041E-930B859C4C5D}"/>
              </a:ext>
            </a:extLst>
          </p:cNvPr>
          <p:cNvSpPr/>
          <p:nvPr/>
        </p:nvSpPr>
        <p:spPr>
          <a:xfrm>
            <a:off x="6058223" y="3551196"/>
            <a:ext cx="960398" cy="215444"/>
          </a:xfrm>
          <a:prstGeom prst="rect">
            <a:avLst/>
          </a:prstGeom>
        </p:spPr>
        <p:txBody>
          <a:bodyPr wrap="square">
            <a:spAutoFit/>
          </a:bodyPr>
          <a:lstStyle/>
          <a:p>
            <a:pPr algn="ctr"/>
            <a:r>
              <a:rPr lang="it-IT" sz="800" b="1" dirty="0">
                <a:latin typeface="Open Sans" panose="020B0606030504020204" pitchFamily="34" charset="0"/>
                <a:ea typeface="Open Sans" panose="020B0606030504020204" pitchFamily="34" charset="0"/>
                <a:cs typeface="Open Sans" panose="020B0606030504020204" pitchFamily="34" charset="0"/>
              </a:rPr>
              <a:t>VIRTUAL TOUR</a:t>
            </a:r>
            <a:endParaRPr lang="it-IT" sz="600" b="1"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84408009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211</TotalTime>
  <Words>160</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Calibri</vt:lpstr>
      <vt:lpstr>Calibri Light</vt:lpstr>
      <vt:lpstr>Open Sans</vt:lpstr>
      <vt:lpstr>Retrospect</vt:lpstr>
      <vt:lpstr>24 Iron Forge Alley  Charleston, SC 29403 | MLS# 24026736 | Now Offering at $899,900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Pre-Construction Invitation  Hyde Park Circle</dc:title>
  <dc:creator>A. Thomas</dc:creator>
  <cp:lastModifiedBy>A. Thomas Price</cp:lastModifiedBy>
  <cp:revision>31</cp:revision>
  <dcterms:created xsi:type="dcterms:W3CDTF">2015-07-01T15:18:43Z</dcterms:created>
  <dcterms:modified xsi:type="dcterms:W3CDTF">2025-07-01T14:11:03Z</dcterms:modified>
</cp:coreProperties>
</file>