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48" y="-33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7772EAF3-99EF-42A4-8450-453F282A5E58}"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0342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23749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7662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70537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6946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72EAF3-99EF-42A4-8450-453F282A5E58}" type="datetimeFigureOut">
              <a:rPr lang="en-US" smtClean="0"/>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00915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72EAF3-99EF-42A4-8450-453F282A5E58}" type="datetimeFigureOut">
              <a:rPr lang="en-US" smtClean="0"/>
              <a:t>1/24/2018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408988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72EAF3-99EF-42A4-8450-453F282A5E58}" type="datetimeFigureOut">
              <a:rPr lang="en-US" smtClean="0"/>
              <a:t>1/24/2018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1848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1/24/2018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84693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41195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50365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7772EAF3-99EF-42A4-8450-453F282A5E58}" type="datetimeFigureOut">
              <a:rPr lang="en-US" smtClean="0"/>
              <a:t>1/24/2018</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734523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2331" y="85879"/>
            <a:ext cx="3807738" cy="2855803"/>
          </a:xfrm>
          <a:prstGeom prst="rect">
            <a:avLst/>
          </a:prstGeom>
        </p:spPr>
      </p:pic>
      <p:sp>
        <p:nvSpPr>
          <p:cNvPr id="2" name="Title 1"/>
          <p:cNvSpPr>
            <a:spLocks noGrp="1"/>
          </p:cNvSpPr>
          <p:nvPr>
            <p:ph type="ctrTitle"/>
          </p:nvPr>
        </p:nvSpPr>
        <p:spPr>
          <a:xfrm>
            <a:off x="1897605" y="2996861"/>
            <a:ext cx="3977190" cy="774967"/>
          </a:xfrm>
        </p:spPr>
        <p:txBody>
          <a:bodyPr anchor="ctr">
            <a:noAutofit/>
          </a:bodyPr>
          <a:lstStyle/>
          <a:p>
            <a:r>
              <a:rPr lang="en-US" sz="2000" b="1" dirty="0">
                <a:latin typeface="Dakota" pitchFamily="2" charset="0"/>
              </a:rPr>
              <a:t>Quiet End Unit Featuring An Open Floorplan</a:t>
            </a:r>
          </a:p>
        </p:txBody>
      </p:sp>
      <p:sp>
        <p:nvSpPr>
          <p:cNvPr id="3" name="Subtitle 2"/>
          <p:cNvSpPr>
            <a:spLocks noGrp="1"/>
          </p:cNvSpPr>
          <p:nvPr>
            <p:ph type="subTitle" idx="1"/>
          </p:nvPr>
        </p:nvSpPr>
        <p:spPr>
          <a:xfrm>
            <a:off x="1" y="4821407"/>
            <a:ext cx="7772399" cy="3675249"/>
          </a:xfrm>
        </p:spPr>
        <p:txBody>
          <a:bodyPr anchor="ctr">
            <a:noAutofit/>
          </a:bodyPr>
          <a:lstStyle/>
          <a:p>
            <a:r>
              <a:rPr lang="en-US" sz="1400" dirty="0">
                <a:solidFill>
                  <a:schemeClr val="bg2">
                    <a:lumMod val="25000"/>
                  </a:schemeClr>
                </a:solidFill>
                <a:latin typeface="Franklin Gothic Book" panose="020B0503020102020204" pitchFamily="34" charset="0"/>
              </a:rPr>
              <a:t>This is a rare four bedroom open concept townhome in Park West. In addition the location within the desirable Keswick community, with its Palmetto Tree lined street and sidewalks on both sides of the road, is unbeatable. You’ll find this 2432 square foot end unit at the very end of the </a:t>
            </a:r>
            <a:r>
              <a:rPr lang="en-US" sz="1400" dirty="0" err="1">
                <a:solidFill>
                  <a:schemeClr val="bg2">
                    <a:lumMod val="25000"/>
                  </a:schemeClr>
                </a:solidFill>
                <a:latin typeface="Franklin Gothic Book" panose="020B0503020102020204" pitchFamily="34" charset="0"/>
              </a:rPr>
              <a:t>cul</a:t>
            </a:r>
            <a:r>
              <a:rPr lang="en-US" sz="1400" dirty="0">
                <a:solidFill>
                  <a:schemeClr val="bg2">
                    <a:lumMod val="25000"/>
                  </a:schemeClr>
                </a:solidFill>
                <a:latin typeface="Franklin Gothic Book" panose="020B0503020102020204" pitchFamily="34" charset="0"/>
              </a:rPr>
              <a:t>-de sac. Woods behind AND beside the house provide fantastic privacy and the extra long driveway accommodates several cars in addition to the two car garage. Upon entry you will be impressed with the open layout, where the eat-in kitchen overlooks a large family room with a gas fireplace. </a:t>
            </a:r>
          </a:p>
          <a:p>
            <a:r>
              <a:rPr lang="en-US" sz="1400" dirty="0">
                <a:solidFill>
                  <a:schemeClr val="bg2">
                    <a:lumMod val="25000"/>
                  </a:schemeClr>
                </a:solidFill>
                <a:latin typeface="Franklin Gothic Book" panose="020B0503020102020204" pitchFamily="34" charset="0"/>
              </a:rPr>
              <a:t>This is an excellent floor plan offering versatility to its owners. Park West is a sought after Mt. Pleasant community offering two pools, tennis courts, a playground and miles of walking and biking trails for residents to enjoy. The amenity center is within walking distance of this neighborhood. Living in a low maintenance townhome affords you the opportunity to enjoy all of the amenities. Children in grades Pre-K through Eight attend schools located in Park West and Wando High is a short ride away. A dog park and Town of Mt. Pleasant Recreation Department are located in Park West. The convenience of shopping, restaurants, doctors offices and other professional services located inside this all inclusive community make this a smart place to call home. The beaches and historic downtown Charleston are just a short ride away!</a:t>
            </a:r>
          </a:p>
          <a:p>
            <a:r>
              <a:rPr lang="en-US" sz="1400" b="1" dirty="0">
                <a:solidFill>
                  <a:schemeClr val="bg2">
                    <a:lumMod val="25000"/>
                  </a:schemeClr>
                </a:solidFill>
                <a:latin typeface="Franklin Gothic Book" panose="020B0503020102020204" pitchFamily="34" charset="0"/>
              </a:rPr>
              <a:t>3D Walk thru tour on </a:t>
            </a:r>
            <a:r>
              <a:rPr lang="en-US" sz="1400" b="1" dirty="0" err="1">
                <a:solidFill>
                  <a:schemeClr val="bg2">
                    <a:lumMod val="25000"/>
                  </a:schemeClr>
                </a:solidFill>
                <a:latin typeface="Franklin Gothic Book" panose="020B0503020102020204" pitchFamily="34" charset="0"/>
              </a:rPr>
              <a:t>mls</a:t>
            </a:r>
            <a:r>
              <a:rPr lang="en-US" sz="1400" b="1" dirty="0">
                <a:solidFill>
                  <a:schemeClr val="bg2">
                    <a:lumMod val="25000"/>
                  </a:schemeClr>
                </a:solidFill>
                <a:latin typeface="Franklin Gothic Book" panose="020B0503020102020204" pitchFamily="34" charset="0"/>
              </a:rPr>
              <a:t> or go to </a:t>
            </a:r>
          </a:p>
          <a:p>
            <a:r>
              <a:rPr lang="en-US" sz="1400" b="1" dirty="0">
                <a:solidFill>
                  <a:schemeClr val="bg2">
                    <a:lumMod val="25000"/>
                  </a:schemeClr>
                </a:solidFill>
                <a:latin typeface="Franklin Gothic Book" panose="020B0503020102020204" pitchFamily="34" charset="0"/>
              </a:rPr>
              <a:t>https://my.matterport.com/show/?m=TfYH4LtiFdw</a:t>
            </a:r>
            <a:endParaRPr lang="en-US" sz="1400" b="1" i="1" dirty="0">
              <a:solidFill>
                <a:schemeClr val="bg2">
                  <a:lumMod val="25000"/>
                </a:schemeClr>
              </a:solidFill>
              <a:latin typeface="Franklin Gothic Book" panose="020B0503020102020204" pitchFamily="34" charset="0"/>
            </a:endParaRPr>
          </a:p>
        </p:txBody>
      </p:sp>
      <p:sp>
        <p:nvSpPr>
          <p:cNvPr id="6" name="Rectangle 5"/>
          <p:cNvSpPr/>
          <p:nvPr/>
        </p:nvSpPr>
        <p:spPr>
          <a:xfrm>
            <a:off x="0" y="8551833"/>
            <a:ext cx="7772400" cy="1477328"/>
          </a:xfrm>
          <a:prstGeom prst="rect">
            <a:avLst/>
          </a:prstGeom>
        </p:spPr>
        <p:txBody>
          <a:bodyPr wrap="square">
            <a:spAutoFit/>
          </a:bodyPr>
          <a:lstStyle/>
          <a:p>
            <a:pPr algn="ctr"/>
            <a:r>
              <a:rPr lang="en-US" b="1" dirty="0">
                <a:solidFill>
                  <a:srgbClr val="C00000"/>
                </a:solidFill>
                <a:latin typeface="Franklin Gothic Book" panose="020B0503020102020204" pitchFamily="34" charset="0"/>
              </a:rPr>
              <a:t>Ellen O'Neil</a:t>
            </a:r>
          </a:p>
          <a:p>
            <a:pPr algn="ctr"/>
            <a:r>
              <a:rPr lang="en-US" sz="1200" dirty="0">
                <a:solidFill>
                  <a:srgbClr val="C00000"/>
                </a:solidFill>
                <a:latin typeface="Franklin Gothic Book" panose="020B0503020102020204" pitchFamily="34" charset="0"/>
              </a:rPr>
              <a:t>Broker/Owner</a:t>
            </a:r>
          </a:p>
          <a:p>
            <a:pPr algn="ctr"/>
            <a:r>
              <a:rPr lang="en-US" sz="1200" dirty="0">
                <a:solidFill>
                  <a:srgbClr val="C00000"/>
                </a:solidFill>
                <a:latin typeface="Franklin Gothic Book" panose="020B0503020102020204" pitchFamily="34" charset="0"/>
              </a:rPr>
              <a:t>Ellen O'Neil Realty</a:t>
            </a:r>
          </a:p>
          <a:p>
            <a:pPr algn="ctr"/>
            <a:r>
              <a:rPr lang="en-US" sz="1200" dirty="0">
                <a:solidFill>
                  <a:srgbClr val="C00000"/>
                </a:solidFill>
                <a:latin typeface="Franklin Gothic Book" panose="020B0503020102020204" pitchFamily="34" charset="0"/>
              </a:rPr>
              <a:t>ABR, e-PRO, CNE</a:t>
            </a:r>
          </a:p>
          <a:p>
            <a:pPr algn="ctr"/>
            <a:r>
              <a:rPr lang="en-US" sz="1200" dirty="0">
                <a:solidFill>
                  <a:srgbClr val="C00000"/>
                </a:solidFill>
                <a:latin typeface="Franklin Gothic Book" panose="020B0503020102020204" pitchFamily="34" charset="0"/>
              </a:rPr>
              <a:t>Charleston Realtor of Distinction</a:t>
            </a:r>
          </a:p>
          <a:p>
            <a:pPr algn="ctr"/>
            <a:r>
              <a:rPr lang="en-US" sz="1200" dirty="0">
                <a:solidFill>
                  <a:srgbClr val="C00000"/>
                </a:solidFill>
                <a:latin typeface="Franklin Gothic Book" panose="020B0503020102020204" pitchFamily="34" charset="0"/>
              </a:rPr>
              <a:t>(843)300-8530</a:t>
            </a:r>
          </a:p>
          <a:p>
            <a:pPr algn="ctr"/>
            <a:r>
              <a:rPr lang="en-US" sz="1200" dirty="0">
                <a:solidFill>
                  <a:srgbClr val="C00000"/>
                </a:solidFill>
                <a:latin typeface="Franklin Gothic Book" panose="020B0503020102020204" pitchFamily="34" charset="0"/>
              </a:rPr>
              <a:t>http://EllenONeilRealty.com</a:t>
            </a:r>
            <a:endParaRPr lang="en-US" dirty="0">
              <a:solidFill>
                <a:srgbClr val="C00000"/>
              </a:solidFill>
              <a:latin typeface="Franklin Gothic Book" panose="020B050302010202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763" y="85879"/>
            <a:ext cx="1828798" cy="1029101"/>
          </a:xfrm>
          <a:prstGeom prst="rect">
            <a:avLst/>
          </a:prstGeom>
          <a:ln>
            <a:noFill/>
          </a:ln>
          <a:effectLst/>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763" y="3744189"/>
            <a:ext cx="1828798" cy="1029101"/>
          </a:xfrm>
          <a:prstGeom prst="rect">
            <a:avLst/>
          </a:prstGeom>
          <a:ln>
            <a:noFill/>
          </a:ln>
          <a:effectLst/>
        </p:spPr>
      </p:pic>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762" y="1305316"/>
            <a:ext cx="1828800" cy="1029101"/>
          </a:xfrm>
          <a:prstGeom prst="rect">
            <a:avLst/>
          </a:prstGeom>
          <a:ln>
            <a:noFill/>
          </a:ln>
          <a:effectLst/>
        </p:spPr>
      </p:pic>
      <p:sp>
        <p:nvSpPr>
          <p:cNvPr id="15" name="Rectangle 14"/>
          <p:cNvSpPr/>
          <p:nvPr/>
        </p:nvSpPr>
        <p:spPr>
          <a:xfrm>
            <a:off x="0" y="3744189"/>
            <a:ext cx="7772400" cy="1077218"/>
          </a:xfrm>
          <a:prstGeom prst="rect">
            <a:avLst/>
          </a:prstGeom>
        </p:spPr>
        <p:txBody>
          <a:bodyPr wrap="square">
            <a:spAutoFit/>
          </a:bodyPr>
          <a:lstStyle/>
          <a:p>
            <a:pPr algn="ctr"/>
            <a:r>
              <a:rPr lang="en-US" sz="2800" b="1" dirty="0">
                <a:solidFill>
                  <a:srgbClr val="C00000"/>
                </a:solidFill>
                <a:latin typeface="Franklin Gothic Book" panose="020B0503020102020204" pitchFamily="34" charset="0"/>
              </a:rPr>
              <a:t>2500 </a:t>
            </a:r>
            <a:r>
              <a:rPr lang="en-US" sz="2800" b="1" dirty="0" err="1">
                <a:solidFill>
                  <a:srgbClr val="C00000"/>
                </a:solidFill>
                <a:latin typeface="Franklin Gothic Book" panose="020B0503020102020204" pitchFamily="34" charset="0"/>
              </a:rPr>
              <a:t>Draymohr</a:t>
            </a:r>
            <a:r>
              <a:rPr lang="en-US" sz="2800" b="1" dirty="0">
                <a:solidFill>
                  <a:srgbClr val="C00000"/>
                </a:solidFill>
                <a:latin typeface="Franklin Gothic Book" panose="020B0503020102020204" pitchFamily="34" charset="0"/>
              </a:rPr>
              <a:t> Court</a:t>
            </a:r>
          </a:p>
          <a:p>
            <a:pPr algn="ctr"/>
            <a:r>
              <a:rPr lang="en-US" dirty="0">
                <a:solidFill>
                  <a:srgbClr val="C00000"/>
                </a:solidFill>
                <a:latin typeface="Franklin Gothic Book" panose="020B0503020102020204" pitchFamily="34" charset="0"/>
              </a:rPr>
              <a:t>Park West ~ Mount Pleasant</a:t>
            </a:r>
          </a:p>
          <a:p>
            <a:pPr algn="ctr"/>
            <a:r>
              <a:rPr lang="en-US" dirty="0">
                <a:solidFill>
                  <a:srgbClr val="C00000"/>
                </a:solidFill>
                <a:latin typeface="Franklin Gothic Book" panose="020B0503020102020204" pitchFamily="34" charset="0"/>
              </a:rPr>
              <a:t>MLS# 18001707 ~ $369,900</a:t>
            </a:r>
            <a:endParaRPr lang="en-US" sz="1600" dirty="0">
              <a:solidFill>
                <a:srgbClr val="C00000"/>
              </a:solidFill>
              <a:latin typeface="Franklin Gothic Book" panose="020B0503020102020204" pitchFamily="34" charset="0"/>
            </a:endParaRPr>
          </a:p>
        </p:txBody>
      </p:sp>
      <p:pic>
        <p:nvPicPr>
          <p:cNvPr id="4" name="Picture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6762" y="8953247"/>
            <a:ext cx="2141267" cy="674499"/>
          </a:xfrm>
          <a:prstGeom prst="rect">
            <a:avLst/>
          </a:prstGeom>
        </p:spPr>
      </p:pic>
      <p:pic>
        <p:nvPicPr>
          <p:cNvPr id="17" name="Picture 1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6762" y="2524753"/>
            <a:ext cx="1828798" cy="1029101"/>
          </a:xfrm>
          <a:prstGeom prst="rect">
            <a:avLst/>
          </a:prstGeom>
          <a:ln>
            <a:noFill/>
          </a:ln>
          <a:effectLst/>
        </p:spPr>
      </p:pic>
      <p:pic>
        <p:nvPicPr>
          <p:cNvPr id="18" name="Picture 1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874795" y="85879"/>
            <a:ext cx="1828798" cy="1029100"/>
          </a:xfrm>
          <a:prstGeom prst="rect">
            <a:avLst/>
          </a:prstGeom>
          <a:ln>
            <a:noFill/>
          </a:ln>
          <a:effectLst/>
        </p:spPr>
      </p:pic>
      <p:pic>
        <p:nvPicPr>
          <p:cNvPr id="19" name="Picture 18"/>
          <p:cNvPicPr>
            <a:picLocks noChangeAspect="1"/>
          </p:cNvPicPr>
          <p:nvPr/>
        </p:nvPicPr>
        <p:blipFill rotWithShape="1">
          <a:blip r:embed="rId9">
            <a:extLst>
              <a:ext uri="{28A0092B-C50C-407E-A947-70E740481C1C}">
                <a14:useLocalDpi xmlns:a14="http://schemas.microsoft.com/office/drawing/2010/main" val="0"/>
              </a:ext>
            </a:extLst>
          </a:blip>
          <a:srcRect t="9854" b="15117"/>
          <a:stretch/>
        </p:blipFill>
        <p:spPr>
          <a:xfrm>
            <a:off x="5874794" y="3744189"/>
            <a:ext cx="1828800" cy="1029101"/>
          </a:xfrm>
          <a:prstGeom prst="rect">
            <a:avLst/>
          </a:prstGeom>
          <a:ln>
            <a:noFill/>
          </a:ln>
          <a:effectLst/>
        </p:spPr>
      </p:pic>
      <p:pic>
        <p:nvPicPr>
          <p:cNvPr id="20" name="Picture 19"/>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874795" y="1305316"/>
            <a:ext cx="1828798" cy="1029101"/>
          </a:xfrm>
          <a:prstGeom prst="rect">
            <a:avLst/>
          </a:prstGeom>
          <a:ln>
            <a:noFill/>
          </a:ln>
          <a:effectLst/>
        </p:spPr>
      </p:pic>
      <p:pic>
        <p:nvPicPr>
          <p:cNvPr id="21" name="Picture 20"/>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874794" y="2524753"/>
            <a:ext cx="1828798" cy="1029100"/>
          </a:xfrm>
          <a:prstGeom prst="rect">
            <a:avLst/>
          </a:prstGeom>
          <a:ln>
            <a:noFill/>
          </a:ln>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TotalTime>
  <Words>313</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Quiet End Unit Featuring An Open Floorplan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15</cp:revision>
  <dcterms:created xsi:type="dcterms:W3CDTF">2016-07-16T19:46:25Z</dcterms:created>
  <dcterms:modified xsi:type="dcterms:W3CDTF">2018-01-24T17:21:50Z</dcterms:modified>
</cp:coreProperties>
</file>