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9/26/2019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9/26/2019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9/26/2019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9/26/2019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9/26/2019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9/26/2019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9/26/2019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9/26/2019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9/26/2019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9/26/2019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9/26/2019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9/26/2019</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rcRect/>
          <a:stretch/>
        </p:blipFill>
        <p:spPr>
          <a:xfrm>
            <a:off x="1980637" y="1128903"/>
            <a:ext cx="3811126" cy="2462100"/>
          </a:xfrm>
          <a:prstGeom prst="rect">
            <a:avLst/>
          </a:prstGeom>
        </p:spPr>
      </p:pic>
      <p:sp>
        <p:nvSpPr>
          <p:cNvPr id="2" name="Title 1"/>
          <p:cNvSpPr>
            <a:spLocks noGrp="1"/>
          </p:cNvSpPr>
          <p:nvPr>
            <p:ph type="ctrTitle"/>
          </p:nvPr>
        </p:nvSpPr>
        <p:spPr>
          <a:xfrm>
            <a:off x="1897605" y="79528"/>
            <a:ext cx="3977190" cy="1049376"/>
          </a:xfrm>
        </p:spPr>
        <p:txBody>
          <a:bodyPr anchor="ctr">
            <a:noAutofit/>
          </a:bodyPr>
          <a:lstStyle/>
          <a:p>
            <a:r>
              <a:rPr lang="en-US" sz="2400" b="1" dirty="0">
                <a:solidFill>
                  <a:srgbClr val="FF0000"/>
                </a:solidFill>
                <a:latin typeface="Dakota"/>
              </a:rPr>
              <a:t>Just Reduced! </a:t>
            </a:r>
            <a:br>
              <a:rPr lang="en-US" sz="2400" b="1" dirty="0">
                <a:solidFill>
                  <a:srgbClr val="FF0000"/>
                </a:solidFill>
                <a:latin typeface="Dakota"/>
              </a:rPr>
            </a:br>
            <a:br>
              <a:rPr lang="en-US" sz="2400" b="1" dirty="0">
                <a:solidFill>
                  <a:srgbClr val="FF0000"/>
                </a:solidFill>
                <a:latin typeface="Dakota"/>
              </a:rPr>
            </a:br>
            <a:r>
              <a:rPr lang="en-US" sz="2000" b="1" dirty="0">
                <a:solidFill>
                  <a:srgbClr val="FF0000"/>
                </a:solidFill>
                <a:latin typeface="Dakota"/>
              </a:rPr>
              <a:t>Short Drive to Beach!</a:t>
            </a:r>
            <a:endParaRPr lang="en-US" sz="2000" dirty="0">
              <a:latin typeface="Dakota"/>
            </a:endParaRPr>
          </a:p>
        </p:txBody>
      </p:sp>
      <p:sp>
        <p:nvSpPr>
          <p:cNvPr id="3" name="Subtitle 2"/>
          <p:cNvSpPr>
            <a:spLocks noGrp="1"/>
          </p:cNvSpPr>
          <p:nvPr>
            <p:ph type="subTitle" idx="1"/>
          </p:nvPr>
        </p:nvSpPr>
        <p:spPr>
          <a:xfrm>
            <a:off x="1" y="5201807"/>
            <a:ext cx="7772399" cy="3734437"/>
          </a:xfrm>
        </p:spPr>
        <p:txBody>
          <a:bodyPr anchor="ctr">
            <a:noAutofit/>
          </a:bodyPr>
          <a:lstStyle/>
          <a:p>
            <a:r>
              <a:rPr lang="en-US" sz="1150" dirty="0">
                <a:solidFill>
                  <a:schemeClr val="bg2">
                    <a:lumMod val="25000"/>
                  </a:schemeClr>
                </a:solidFill>
                <a:latin typeface="Franklin Gothic Book" panose="020B0503020102020204" pitchFamily="34" charset="0"/>
              </a:rPr>
              <a:t>This is a rare four bedroom open concept townhome in Park West. In addition the location is unbeatable - in the desirable Keswick community, with its Palmetto Tree lined street and sidewalks on both sides of the road. You'll find this 2432 square foot end unit at the very end of the cul-de-sac. Woods behind AND beside the house provide fantastic privacy and the extra long driveway accommodates several cars in addition to the two car garage. Upon entry you will be impressed with the open layout, where the eat-in kitchen overlooks a large family room with a gas fireplace. A separate dining room could easily be used as an office if desired. Ten foot ceilings on the first floor add to the spacious feeling, and the hardwood floors and crown molding add a touch of class. The majority of the interior of the home has been freshly painted and it is looking sharp! The kitchen boasts cherry cabinets, solid surface countertops and a breakfast bar. The home is flooded with light due to the numerous windows overlooking the rear patio and private, wooded back yard. Upstairs you will find four generous sized bedrooms. The master suite is very large and has a huge closet. In the master bath are dual sinks for added convenience. Three additional bedrooms and full bath are located opposite the master suite, This is an excellent floor plan offering versatility to its owners. Park West is a sought after Mt. Pleasant community offering two pools, tennis courts, a playground and miles of walking and biking trails for residents to enjoy. The amenity center is within walking distance of this neighborhood. Living in a low maintenance townhome affords you the opportunity to enjoy all of the amenities. Children in grades Pre-K through Eight attend schools located in Park West and Wando High and Oceanside Academy are a short ride away. A dog park and Town of Mt. Pleasant Recreation Department are located in Park West. The convenience of shopping, restaurants, doctors offices and other professional services located inside this all master planned community make this a smart place to call home. The beaches and historic downtown Charleston are just a short ride away! This spacious townhome is a wonderful alternative to a single family home- give up the exterior maintenance and yard work so you can get out and enjoy all that Charleston and the beaches have to offer!!</a:t>
            </a:r>
          </a:p>
          <a:p>
            <a:r>
              <a:rPr lang="en-US" sz="1150" b="1" i="1" dirty="0">
                <a:solidFill>
                  <a:schemeClr val="bg2">
                    <a:lumMod val="25000"/>
                  </a:schemeClr>
                </a:solidFill>
                <a:latin typeface="Franklin Gothic Book" panose="020B0503020102020204" pitchFamily="34" charset="0"/>
              </a:rPr>
              <a:t>View Virtual Tour here: https://my.matterport.com/show/?m=G8P5KrGKhAp</a:t>
            </a:r>
          </a:p>
        </p:txBody>
      </p:sp>
      <p:sp>
        <p:nvSpPr>
          <p:cNvPr id="15" name="Rectangle 14"/>
          <p:cNvSpPr/>
          <p:nvPr/>
        </p:nvSpPr>
        <p:spPr>
          <a:xfrm>
            <a:off x="0" y="3687306"/>
            <a:ext cx="7772400" cy="1477328"/>
          </a:xfrm>
          <a:prstGeom prst="rect">
            <a:avLst/>
          </a:prstGeom>
        </p:spPr>
        <p:txBody>
          <a:bodyPr wrap="square">
            <a:spAutoFit/>
          </a:bodyPr>
          <a:lstStyle/>
          <a:p>
            <a:pPr algn="ctr"/>
            <a:r>
              <a:rPr lang="en-US" sz="3000" b="1" dirty="0">
                <a:solidFill>
                  <a:srgbClr val="C00000"/>
                </a:solidFill>
                <a:latin typeface="Franklin Gothic Book" panose="020B0503020102020204" pitchFamily="34" charset="0"/>
              </a:rPr>
              <a:t>2500 </a:t>
            </a:r>
            <a:r>
              <a:rPr lang="en-US" sz="3000" b="1" dirty="0" err="1">
                <a:solidFill>
                  <a:srgbClr val="C00000"/>
                </a:solidFill>
                <a:latin typeface="Franklin Gothic Book" panose="020B0503020102020204" pitchFamily="34" charset="0"/>
              </a:rPr>
              <a:t>Draymohr</a:t>
            </a:r>
            <a:r>
              <a:rPr lang="en-US" sz="3000" b="1" dirty="0">
                <a:solidFill>
                  <a:srgbClr val="C00000"/>
                </a:solidFill>
                <a:latin typeface="Franklin Gothic Book" panose="020B0503020102020204" pitchFamily="34" charset="0"/>
              </a:rPr>
              <a:t> Court</a:t>
            </a:r>
          </a:p>
          <a:p>
            <a:pPr algn="ctr"/>
            <a:r>
              <a:rPr lang="en-US" sz="2000" dirty="0">
                <a:solidFill>
                  <a:srgbClr val="C00000"/>
                </a:solidFill>
                <a:latin typeface="Franklin Gothic Book" panose="020B0503020102020204" pitchFamily="34" charset="0"/>
              </a:rPr>
              <a:t>Park West</a:t>
            </a:r>
          </a:p>
          <a:p>
            <a:pPr algn="ctr"/>
            <a:r>
              <a:rPr lang="en-US" sz="2000" dirty="0">
                <a:solidFill>
                  <a:srgbClr val="C00000"/>
                </a:solidFill>
                <a:latin typeface="Franklin Gothic Book" panose="020B0503020102020204" pitchFamily="34" charset="0"/>
              </a:rPr>
              <a:t>Mount Pleasant, SC 29466</a:t>
            </a:r>
          </a:p>
          <a:p>
            <a:pPr algn="ctr"/>
            <a:r>
              <a:rPr lang="en-US" sz="2000" dirty="0">
                <a:solidFill>
                  <a:srgbClr val="C00000"/>
                </a:solidFill>
                <a:latin typeface="Franklin Gothic Book" panose="020B0503020102020204" pitchFamily="34" charset="0"/>
              </a:rPr>
              <a:t>MLS# 19025454 ~ $379,000</a:t>
            </a:r>
          </a:p>
        </p:txBody>
      </p:sp>
      <p:pic>
        <p:nvPicPr>
          <p:cNvPr id="5" name="Picture 4"/>
          <p:cNvPicPr>
            <a:picLocks/>
          </p:cNvPicPr>
          <p:nvPr/>
        </p:nvPicPr>
        <p:blipFill>
          <a:blip r:embed="rId3">
            <a:extLst>
              <a:ext uri="{28A0092B-C50C-407E-A947-70E740481C1C}">
                <a14:useLocalDpi xmlns:a14="http://schemas.microsoft.com/office/drawing/2010/main" val="0"/>
              </a:ext>
            </a:extLst>
          </a:blip>
          <a:srcRect/>
          <a:stretch/>
        </p:blipFill>
        <p:spPr>
          <a:xfrm>
            <a:off x="65329" y="79528"/>
            <a:ext cx="1828800" cy="1216152"/>
          </a:xfrm>
          <a:prstGeom prst="rect">
            <a:avLst/>
          </a:prstGeom>
          <a:ln>
            <a:noFill/>
          </a:ln>
          <a:effectLst/>
        </p:spPr>
      </p:pic>
      <p:pic>
        <p:nvPicPr>
          <p:cNvPr id="7" name="Picture 6"/>
          <p:cNvPicPr>
            <a:picLocks/>
          </p:cNvPicPr>
          <p:nvPr/>
        </p:nvPicPr>
        <p:blipFill>
          <a:blip r:embed="rId4">
            <a:extLst>
              <a:ext uri="{28A0092B-C50C-407E-A947-70E740481C1C}">
                <a14:useLocalDpi xmlns:a14="http://schemas.microsoft.com/office/drawing/2010/main" val="0"/>
              </a:ext>
            </a:extLst>
          </a:blip>
          <a:srcRect/>
          <a:stretch/>
        </p:blipFill>
        <p:spPr>
          <a:xfrm>
            <a:off x="5878272" y="79528"/>
            <a:ext cx="1828800" cy="1216152"/>
          </a:xfrm>
          <a:prstGeom prst="rect">
            <a:avLst/>
          </a:prstGeom>
          <a:ln>
            <a:noFill/>
          </a:ln>
          <a:effectLst/>
        </p:spPr>
      </p:pic>
      <p:pic>
        <p:nvPicPr>
          <p:cNvPr id="11" name="Picture 10"/>
          <p:cNvPicPr>
            <a:picLocks/>
          </p:cNvPicPr>
          <p:nvPr/>
        </p:nvPicPr>
        <p:blipFill>
          <a:blip r:embed="rId5">
            <a:extLst>
              <a:ext uri="{28A0092B-C50C-407E-A947-70E740481C1C}">
                <a14:useLocalDpi xmlns:a14="http://schemas.microsoft.com/office/drawing/2010/main" val="0"/>
              </a:ext>
            </a:extLst>
          </a:blip>
          <a:srcRect/>
          <a:stretch/>
        </p:blipFill>
        <p:spPr>
          <a:xfrm>
            <a:off x="65329" y="2695178"/>
            <a:ext cx="1828800" cy="1216152"/>
          </a:xfrm>
          <a:prstGeom prst="rect">
            <a:avLst/>
          </a:prstGeom>
          <a:ln>
            <a:noFill/>
          </a:ln>
          <a:effectLst/>
        </p:spPr>
      </p:pic>
      <p:pic>
        <p:nvPicPr>
          <p:cNvPr id="12" name="Picture 11"/>
          <p:cNvPicPr>
            <a:picLocks/>
          </p:cNvPicPr>
          <p:nvPr/>
        </p:nvPicPr>
        <p:blipFill>
          <a:blip r:embed="rId6">
            <a:extLst>
              <a:ext uri="{28A0092B-C50C-407E-A947-70E740481C1C}">
                <a14:useLocalDpi xmlns:a14="http://schemas.microsoft.com/office/drawing/2010/main" val="0"/>
              </a:ext>
            </a:extLst>
          </a:blip>
          <a:srcRect/>
          <a:stretch/>
        </p:blipFill>
        <p:spPr>
          <a:xfrm>
            <a:off x="65329" y="1387353"/>
            <a:ext cx="1828800" cy="1216152"/>
          </a:xfrm>
          <a:prstGeom prst="rect">
            <a:avLst/>
          </a:prstGeom>
          <a:ln>
            <a:noFill/>
          </a:ln>
          <a:effectLst/>
        </p:spPr>
      </p:pic>
      <p:pic>
        <p:nvPicPr>
          <p:cNvPr id="13" name="Picture 12"/>
          <p:cNvPicPr>
            <a:picLocks/>
          </p:cNvPicPr>
          <p:nvPr/>
        </p:nvPicPr>
        <p:blipFill>
          <a:blip r:embed="rId7">
            <a:extLst>
              <a:ext uri="{28A0092B-C50C-407E-A947-70E740481C1C}">
                <a14:useLocalDpi xmlns:a14="http://schemas.microsoft.com/office/drawing/2010/main" val="0"/>
              </a:ext>
            </a:extLst>
          </a:blip>
          <a:srcRect/>
          <a:stretch/>
        </p:blipFill>
        <p:spPr>
          <a:xfrm>
            <a:off x="5878272" y="2695178"/>
            <a:ext cx="1828800" cy="1216152"/>
          </a:xfrm>
          <a:prstGeom prst="rect">
            <a:avLst/>
          </a:prstGeom>
          <a:ln>
            <a:noFill/>
          </a:ln>
          <a:effectLst/>
        </p:spPr>
      </p:pic>
      <p:pic>
        <p:nvPicPr>
          <p:cNvPr id="16" name="Picture 15"/>
          <p:cNvPicPr>
            <a:picLocks/>
          </p:cNvPicPr>
          <p:nvPr/>
        </p:nvPicPr>
        <p:blipFill>
          <a:blip r:embed="rId8">
            <a:extLst>
              <a:ext uri="{28A0092B-C50C-407E-A947-70E740481C1C}">
                <a14:useLocalDpi xmlns:a14="http://schemas.microsoft.com/office/drawing/2010/main" val="0"/>
              </a:ext>
            </a:extLst>
          </a:blip>
          <a:srcRect/>
          <a:stretch/>
        </p:blipFill>
        <p:spPr>
          <a:xfrm>
            <a:off x="5878272" y="1387353"/>
            <a:ext cx="1828800" cy="1216152"/>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5329" y="4003003"/>
            <a:ext cx="1828800" cy="1216152"/>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5878272" y="4003003"/>
            <a:ext cx="1828800" cy="1216152"/>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TotalTime>
  <Words>498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Reduced!   Short Drive to Beach!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36</cp:revision>
  <dcterms:created xsi:type="dcterms:W3CDTF">2016-07-16T19:46:25Z</dcterms:created>
  <dcterms:modified xsi:type="dcterms:W3CDTF">2019-09-26T17:58:58Z</dcterms:modified>
</cp:coreProperties>
</file>