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6.jpg" ContentType="image/jpeg"/>
  <Override PartName="/ppt/media/image7.jpg" ContentType="image/jpeg"/>
  <Override PartName="/ppt/media/image8.jpg" ContentType="image/jpeg"/>
  <Override PartName="/ppt/media/image9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35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126" y="-14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010202"/>
                </a:solidFill>
                <a:latin typeface="Trajan Pro"/>
                <a:cs typeface="Trajan 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010202"/>
                </a:solidFill>
                <a:latin typeface="Trajan Pro"/>
                <a:cs typeface="Trajan 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010202"/>
                </a:solidFill>
                <a:latin typeface="Trajan Pro"/>
                <a:cs typeface="Trajan 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633200" y="7888689"/>
            <a:ext cx="862457" cy="131728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68160" y="8329080"/>
            <a:ext cx="1619585" cy="4368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6872" y="384784"/>
            <a:ext cx="6518655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010202"/>
                </a:solidFill>
                <a:latin typeface="Trajan Pro"/>
                <a:cs typeface="Trajan 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14001" y="8275839"/>
            <a:ext cx="1434199" cy="510396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sz="1150" b="1" spc="-10" dirty="0">
                <a:solidFill>
                  <a:srgbClr val="163556"/>
                </a:solidFill>
                <a:latin typeface="Verdana"/>
                <a:cs typeface="Verdana"/>
              </a:rPr>
              <a:t>Nancy</a:t>
            </a:r>
            <a:r>
              <a:rPr sz="1150" b="1" spc="-60" dirty="0">
                <a:solidFill>
                  <a:srgbClr val="163556"/>
                </a:solidFill>
                <a:latin typeface="Verdana"/>
                <a:cs typeface="Verdana"/>
              </a:rPr>
              <a:t> </a:t>
            </a:r>
            <a:r>
              <a:rPr sz="1150" b="1" spc="-25" dirty="0">
                <a:solidFill>
                  <a:srgbClr val="163556"/>
                </a:solidFill>
                <a:latin typeface="Verdana"/>
                <a:cs typeface="Verdana"/>
              </a:rPr>
              <a:t>Hoy</a:t>
            </a:r>
            <a:endParaRPr sz="1150" dirty="0">
              <a:solidFill>
                <a:srgbClr val="163556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10" dirty="0">
                <a:solidFill>
                  <a:srgbClr val="163556"/>
                </a:solidFill>
                <a:latin typeface="Verdana"/>
                <a:cs typeface="Verdana"/>
              </a:rPr>
              <a:t>843-224-3588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spc="-10" dirty="0">
                <a:solidFill>
                  <a:srgbClr val="163556"/>
                </a:solidFill>
                <a:latin typeface="Verdana"/>
                <a:cs typeface="Verdana"/>
              </a:rPr>
              <a:t>nhoy@carolinaone.com</a:t>
            </a:r>
            <a:endParaRPr sz="900" dirty="0">
              <a:solidFill>
                <a:srgbClr val="163556"/>
              </a:solidFill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9851" y="9337979"/>
            <a:ext cx="786130" cy="1035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00" dirty="0">
                <a:solidFill>
                  <a:srgbClr val="010202"/>
                </a:solidFill>
                <a:latin typeface="Arial"/>
                <a:cs typeface="Arial"/>
              </a:rPr>
              <a:t>Equal</a:t>
            </a:r>
            <a:r>
              <a:rPr sz="500" spc="-30" dirty="0">
                <a:solidFill>
                  <a:srgbClr val="01020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202"/>
                </a:solidFill>
                <a:latin typeface="Arial"/>
                <a:cs typeface="Arial"/>
              </a:rPr>
              <a:t>Housing</a:t>
            </a:r>
            <a:r>
              <a:rPr sz="500" spc="-25" dirty="0">
                <a:solidFill>
                  <a:srgbClr val="010202"/>
                </a:solidFill>
                <a:latin typeface="Arial"/>
                <a:cs typeface="Arial"/>
              </a:rPr>
              <a:t> </a:t>
            </a:r>
            <a:r>
              <a:rPr sz="500" spc="-10" dirty="0">
                <a:solidFill>
                  <a:srgbClr val="010202"/>
                </a:solidFill>
                <a:latin typeface="Arial"/>
                <a:cs typeface="Arial"/>
              </a:rPr>
              <a:t>Opportunity</a:t>
            </a:r>
            <a:endParaRPr sz="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16605" y="9337979"/>
            <a:ext cx="4129404" cy="1035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00" dirty="0">
                <a:solidFill>
                  <a:srgbClr val="010202"/>
                </a:solidFill>
                <a:latin typeface="Arial"/>
                <a:cs typeface="Arial"/>
              </a:rPr>
              <a:t>If</a:t>
            </a:r>
            <a:r>
              <a:rPr sz="500" spc="-20" dirty="0">
                <a:solidFill>
                  <a:srgbClr val="01020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202"/>
                </a:solidFill>
                <a:latin typeface="Arial"/>
                <a:cs typeface="Arial"/>
              </a:rPr>
              <a:t>you have a </a:t>
            </a:r>
            <a:r>
              <a:rPr sz="500" spc="-10" dirty="0">
                <a:solidFill>
                  <a:srgbClr val="010202"/>
                </a:solidFill>
                <a:latin typeface="Arial"/>
                <a:cs typeface="Arial"/>
              </a:rPr>
              <a:t>brokerage</a:t>
            </a:r>
            <a:r>
              <a:rPr sz="500" dirty="0">
                <a:solidFill>
                  <a:srgbClr val="010202"/>
                </a:solidFill>
                <a:latin typeface="Arial"/>
                <a:cs typeface="Arial"/>
              </a:rPr>
              <a:t> relationship</a:t>
            </a:r>
            <a:r>
              <a:rPr sz="500" spc="-5" dirty="0">
                <a:solidFill>
                  <a:srgbClr val="01020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202"/>
                </a:solidFill>
                <a:latin typeface="Arial"/>
                <a:cs typeface="Arial"/>
              </a:rPr>
              <a:t>with another agency, this</a:t>
            </a:r>
            <a:r>
              <a:rPr sz="500" spc="-5" dirty="0">
                <a:solidFill>
                  <a:srgbClr val="01020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202"/>
                </a:solidFill>
                <a:latin typeface="Arial"/>
                <a:cs typeface="Arial"/>
              </a:rPr>
              <a:t>is not</a:t>
            </a:r>
            <a:r>
              <a:rPr sz="500" spc="-5" dirty="0">
                <a:solidFill>
                  <a:srgbClr val="010202"/>
                </a:solidFill>
                <a:latin typeface="Arial"/>
                <a:cs typeface="Arial"/>
              </a:rPr>
              <a:t> </a:t>
            </a:r>
            <a:r>
              <a:rPr sz="500" spc="-10" dirty="0">
                <a:solidFill>
                  <a:srgbClr val="010202"/>
                </a:solidFill>
                <a:latin typeface="Arial"/>
                <a:cs typeface="Arial"/>
              </a:rPr>
              <a:t>intended</a:t>
            </a:r>
            <a:r>
              <a:rPr sz="500" dirty="0">
                <a:solidFill>
                  <a:srgbClr val="010202"/>
                </a:solidFill>
                <a:latin typeface="Arial"/>
                <a:cs typeface="Arial"/>
              </a:rPr>
              <a:t> as a solicitation. All</a:t>
            </a:r>
            <a:r>
              <a:rPr sz="500" spc="-5" dirty="0">
                <a:solidFill>
                  <a:srgbClr val="010202"/>
                </a:solidFill>
                <a:latin typeface="Arial"/>
                <a:cs typeface="Arial"/>
              </a:rPr>
              <a:t> </a:t>
            </a:r>
            <a:r>
              <a:rPr sz="500" spc="-10" dirty="0">
                <a:solidFill>
                  <a:srgbClr val="010202"/>
                </a:solidFill>
                <a:latin typeface="Arial"/>
                <a:cs typeface="Arial"/>
              </a:rPr>
              <a:t>information</a:t>
            </a:r>
            <a:r>
              <a:rPr sz="500" dirty="0">
                <a:solidFill>
                  <a:srgbClr val="010202"/>
                </a:solidFill>
                <a:latin typeface="Arial"/>
                <a:cs typeface="Arial"/>
              </a:rPr>
              <a:t> deemed reliable but not </a:t>
            </a:r>
            <a:r>
              <a:rPr sz="500" spc="-10" dirty="0">
                <a:solidFill>
                  <a:srgbClr val="010202"/>
                </a:solidFill>
                <a:latin typeface="Arial"/>
                <a:cs typeface="Arial"/>
              </a:rPr>
              <a:t>guaranteed.</a:t>
            </a:r>
            <a:endParaRPr sz="5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421" y="9369648"/>
            <a:ext cx="139753" cy="141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93148" y="9360796"/>
            <a:ext cx="139737" cy="15943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05131" y="2107972"/>
            <a:ext cx="3947426" cy="268225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4210" y="2109128"/>
            <a:ext cx="2478024" cy="164592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4210" y="7521568"/>
            <a:ext cx="2478024" cy="164592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4210" y="3913275"/>
            <a:ext cx="2478024" cy="1645920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313436" y="384784"/>
            <a:ext cx="7145528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pc="-10" dirty="0" err="1">
                <a:solidFill>
                  <a:srgbClr val="163556"/>
                </a:solidFill>
              </a:rPr>
              <a:t>Stonoview</a:t>
            </a:r>
            <a:r>
              <a:rPr spc="-125" dirty="0">
                <a:solidFill>
                  <a:srgbClr val="163556"/>
                </a:solidFill>
              </a:rPr>
              <a:t> </a:t>
            </a:r>
            <a:r>
              <a:rPr dirty="0">
                <a:solidFill>
                  <a:srgbClr val="163556"/>
                </a:solidFill>
              </a:rPr>
              <a:t>-</a:t>
            </a:r>
            <a:r>
              <a:rPr spc="-125" dirty="0">
                <a:solidFill>
                  <a:srgbClr val="163556"/>
                </a:solidFill>
              </a:rPr>
              <a:t> </a:t>
            </a:r>
            <a:r>
              <a:rPr lang="en-US" spc="-50" dirty="0">
                <a:solidFill>
                  <a:srgbClr val="163556"/>
                </a:solidFill>
              </a:rPr>
              <a:t>New Construction</a:t>
            </a:r>
            <a:endParaRPr spc="-10" dirty="0">
              <a:solidFill>
                <a:srgbClr val="163556"/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02485" y="1037526"/>
            <a:ext cx="3167431" cy="32508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lang="en-US" sz="2000" dirty="0">
                <a:solidFill>
                  <a:srgbClr val="163556"/>
                </a:solidFill>
                <a:latin typeface="Century Gothic"/>
                <a:cs typeface="Century Gothic"/>
              </a:rPr>
              <a:t>2505 Hatch Drive</a:t>
            </a:r>
            <a:endParaRPr sz="2000" dirty="0">
              <a:solidFill>
                <a:srgbClr val="163556"/>
              </a:solidFill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386554" y="7162800"/>
            <a:ext cx="2814079" cy="7322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90"/>
              </a:spcBef>
            </a:pPr>
            <a:r>
              <a:rPr lang="en-US" sz="2300" dirty="0">
                <a:solidFill>
                  <a:srgbClr val="163556"/>
                </a:solidFill>
                <a:latin typeface="Trajan Pro"/>
                <a:cs typeface="Trajan Pro"/>
              </a:rPr>
              <a:t>MLS# 22022783</a:t>
            </a:r>
          </a:p>
          <a:p>
            <a:pPr marR="5080" algn="r">
              <a:lnSpc>
                <a:spcPct val="100000"/>
              </a:lnSpc>
              <a:spcBef>
                <a:spcPts val="90"/>
              </a:spcBef>
            </a:pPr>
            <a:r>
              <a:rPr lang="en-US" sz="2300" dirty="0">
                <a:solidFill>
                  <a:srgbClr val="163556"/>
                </a:solidFill>
                <a:latin typeface="Trajan Pro"/>
                <a:cs typeface="Trajan Pro"/>
              </a:rPr>
              <a:t>$875,000</a:t>
            </a:r>
            <a:endParaRPr sz="2300" dirty="0">
              <a:solidFill>
                <a:srgbClr val="163556"/>
              </a:solidFill>
              <a:latin typeface="Trajan Pro"/>
              <a:cs typeface="Trajan Pro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192233" y="4854414"/>
            <a:ext cx="4042410" cy="2103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6525" indent="-123825">
              <a:lnSpc>
                <a:spcPct val="100000"/>
              </a:lnSpc>
              <a:spcBef>
                <a:spcPts val="100"/>
              </a:spcBef>
              <a:buChar char="*"/>
              <a:tabLst>
                <a:tab pos="137160" algn="l"/>
              </a:tabLst>
            </a:pPr>
            <a:r>
              <a:rPr lang="en-US" sz="1300" b="1" dirty="0">
                <a:solidFill>
                  <a:srgbClr val="163556"/>
                </a:solidFill>
                <a:latin typeface="Century Gothic"/>
                <a:cs typeface="Century Gothic"/>
              </a:rPr>
              <a:t>Truly Brand New!!</a:t>
            </a:r>
          </a:p>
          <a:p>
            <a:pPr marL="136525" indent="-123825">
              <a:lnSpc>
                <a:spcPct val="100000"/>
              </a:lnSpc>
              <a:spcBef>
                <a:spcPts val="100"/>
              </a:spcBef>
              <a:buChar char="*"/>
              <a:tabLst>
                <a:tab pos="137160" algn="l"/>
              </a:tabLst>
            </a:pPr>
            <a:r>
              <a:rPr lang="en-US" sz="1300" b="1" dirty="0">
                <a:solidFill>
                  <a:srgbClr val="163556"/>
                </a:solidFill>
                <a:latin typeface="Century Gothic"/>
                <a:cs typeface="Century Gothic"/>
              </a:rPr>
              <a:t>Price Improvement &amp; Motivated Seller</a:t>
            </a:r>
          </a:p>
          <a:p>
            <a:pPr marL="136525" indent="-123825">
              <a:lnSpc>
                <a:spcPct val="100000"/>
              </a:lnSpc>
              <a:spcBef>
                <a:spcPts val="100"/>
              </a:spcBef>
              <a:buChar char="*"/>
              <a:tabLst>
                <a:tab pos="137160" algn="l"/>
              </a:tabLst>
            </a:pPr>
            <a:r>
              <a:rPr lang="en-US" sz="1300" b="1" dirty="0">
                <a:solidFill>
                  <a:srgbClr val="163556"/>
                </a:solidFill>
                <a:latin typeface="Century Gothic"/>
                <a:cs typeface="Century Gothic"/>
              </a:rPr>
              <a:t>Ready </a:t>
            </a:r>
            <a:r>
              <a:rPr lang="en-US" sz="1300" b="1">
                <a:solidFill>
                  <a:srgbClr val="163556"/>
                </a:solidFill>
                <a:latin typeface="Century Gothic"/>
                <a:cs typeface="Century Gothic"/>
              </a:rPr>
              <a:t>for Occupancy…Never </a:t>
            </a:r>
            <a:r>
              <a:rPr lang="en-US" sz="1300" b="1" dirty="0">
                <a:solidFill>
                  <a:srgbClr val="163556"/>
                </a:solidFill>
                <a:latin typeface="Century Gothic"/>
                <a:cs typeface="Century Gothic"/>
              </a:rPr>
              <a:t>Been Lived In!!</a:t>
            </a:r>
          </a:p>
          <a:p>
            <a:pPr marL="136525" indent="-123825">
              <a:lnSpc>
                <a:spcPct val="100000"/>
              </a:lnSpc>
              <a:spcBef>
                <a:spcPts val="100"/>
              </a:spcBef>
              <a:buChar char="*"/>
              <a:tabLst>
                <a:tab pos="137160" algn="l"/>
              </a:tabLst>
            </a:pPr>
            <a:r>
              <a:rPr lang="en-US" sz="1300" b="1" dirty="0">
                <a:solidFill>
                  <a:srgbClr val="163556"/>
                </a:solidFill>
                <a:latin typeface="Century Gothic"/>
                <a:cs typeface="Century Gothic"/>
              </a:rPr>
              <a:t>5 Bedrooms / 3,300 SF</a:t>
            </a:r>
          </a:p>
          <a:p>
            <a:pPr marL="136525" indent="-123825">
              <a:lnSpc>
                <a:spcPct val="100000"/>
              </a:lnSpc>
              <a:spcBef>
                <a:spcPts val="100"/>
              </a:spcBef>
              <a:buChar char="*"/>
              <a:tabLst>
                <a:tab pos="137160" algn="l"/>
              </a:tabLst>
            </a:pPr>
            <a:r>
              <a:rPr lang="en-US" sz="1300" b="1" dirty="0">
                <a:solidFill>
                  <a:srgbClr val="163556"/>
                </a:solidFill>
                <a:latin typeface="Century Gothic"/>
                <a:cs typeface="Century Gothic"/>
              </a:rPr>
              <a:t>Downstairs Master Bedroom</a:t>
            </a:r>
          </a:p>
          <a:p>
            <a:pPr marL="136525" indent="-123825">
              <a:lnSpc>
                <a:spcPct val="100000"/>
              </a:lnSpc>
              <a:spcBef>
                <a:spcPts val="100"/>
              </a:spcBef>
              <a:buChar char="*"/>
              <a:tabLst>
                <a:tab pos="137160" algn="l"/>
              </a:tabLst>
            </a:pPr>
            <a:r>
              <a:rPr lang="en-US" sz="1300" b="1" spc="-30" dirty="0">
                <a:solidFill>
                  <a:srgbClr val="163556"/>
                </a:solidFill>
                <a:latin typeface="Century Gothic"/>
                <a:cs typeface="Century Gothic"/>
              </a:rPr>
              <a:t>Open Floor Plan</a:t>
            </a:r>
            <a:endParaRPr lang="en-US" sz="1300" dirty="0">
              <a:solidFill>
                <a:srgbClr val="163556"/>
              </a:solidFill>
              <a:latin typeface="Century Gothic"/>
              <a:cs typeface="Century Gothic"/>
            </a:endParaRPr>
          </a:p>
          <a:p>
            <a:pPr marL="136525" indent="-123825">
              <a:lnSpc>
                <a:spcPct val="100000"/>
              </a:lnSpc>
              <a:spcBef>
                <a:spcPts val="70"/>
              </a:spcBef>
              <a:buChar char="*"/>
              <a:tabLst>
                <a:tab pos="137160" algn="l"/>
              </a:tabLst>
            </a:pPr>
            <a:r>
              <a:rPr lang="en-US" sz="1300" b="1" spc="-10" dirty="0">
                <a:solidFill>
                  <a:srgbClr val="163556"/>
                </a:solidFill>
                <a:latin typeface="Century Gothic"/>
                <a:cs typeface="Century Gothic"/>
              </a:rPr>
              <a:t>Waterfront Community On Stono River</a:t>
            </a:r>
          </a:p>
          <a:p>
            <a:pPr marL="136525" indent="-123825">
              <a:lnSpc>
                <a:spcPct val="100000"/>
              </a:lnSpc>
              <a:spcBef>
                <a:spcPts val="70"/>
              </a:spcBef>
              <a:buChar char="*"/>
              <a:tabLst>
                <a:tab pos="137160" algn="l"/>
              </a:tabLst>
            </a:pPr>
            <a:r>
              <a:rPr lang="en-US" sz="1300" b="1" dirty="0">
                <a:solidFill>
                  <a:srgbClr val="163556"/>
                </a:solidFill>
                <a:latin typeface="Century Gothic"/>
                <a:cs typeface="Century Gothic"/>
              </a:rPr>
              <a:t>Deep Water Community Dock With Sundeck, Boat Storage, Floating Boat Slips, Resort Style Pool, Clubhouse, Tennis Courts, Walking Trails</a:t>
            </a:r>
            <a:endParaRPr lang="en-US" sz="1300" dirty="0">
              <a:solidFill>
                <a:srgbClr val="163556"/>
              </a:solidFill>
              <a:latin typeface="Century Gothic"/>
              <a:cs typeface="Century Gothic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07858" y="1792472"/>
            <a:ext cx="6956685" cy="45719"/>
          </a:xfrm>
          <a:custGeom>
            <a:avLst/>
            <a:gdLst/>
            <a:ahLst/>
            <a:cxnLst/>
            <a:rect l="l" t="t" r="r" b="b"/>
            <a:pathLst>
              <a:path w="6645909" h="48894">
                <a:moveTo>
                  <a:pt x="6645824" y="0"/>
                </a:moveTo>
                <a:lnTo>
                  <a:pt x="0" y="0"/>
                </a:lnTo>
                <a:lnTo>
                  <a:pt x="0" y="48361"/>
                </a:lnTo>
                <a:lnTo>
                  <a:pt x="6645824" y="48361"/>
                </a:lnTo>
                <a:lnTo>
                  <a:pt x="6645824" y="0"/>
                </a:lnTo>
                <a:close/>
              </a:path>
            </a:pathLst>
          </a:custGeom>
          <a:solidFill>
            <a:srgbClr val="16355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object 16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4210" y="5717422"/>
            <a:ext cx="2478024" cy="1645920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-3200400" y="7211688"/>
            <a:ext cx="2320290" cy="3098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i="1" spc="-65" dirty="0">
                <a:solidFill>
                  <a:srgbClr val="FF0000"/>
                </a:solidFill>
                <a:latin typeface="Trajan Pro"/>
                <a:cs typeface="Trajan Pro"/>
              </a:rPr>
              <a:t>Detached</a:t>
            </a:r>
            <a:r>
              <a:rPr sz="1850" i="1" spc="-25" dirty="0">
                <a:solidFill>
                  <a:srgbClr val="FF0000"/>
                </a:solidFill>
                <a:latin typeface="Trajan Pro"/>
                <a:cs typeface="Trajan Pro"/>
              </a:rPr>
              <a:t> </a:t>
            </a:r>
            <a:r>
              <a:rPr sz="1850" i="1" spc="-30" dirty="0">
                <a:solidFill>
                  <a:srgbClr val="FF0000"/>
                </a:solidFill>
                <a:latin typeface="Trajan Pro"/>
                <a:cs typeface="Trajan Pro"/>
              </a:rPr>
              <a:t>Studio!</a:t>
            </a:r>
            <a:endParaRPr sz="1850" dirty="0">
              <a:latin typeface="Trajan Pro"/>
              <a:cs typeface="Trajan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111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Trajan Pro</vt:lpstr>
      <vt:lpstr>Verdana</vt:lpstr>
      <vt:lpstr>Office Theme</vt:lpstr>
      <vt:lpstr>Stonoview - New Construction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Stonoview - New Construction</dc:title>
  <cp:lastModifiedBy>A. Thomas Price</cp:lastModifiedBy>
  <cp:revision>3</cp:revision>
  <dcterms:created xsi:type="dcterms:W3CDTF">2022-09-15T14:24:10Z</dcterms:created>
  <dcterms:modified xsi:type="dcterms:W3CDTF">2022-09-15T15:40:43Z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2017-07-28T00:00:00Z</vt:filetime>
  </property>
  <property fmtid="{D5CDD505-2E9C-101B-9397-08002B2CF9AE}" pid="3" name="LastSaved">
    <vt:filetime>2022-09-15T00:00:00Z</vt:filetime>
  </property>
  <property fmtid="{D5CDD505-2E9C-101B-9397-08002B2CF9AE}" pid="4" name="Producer">
    <vt:lpwstr>Sharper Agent LLC via ABCpdf</vt:lpwstr>
  </property>
</Properties>
</file>