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12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4/30/2016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4/30/2016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4/30/2016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4/30/2016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3.jpeg"/><Relationship Id="rId18" Type="http://schemas.openxmlformats.org/officeDocument/2006/relationships/image" Target="../media/image18.jpeg"/><Relationship Id="rId3" Type="http://schemas.openxmlformats.org/officeDocument/2006/relationships/image" Target="../media/image3.jpg"/><Relationship Id="rId21" Type="http://schemas.openxmlformats.org/officeDocument/2006/relationships/image" Target="../media/image21.jpeg"/><Relationship Id="rId7" Type="http://schemas.openxmlformats.org/officeDocument/2006/relationships/image" Target="../media/image7.jp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20" Type="http://schemas.openxmlformats.org/officeDocument/2006/relationships/image" Target="../media/image20.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g"/><Relationship Id="rId15" Type="http://schemas.openxmlformats.org/officeDocument/2006/relationships/image" Target="../media/image15.jpeg"/><Relationship Id="rId10" Type="http://schemas.openxmlformats.org/officeDocument/2006/relationships/image" Target="../media/image10.jpeg"/><Relationship Id="rId19" Type="http://schemas.openxmlformats.org/officeDocument/2006/relationships/image" Target="../media/image19.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 Id="rId22" Type="http://schemas.openxmlformats.org/officeDocument/2006/relationships/image" Target="../media/image2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90230" y="3845820"/>
            <a:ext cx="4591938" cy="4084152"/>
          </a:xfrm>
        </p:spPr>
        <p:txBody>
          <a:bodyPr anchor="ctr">
            <a:noAutofit/>
          </a:bodyPr>
          <a:lstStyle/>
          <a:p>
            <a:r>
              <a:rPr lang="en-US" sz="1200" dirty="0">
                <a:solidFill>
                  <a:schemeClr val="tx2"/>
                </a:solidFill>
                <a:effectLst>
                  <a:outerShdw blurRad="38100" dist="38100" dir="2700000" algn="tl">
                    <a:srgbClr val="000000">
                      <a:alpha val="43137"/>
                    </a:srgbClr>
                  </a:outerShdw>
                </a:effectLst>
                <a:latin typeface="Trebuchet MS" panose="020B0603020202020204" pitchFamily="34" charset="0"/>
              </a:rPr>
              <a:t>Enjoy your own tropical paradise in this beautiful estate on the Wando River with dock permit in hand. This stately brick home is newly reconstructed , down to the studs. Huge, open foyer with study/bedroom to the left and formal dining to the right</a:t>
            </a:r>
            <a:r>
              <a:rPr lang="en-US" sz="1200" dirty="0" smtClean="0">
                <a:solidFill>
                  <a:schemeClr val="tx2"/>
                </a:solidFill>
                <a:effectLst>
                  <a:outerShdw blurRad="38100" dist="38100" dir="2700000" algn="tl">
                    <a:srgbClr val="000000">
                      <a:alpha val="43137"/>
                    </a:srgbClr>
                  </a:outerShdw>
                </a:effectLst>
                <a:latin typeface="Trebuchet MS" panose="020B0603020202020204" pitchFamily="34" charset="0"/>
              </a:rPr>
              <a:t>. Dream </a:t>
            </a:r>
            <a:r>
              <a:rPr lang="en-US" sz="1200" dirty="0">
                <a:solidFill>
                  <a:schemeClr val="tx2"/>
                </a:solidFill>
                <a:effectLst>
                  <a:outerShdw blurRad="38100" dist="38100" dir="2700000" algn="tl">
                    <a:srgbClr val="000000">
                      <a:alpha val="43137"/>
                    </a:srgbClr>
                  </a:outerShdw>
                </a:effectLst>
                <a:latin typeface="Trebuchet MS" panose="020B0603020202020204" pitchFamily="34" charset="0"/>
              </a:rPr>
              <a:t>kitchen with over-sized island, custom cabinetry, granite counters and top of the line appliances. Great room with fireplace, open for entertaining and views overlooking the river. Second floor master suite with incredible water views</a:t>
            </a:r>
            <a:r>
              <a:rPr lang="en-US" sz="1200" dirty="0" smtClean="0">
                <a:solidFill>
                  <a:schemeClr val="tx2"/>
                </a:solidFill>
                <a:effectLst>
                  <a:outerShdw blurRad="38100" dist="38100" dir="2700000" algn="tl">
                    <a:srgbClr val="000000">
                      <a:alpha val="43137"/>
                    </a:srgbClr>
                  </a:outerShdw>
                </a:effectLst>
                <a:latin typeface="Trebuchet MS" panose="020B0603020202020204" pitchFamily="34" charset="0"/>
              </a:rPr>
              <a:t>. Master </a:t>
            </a:r>
            <a:r>
              <a:rPr lang="en-US" sz="1200" dirty="0">
                <a:solidFill>
                  <a:schemeClr val="tx2"/>
                </a:solidFill>
                <a:effectLst>
                  <a:outerShdw blurRad="38100" dist="38100" dir="2700000" algn="tl">
                    <a:srgbClr val="000000">
                      <a:alpha val="43137"/>
                    </a:srgbClr>
                  </a:outerShdw>
                </a:effectLst>
                <a:latin typeface="Trebuchet MS" panose="020B0603020202020204" pitchFamily="34" charset="0"/>
              </a:rPr>
              <a:t>bath with over-sized soaking tub ,shower with dual shower sprays and large walk in closet with built ins. Three additional bedrooms upstairs, one with its own private bath and two others with jack and </a:t>
            </a:r>
            <a:r>
              <a:rPr lang="en-US" sz="1200" dirty="0" err="1">
                <a:solidFill>
                  <a:schemeClr val="tx2"/>
                </a:solidFill>
                <a:effectLst>
                  <a:outerShdw blurRad="38100" dist="38100" dir="2700000" algn="tl">
                    <a:srgbClr val="000000">
                      <a:alpha val="43137"/>
                    </a:srgbClr>
                  </a:outerShdw>
                </a:effectLst>
                <a:latin typeface="Trebuchet MS" panose="020B0603020202020204" pitchFamily="34" charset="0"/>
              </a:rPr>
              <a:t>jill</a:t>
            </a:r>
            <a:r>
              <a:rPr lang="en-US" sz="1200" dirty="0">
                <a:solidFill>
                  <a:schemeClr val="tx2"/>
                </a:solidFill>
                <a:effectLst>
                  <a:outerShdw blurRad="38100" dist="38100" dir="2700000" algn="tl">
                    <a:srgbClr val="000000">
                      <a:alpha val="43137"/>
                    </a:srgbClr>
                  </a:outerShdw>
                </a:effectLst>
                <a:latin typeface="Trebuchet MS" panose="020B0603020202020204" pitchFamily="34" charset="0"/>
              </a:rPr>
              <a:t> bath. Laundry room with prep sink and workspace also on this level. Third floor media room with a half bath. Mother in law suite over garage with access from main house as well as a separate entrance from a sun room overlooking river, saltwater pool and gazebo. New roof, fully encapsulated crawlspace, 2 </a:t>
            </a:r>
            <a:r>
              <a:rPr lang="en-US" sz="1200" dirty="0" err="1">
                <a:solidFill>
                  <a:schemeClr val="tx2"/>
                </a:solidFill>
                <a:effectLst>
                  <a:outerShdw blurRad="38100" dist="38100" dir="2700000" algn="tl">
                    <a:srgbClr val="000000">
                      <a:alpha val="43137"/>
                    </a:srgbClr>
                  </a:outerShdw>
                </a:effectLst>
                <a:latin typeface="Trebuchet MS" panose="020B0603020202020204" pitchFamily="34" charset="0"/>
              </a:rPr>
              <a:t>tankless</a:t>
            </a:r>
            <a:r>
              <a:rPr lang="en-US" sz="1200" dirty="0">
                <a:solidFill>
                  <a:schemeClr val="tx2"/>
                </a:solidFill>
                <a:effectLst>
                  <a:outerShdw blurRad="38100" dist="38100" dir="2700000" algn="tl">
                    <a:srgbClr val="000000">
                      <a:alpha val="43137"/>
                    </a:srgbClr>
                  </a:outerShdw>
                </a:effectLst>
                <a:latin typeface="Trebuchet MS" panose="020B0603020202020204" pitchFamily="34" charset="0"/>
              </a:rPr>
              <a:t> water heaters, spray foam insulation. Whether you are looking for custom </a:t>
            </a:r>
            <a:r>
              <a:rPr lang="en-US" sz="1200" dirty="0" err="1">
                <a:solidFill>
                  <a:schemeClr val="tx2"/>
                </a:solidFill>
                <a:effectLst>
                  <a:outerShdw blurRad="38100" dist="38100" dir="2700000" algn="tl">
                    <a:srgbClr val="000000">
                      <a:alpha val="43137"/>
                    </a:srgbClr>
                  </a:outerShdw>
                </a:effectLst>
                <a:latin typeface="Trebuchet MS" panose="020B0603020202020204" pitchFamily="34" charset="0"/>
              </a:rPr>
              <a:t>finishings</a:t>
            </a:r>
            <a:r>
              <a:rPr lang="en-US" sz="1200" dirty="0">
                <a:solidFill>
                  <a:schemeClr val="tx2"/>
                </a:solidFill>
                <a:effectLst>
                  <a:outerShdw blurRad="38100" dist="38100" dir="2700000" algn="tl">
                    <a:srgbClr val="000000">
                      <a:alpha val="43137"/>
                    </a:srgbClr>
                  </a:outerShdw>
                </a:effectLst>
                <a:latin typeface="Trebuchet MS" panose="020B0603020202020204" pitchFamily="34" charset="0"/>
              </a:rPr>
              <a:t>, bones of a house or the one plus acre waterfront site</a:t>
            </a:r>
            <a:r>
              <a:rPr lang="en-US" sz="1200" dirty="0" smtClean="0">
                <a:solidFill>
                  <a:schemeClr val="tx2"/>
                </a:solidFill>
                <a:effectLst>
                  <a:outerShdw blurRad="38100" dist="38100" dir="2700000" algn="tl">
                    <a:srgbClr val="000000">
                      <a:alpha val="43137"/>
                    </a:srgbClr>
                  </a:outerShdw>
                </a:effectLst>
                <a:latin typeface="Trebuchet MS" panose="020B0603020202020204" pitchFamily="34" charset="0"/>
              </a:rPr>
              <a:t>...You </a:t>
            </a:r>
            <a:r>
              <a:rPr lang="en-US" sz="1200" dirty="0">
                <a:solidFill>
                  <a:schemeClr val="tx2"/>
                </a:solidFill>
                <a:effectLst>
                  <a:outerShdw blurRad="38100" dist="38100" dir="2700000" algn="tl">
                    <a:srgbClr val="000000">
                      <a:alpha val="43137"/>
                    </a:srgbClr>
                  </a:outerShdw>
                </a:effectLst>
                <a:latin typeface="Trebuchet MS" panose="020B0603020202020204" pitchFamily="34" charset="0"/>
              </a:rPr>
              <a:t>have it all. </a:t>
            </a:r>
            <a:endParaRPr lang="en-US" sz="1200" dirty="0" smtClean="0">
              <a:solidFill>
                <a:schemeClr val="tx2"/>
              </a:solidFill>
              <a:effectLst>
                <a:outerShdw blurRad="38100" dist="38100" dir="2700000" algn="tl">
                  <a:srgbClr val="000000">
                    <a:alpha val="43137"/>
                  </a:srgbClr>
                </a:outerShdw>
              </a:effectLst>
              <a:latin typeface="Trebuchet MS" panose="020B0603020202020204" pitchFamily="34" charset="0"/>
            </a:endParaRPr>
          </a:p>
          <a:p>
            <a:r>
              <a:rPr lang="en-US" sz="1200" b="1" i="1" dirty="0" smtClean="0">
                <a:solidFill>
                  <a:schemeClr val="tx2"/>
                </a:solidFill>
                <a:effectLst>
                  <a:outerShdw blurRad="38100" dist="38100" dir="2700000" algn="tl">
                    <a:srgbClr val="000000">
                      <a:alpha val="43137"/>
                    </a:srgbClr>
                  </a:outerShdw>
                </a:effectLst>
                <a:latin typeface="Trebuchet MS" panose="020B0603020202020204" pitchFamily="34" charset="0"/>
              </a:rPr>
              <a:t>Must </a:t>
            </a:r>
            <a:r>
              <a:rPr lang="en-US" sz="1200" b="1" i="1" dirty="0">
                <a:solidFill>
                  <a:schemeClr val="tx2"/>
                </a:solidFill>
                <a:effectLst>
                  <a:outerShdw blurRad="38100" dist="38100" dir="2700000" algn="tl">
                    <a:srgbClr val="000000">
                      <a:alpha val="43137"/>
                    </a:srgbClr>
                  </a:outerShdw>
                </a:effectLst>
                <a:latin typeface="Trebuchet MS" panose="020B0603020202020204" pitchFamily="34" charset="0"/>
              </a:rPr>
              <a:t>see to </a:t>
            </a:r>
            <a:r>
              <a:rPr lang="en-US" sz="1200" b="1" i="1" dirty="0" smtClean="0">
                <a:solidFill>
                  <a:schemeClr val="tx2"/>
                </a:solidFill>
                <a:effectLst>
                  <a:outerShdw blurRad="38100" dist="38100" dir="2700000" algn="tl">
                    <a:srgbClr val="000000">
                      <a:alpha val="43137"/>
                    </a:srgbClr>
                  </a:outerShdw>
                </a:effectLst>
                <a:latin typeface="Trebuchet MS" panose="020B0603020202020204" pitchFamily="34" charset="0"/>
              </a:rPr>
              <a:t>appreciate!</a:t>
            </a:r>
            <a:endParaRPr lang="en-US" sz="1200" b="1" i="1" dirty="0">
              <a:solidFill>
                <a:schemeClr val="tx2"/>
              </a:solidFill>
              <a:effectLst>
                <a:outerShdw blurRad="38100" dist="38100" dir="2700000" algn="tl">
                  <a:srgbClr val="000000">
                    <a:alpha val="43137"/>
                  </a:srgbClr>
                </a:outerShdw>
              </a:effectLst>
              <a:latin typeface="Trebuchet MS" panose="020B0603020202020204" pitchFamily="34" charset="0"/>
            </a:endParaRPr>
          </a:p>
        </p:txBody>
      </p:sp>
      <p:sp>
        <p:nvSpPr>
          <p:cNvPr id="2" name="Title 1"/>
          <p:cNvSpPr>
            <a:spLocks noGrp="1"/>
          </p:cNvSpPr>
          <p:nvPr>
            <p:ph type="ctrTitle"/>
          </p:nvPr>
        </p:nvSpPr>
        <p:spPr>
          <a:xfrm>
            <a:off x="1" y="1272"/>
            <a:ext cx="7772399" cy="1828800"/>
          </a:xfrm>
        </p:spPr>
        <p:txBody>
          <a:bodyPr anchor="ctr">
            <a:noAutofit/>
          </a:bodyPr>
          <a:lstStyle/>
          <a:p>
            <a:r>
              <a:rPr lang="en-US" sz="2300" b="0" cap="none" dirty="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2507 Willington </a:t>
            </a:r>
            <a:r>
              <a:rPr lang="en-US" sz="23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Ct</a:t>
            </a:r>
            <a:r>
              <a:rPr lang="en-US" sz="16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
            </a:r>
            <a:br>
              <a:rPr lang="en-US" sz="16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en-US" sz="16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
            </a:r>
            <a:br>
              <a:rPr lang="en-US" sz="16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en-US" sz="1600" b="0" cap="none" dirty="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Mount Pleasant</a:t>
            </a:r>
            <a:br>
              <a:rPr lang="en-US" sz="1600" b="0" cap="none" dirty="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en-US" sz="1600" b="0" cap="none" dirty="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MLS# 16000657</a:t>
            </a:r>
            <a:br>
              <a:rPr lang="en-US" sz="1600" b="0" cap="none" dirty="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en-US" sz="1600" b="0" cap="none">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a:t>
            </a:r>
            <a:r>
              <a:rPr lang="en-US" sz="1600" b="0" cap="none"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1,400,000</a:t>
            </a:r>
            <a:endParaRPr lang="en-US" sz="1600" b="0" cap="none" dirty="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endParaRPr>
          </a:p>
        </p:txBody>
      </p:sp>
      <p:pic>
        <p:nvPicPr>
          <p:cNvPr id="6" name="Picture 5"/>
          <p:cNvPicPr>
            <a:picLocks noChangeAspect="1"/>
          </p:cNvPicPr>
          <p:nvPr/>
        </p:nvPicPr>
        <p:blipFill rotWithShape="1">
          <a:blip r:embed="rId2" cstate="print">
            <a:extLst>
              <a:ext uri="{28A0092B-C50C-407E-A947-70E740481C1C}">
                <a14:useLocalDpi xmlns:a14="http://schemas.microsoft.com/office/drawing/2010/main" val="0"/>
              </a:ext>
            </a:extLst>
          </a:blip>
          <a:srcRect b="11484"/>
          <a:stretch/>
        </p:blipFill>
        <p:spPr>
          <a:xfrm>
            <a:off x="8153400" y="415176"/>
            <a:ext cx="1855661" cy="1159460"/>
          </a:xfrm>
          <a:prstGeom prst="rect">
            <a:avLst/>
          </a:prstGeom>
          <a:ln>
            <a:solidFill>
              <a:schemeClr val="tx1"/>
            </a:solidFill>
          </a:ln>
          <a:effectLst/>
        </p:spPr>
      </p:pic>
      <p:pic>
        <p:nvPicPr>
          <p:cNvPr id="8" name="Picture 7"/>
          <p:cNvPicPr>
            <a:picLocks noChangeAspect="1"/>
          </p:cNvPicPr>
          <p:nvPr/>
        </p:nvPicPr>
        <p:blipFill rotWithShape="1">
          <a:blip r:embed="rId3" cstate="print">
            <a:extLst>
              <a:ext uri="{28A0092B-C50C-407E-A947-70E740481C1C}">
                <a14:useLocalDpi xmlns:a14="http://schemas.microsoft.com/office/drawing/2010/main" val="0"/>
              </a:ext>
            </a:extLst>
          </a:blip>
          <a:srcRect r="39213" b="4970"/>
          <a:stretch/>
        </p:blipFill>
        <p:spPr>
          <a:xfrm>
            <a:off x="-2362200" y="730574"/>
            <a:ext cx="1508556" cy="1828800"/>
          </a:xfrm>
          <a:prstGeom prst="rect">
            <a:avLst/>
          </a:prstGeom>
          <a:ln w="12700">
            <a:solidFill>
              <a:schemeClr val="tx2"/>
            </a:solidFill>
          </a:ln>
          <a:effectLst>
            <a:outerShdw blurRad="190500" algn="tl" rotWithShape="0">
              <a:srgbClr val="000000">
                <a:alpha val="70000"/>
              </a:srgbClr>
            </a:outerShdw>
          </a:effectLst>
        </p:spPr>
      </p:pic>
      <p:pic>
        <p:nvPicPr>
          <p:cNvPr id="10" name="Picture 9"/>
          <p:cNvPicPr>
            <a:picLocks noChangeAspect="1"/>
          </p:cNvPicPr>
          <p:nvPr/>
        </p:nvPicPr>
        <p:blipFill rotWithShape="1">
          <a:blip r:embed="rId4" cstate="print">
            <a:extLst>
              <a:ext uri="{28A0092B-C50C-407E-A947-70E740481C1C}">
                <a14:useLocalDpi xmlns:a14="http://schemas.microsoft.com/office/drawing/2010/main" val="0"/>
              </a:ext>
            </a:extLst>
          </a:blip>
          <a:srcRect b="12050"/>
          <a:stretch/>
        </p:blipFill>
        <p:spPr>
          <a:xfrm>
            <a:off x="8153400" y="1644974"/>
            <a:ext cx="1855661" cy="1152041"/>
          </a:xfrm>
          <a:prstGeom prst="rect">
            <a:avLst/>
          </a:prstGeom>
          <a:ln>
            <a:solidFill>
              <a:schemeClr val="tx1"/>
            </a:solidFill>
          </a:ln>
          <a:effectLst/>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916165" y="9117797"/>
            <a:ext cx="757637" cy="876895"/>
          </a:xfrm>
          <a:prstGeom prst="rect">
            <a:avLst/>
          </a:prstGeom>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315191" y="9117797"/>
            <a:ext cx="665018" cy="457200"/>
          </a:xfrm>
          <a:prstGeom prst="rect">
            <a:avLst/>
          </a:prstGeom>
        </p:spPr>
      </p:pic>
      <p:sp>
        <p:nvSpPr>
          <p:cNvPr id="17" name="Rectangle 16"/>
          <p:cNvSpPr/>
          <p:nvPr/>
        </p:nvSpPr>
        <p:spPr>
          <a:xfrm>
            <a:off x="2219300" y="8981182"/>
            <a:ext cx="3333800" cy="1077218"/>
          </a:xfrm>
          <a:prstGeom prst="rect">
            <a:avLst/>
          </a:prstGeom>
        </p:spPr>
        <p:txBody>
          <a:bodyPr wrap="square">
            <a:spAutoFit/>
          </a:bodyPr>
          <a:lstStyle/>
          <a:p>
            <a:pPr algn="ctr"/>
            <a:r>
              <a:rPr lang="en-US" dirty="0">
                <a:solidFill>
                  <a:schemeClr val="tx2"/>
                </a:solidFill>
                <a:latin typeface="Trebuchet MS" panose="020B0603020202020204" pitchFamily="34" charset="0"/>
              </a:rPr>
              <a:t>Clay Cunningham</a:t>
            </a:r>
          </a:p>
          <a:p>
            <a:pPr algn="ctr"/>
            <a:r>
              <a:rPr lang="pt-BR" sz="1100" dirty="0">
                <a:solidFill>
                  <a:schemeClr val="tx2"/>
                </a:solidFill>
                <a:latin typeface="Trebuchet MS" panose="020B0603020202020204" pitchFamily="34" charset="0"/>
              </a:rPr>
              <a:t>O (843) 886-8110</a:t>
            </a:r>
          </a:p>
          <a:p>
            <a:pPr algn="ctr"/>
            <a:r>
              <a:rPr lang="pt-BR" sz="1100" dirty="0">
                <a:solidFill>
                  <a:schemeClr val="tx2"/>
                </a:solidFill>
                <a:latin typeface="Trebuchet MS" panose="020B0603020202020204" pitchFamily="34" charset="0"/>
              </a:rPr>
              <a:t>M (843) 345-4647</a:t>
            </a:r>
          </a:p>
          <a:p>
            <a:pPr algn="ctr"/>
            <a:r>
              <a:rPr lang="pt-BR" sz="1100" dirty="0">
                <a:solidFill>
                  <a:schemeClr val="tx2"/>
                </a:solidFill>
                <a:latin typeface="Trebuchet MS" panose="020B0603020202020204" pitchFamily="34" charset="0"/>
              </a:rPr>
              <a:t>clay@carolinaone.com</a:t>
            </a:r>
          </a:p>
          <a:p>
            <a:pPr algn="ctr"/>
            <a:r>
              <a:rPr lang="pt-BR" sz="1100" dirty="0">
                <a:solidFill>
                  <a:schemeClr val="tx2"/>
                </a:solidFill>
                <a:latin typeface="Trebuchet MS" panose="020B0603020202020204" pitchFamily="34" charset="0"/>
              </a:rPr>
              <a:t>www.claysre.com</a:t>
            </a:r>
            <a:endParaRPr lang="en-US" sz="1100" dirty="0">
              <a:solidFill>
                <a:schemeClr val="tx2"/>
              </a:solidFill>
            </a:endParaRPr>
          </a:p>
        </p:txBody>
      </p:sp>
      <p:sp>
        <p:nvSpPr>
          <p:cNvPr id="18" name="Rectangle 17"/>
          <p:cNvSpPr/>
          <p:nvPr/>
        </p:nvSpPr>
        <p:spPr>
          <a:xfrm>
            <a:off x="0" y="9613692"/>
            <a:ext cx="1295400" cy="415498"/>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1503 Palm Blvd </a:t>
            </a:r>
            <a:r>
              <a:rPr lang="en-US" sz="700" dirty="0" err="1">
                <a:solidFill>
                  <a:schemeClr val="tx2"/>
                </a:solidFill>
                <a:latin typeface="Trebuchet MS" panose="020B0603020202020204" pitchFamily="34" charset="0"/>
              </a:rPr>
              <a:t>Ste</a:t>
            </a:r>
            <a:endParaRPr lang="en-US" sz="700" dirty="0">
              <a:solidFill>
                <a:schemeClr val="tx2"/>
              </a:solidFill>
              <a:latin typeface="Trebuchet MS" panose="020B0603020202020204" pitchFamily="34" charset="0"/>
            </a:endParaRPr>
          </a:p>
          <a:p>
            <a:pPr algn="ctr"/>
            <a:r>
              <a:rPr lang="en-US" sz="700" dirty="0">
                <a:solidFill>
                  <a:schemeClr val="tx2"/>
                </a:solidFill>
                <a:latin typeface="Trebuchet MS" panose="020B0603020202020204" pitchFamily="34" charset="0"/>
              </a:rPr>
              <a:t>Isle of Palms, SC 29451</a:t>
            </a:r>
          </a:p>
        </p:txBody>
      </p:sp>
      <p:pic>
        <p:nvPicPr>
          <p:cNvPr id="4" name="Picture 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0"/>
            <a:ext cx="2583204" cy="1724531"/>
          </a:xfrm>
          <a:prstGeom prst="rect">
            <a:avLst/>
          </a:prstGeom>
          <a:ln w="12700">
            <a:solidFill>
              <a:srgbClr val="F8F8F8"/>
            </a:solidFill>
          </a:ln>
          <a:effectLst/>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189196" y="0"/>
            <a:ext cx="2583204" cy="1724532"/>
          </a:xfrm>
          <a:prstGeom prst="rect">
            <a:avLst/>
          </a:prstGeom>
          <a:ln w="12700">
            <a:solidFill>
              <a:srgbClr val="F8F8F8"/>
            </a:solidFill>
          </a:ln>
          <a:effectLst/>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064410" y="2784191"/>
            <a:ext cx="1579171" cy="1061628"/>
          </a:xfrm>
          <a:prstGeom prst="rect">
            <a:avLst/>
          </a:prstGeom>
          <a:ln>
            <a:solidFill>
              <a:schemeClr val="tx2"/>
            </a:solidFill>
          </a:ln>
          <a:effectLst/>
        </p:spPr>
      </p:pic>
      <p:pic>
        <p:nvPicPr>
          <p:cNvPr id="13" name="Picture 1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2784191"/>
            <a:ext cx="1590230" cy="1061628"/>
          </a:xfrm>
          <a:prstGeom prst="rect">
            <a:avLst/>
          </a:prstGeom>
          <a:ln>
            <a:solidFill>
              <a:schemeClr val="tx2"/>
            </a:solidFill>
          </a:ln>
          <a:effectLst/>
        </p:spPr>
      </p:pic>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182170" y="2784191"/>
            <a:ext cx="1590230" cy="1061628"/>
          </a:xfrm>
          <a:prstGeom prst="rect">
            <a:avLst/>
          </a:prstGeom>
          <a:ln>
            <a:solidFill>
              <a:schemeClr val="tx2"/>
            </a:solidFill>
          </a:ln>
          <a:effectLst/>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117761" y="2784191"/>
            <a:ext cx="1590230" cy="1061628"/>
          </a:xfrm>
          <a:prstGeom prst="rect">
            <a:avLst/>
          </a:prstGeom>
          <a:ln>
            <a:solidFill>
              <a:schemeClr val="tx2"/>
            </a:solidFill>
          </a:ln>
          <a:effectLst/>
        </p:spPr>
      </p:pic>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060724" y="7929972"/>
            <a:ext cx="1590230" cy="1061628"/>
          </a:xfrm>
          <a:prstGeom prst="rect">
            <a:avLst/>
          </a:prstGeom>
          <a:ln>
            <a:solidFill>
              <a:schemeClr val="tx2"/>
            </a:solidFill>
          </a:ln>
          <a:effectLst/>
        </p:spPr>
      </p:pic>
      <p:pic>
        <p:nvPicPr>
          <p:cNvPr id="27" name="Picture 2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 y="7929971"/>
            <a:ext cx="1590230" cy="1061628"/>
          </a:xfrm>
          <a:prstGeom prst="rect">
            <a:avLst/>
          </a:prstGeom>
          <a:ln>
            <a:solidFill>
              <a:schemeClr val="tx2"/>
            </a:solidFill>
          </a:ln>
          <a:effectLst/>
        </p:spPr>
      </p:pic>
      <p:pic>
        <p:nvPicPr>
          <p:cNvPr id="28" name="Picture 2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182169" y="7929972"/>
            <a:ext cx="1590230" cy="1061628"/>
          </a:xfrm>
          <a:prstGeom prst="rect">
            <a:avLst/>
          </a:prstGeom>
          <a:ln>
            <a:solidFill>
              <a:schemeClr val="tx2"/>
            </a:solidFill>
          </a:ln>
          <a:effectLst/>
        </p:spPr>
      </p:pic>
      <p:pic>
        <p:nvPicPr>
          <p:cNvPr id="29" name="Picture 28"/>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121447" y="7929971"/>
            <a:ext cx="1590230" cy="1061628"/>
          </a:xfrm>
          <a:prstGeom prst="rect">
            <a:avLst/>
          </a:prstGeom>
          <a:ln>
            <a:solidFill>
              <a:schemeClr val="tx2"/>
            </a:solidFill>
          </a:ln>
          <a:effectLst/>
        </p:spPr>
      </p:pic>
      <p:sp>
        <p:nvSpPr>
          <p:cNvPr id="5" name="Plaque 4"/>
          <p:cNvSpPr/>
          <p:nvPr/>
        </p:nvSpPr>
        <p:spPr>
          <a:xfrm>
            <a:off x="152399" y="1915505"/>
            <a:ext cx="7467601" cy="677713"/>
          </a:xfrm>
          <a:prstGeom prst="plaque">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i="1" dirty="0">
                <a:solidFill>
                  <a:schemeClr val="tx2">
                    <a:lumMod val="10000"/>
                  </a:schemeClr>
                </a:solidFill>
                <a:effectLst>
                  <a:outerShdw blurRad="38100" dist="38100" dir="2700000" algn="tl">
                    <a:srgbClr val="000000">
                      <a:alpha val="43137"/>
                    </a:srgbClr>
                  </a:outerShdw>
                </a:effectLst>
              </a:rPr>
              <a:t>Luxury Waterfront Estate in Dunes West</a:t>
            </a:r>
          </a:p>
        </p:txBody>
      </p:sp>
      <p:pic>
        <p:nvPicPr>
          <p:cNvPr id="33" name="Picture 32"/>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0" y="6643526"/>
            <a:ext cx="1590230" cy="1061628"/>
          </a:xfrm>
          <a:prstGeom prst="rect">
            <a:avLst/>
          </a:prstGeom>
          <a:ln>
            <a:solidFill>
              <a:schemeClr val="tx2"/>
            </a:solidFill>
          </a:ln>
          <a:effectLst/>
        </p:spPr>
      </p:pic>
      <p:pic>
        <p:nvPicPr>
          <p:cNvPr id="34" name="Picture 33"/>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 y="5357081"/>
            <a:ext cx="1590230" cy="1061628"/>
          </a:xfrm>
          <a:prstGeom prst="rect">
            <a:avLst/>
          </a:prstGeom>
          <a:ln>
            <a:solidFill>
              <a:schemeClr val="tx2"/>
            </a:solidFill>
          </a:ln>
          <a:effectLst/>
        </p:spPr>
      </p:pic>
      <p:pic>
        <p:nvPicPr>
          <p:cNvPr id="35" name="Picture 34"/>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0" y="4070636"/>
            <a:ext cx="1590230" cy="1061628"/>
          </a:xfrm>
          <a:prstGeom prst="rect">
            <a:avLst/>
          </a:prstGeom>
          <a:ln>
            <a:solidFill>
              <a:schemeClr val="tx2"/>
            </a:solidFill>
          </a:ln>
          <a:effectLst/>
        </p:spPr>
      </p:pic>
      <p:pic>
        <p:nvPicPr>
          <p:cNvPr id="36" name="Picture 35"/>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6182168" y="6643526"/>
            <a:ext cx="1590230" cy="1061628"/>
          </a:xfrm>
          <a:prstGeom prst="rect">
            <a:avLst/>
          </a:prstGeom>
          <a:ln>
            <a:solidFill>
              <a:schemeClr val="tx2"/>
            </a:solidFill>
          </a:ln>
          <a:effectLst/>
        </p:spPr>
      </p:pic>
      <p:pic>
        <p:nvPicPr>
          <p:cNvPr id="37" name="Picture 36"/>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6182169" y="5357081"/>
            <a:ext cx="1590230" cy="1061628"/>
          </a:xfrm>
          <a:prstGeom prst="rect">
            <a:avLst/>
          </a:prstGeom>
          <a:ln>
            <a:solidFill>
              <a:schemeClr val="tx2"/>
            </a:solidFill>
          </a:ln>
          <a:effectLst/>
        </p:spPr>
      </p:pic>
      <p:pic>
        <p:nvPicPr>
          <p:cNvPr id="38" name="Picture 37"/>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6182168" y="4070636"/>
            <a:ext cx="1590230" cy="1061628"/>
          </a:xfrm>
          <a:prstGeom prst="rect">
            <a:avLst/>
          </a:prstGeom>
          <a:ln>
            <a:solidFill>
              <a:schemeClr val="tx2"/>
            </a:solidFill>
          </a:ln>
          <a:effec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ustom 1">
      <a:dk1>
        <a:srgbClr val="172B4B"/>
      </a:dk1>
      <a:lt1>
        <a:srgbClr val="567292"/>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130</TotalTime>
  <Words>263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2507 Willington Ct  Mount Pleasant MLS# 16000657 $1,400,000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22</cp:revision>
  <dcterms:created xsi:type="dcterms:W3CDTF">2006-08-16T00:00:00Z</dcterms:created>
  <dcterms:modified xsi:type="dcterms:W3CDTF">2016-04-30T04:05:38Z</dcterms:modified>
</cp:coreProperties>
</file>