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22D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1776"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10/29/2018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489874" y="9335871"/>
            <a:ext cx="792653" cy="4489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860280"/>
            <a:ext cx="7772400" cy="1676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rgbClr val="222D65"/>
                </a:solidFill>
                <a:latin typeface="Century Gothic" panose="020B0502020202020204" pitchFamily="34" charset="0"/>
              </a:rPr>
              <a:t>Coldwell Banker Residential Brokerage | 4969 Centre Pointe Dr. Ste 203 | Charleston, SC 29418</a:t>
            </a:r>
          </a:p>
        </p:txBody>
      </p:sp>
      <p:sp>
        <p:nvSpPr>
          <p:cNvPr id="5" name="Rectangle 4"/>
          <p:cNvSpPr/>
          <p:nvPr/>
        </p:nvSpPr>
        <p:spPr>
          <a:xfrm>
            <a:off x="3505200" y="0"/>
            <a:ext cx="4191000" cy="1077218"/>
          </a:xfrm>
          <a:prstGeom prst="rect">
            <a:avLst/>
          </a:prstGeom>
        </p:spPr>
        <p:txBody>
          <a:bodyPr wrap="square">
            <a:spAutoFit/>
          </a:bodyPr>
          <a:lstStyle/>
          <a:p>
            <a:pPr algn="r"/>
            <a:r>
              <a:rPr lang="en-US" sz="1600" b="1" dirty="0">
                <a:solidFill>
                  <a:srgbClr val="222D65"/>
                </a:solidFill>
                <a:latin typeface="Century Gothic" panose="020B0502020202020204" pitchFamily="34" charset="0"/>
              </a:rPr>
              <a:t>Pam Bass</a:t>
            </a:r>
            <a:br>
              <a:rPr lang="en-US" sz="1600" b="1" dirty="0">
                <a:solidFill>
                  <a:srgbClr val="222D65"/>
                </a:solidFill>
                <a:latin typeface="Century Gothic" panose="020B0502020202020204" pitchFamily="34" charset="0"/>
              </a:rPr>
            </a:br>
            <a:r>
              <a:rPr lang="en-US" sz="1200" dirty="0">
                <a:solidFill>
                  <a:srgbClr val="222D65"/>
                </a:solidFill>
                <a:latin typeface="Century Gothic" panose="020B0502020202020204" pitchFamily="34" charset="0"/>
              </a:rPr>
              <a:t>Realtor </a:t>
            </a:r>
          </a:p>
          <a:p>
            <a:pPr algn="r"/>
            <a:r>
              <a:rPr lang="en-US" sz="1200" dirty="0">
                <a:solidFill>
                  <a:srgbClr val="222D65"/>
                </a:solidFill>
                <a:latin typeface="Century Gothic" panose="020B0502020202020204" pitchFamily="34" charset="0"/>
              </a:rPr>
              <a:t>M 843-259-4926 | O 843-277-6677 </a:t>
            </a:r>
          </a:p>
          <a:p>
            <a:pPr algn="r"/>
            <a:r>
              <a:rPr lang="en-US" sz="1200" dirty="0">
                <a:solidFill>
                  <a:srgbClr val="222D65"/>
                </a:solidFill>
                <a:latin typeface="Century Gothic" panose="020B0502020202020204" pitchFamily="34" charset="0"/>
              </a:rPr>
              <a:t>pam@pambassproperties.com</a:t>
            </a:r>
          </a:p>
          <a:p>
            <a:pPr algn="r"/>
            <a:r>
              <a:rPr lang="en-US" sz="1200" dirty="0">
                <a:solidFill>
                  <a:srgbClr val="222D65"/>
                </a:solidFill>
                <a:latin typeface="Century Gothic" panose="020B0502020202020204" pitchFamily="34" charset="0"/>
              </a:rPr>
              <a:t>www.pambassproperties.com</a:t>
            </a: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49613" y="1671863"/>
            <a:ext cx="2673175" cy="3564233"/>
          </a:xfrm>
          <a:prstGeom prst="rect">
            <a:avLst/>
          </a:prstGeom>
          <a:ln>
            <a:solidFill>
              <a:schemeClr val="bg1"/>
            </a:solidFill>
          </a:ln>
        </p:spPr>
      </p:pic>
      <p:pic>
        <p:nvPicPr>
          <p:cNvPr id="16" name="Picture 15"/>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112669" y="8436943"/>
            <a:ext cx="1042416" cy="782712"/>
          </a:xfrm>
          <a:prstGeom prst="rect">
            <a:avLst/>
          </a:prstGeom>
          <a:ln>
            <a:noFill/>
          </a:ln>
          <a:effectLst>
            <a:outerShdw blurRad="63500" sx="102000" sy="102000" algn="ctr" rotWithShape="0">
              <a:prstClr val="black">
                <a:alpha val="40000"/>
              </a:prstClr>
            </a:outerShdw>
          </a:effectLst>
        </p:spPr>
      </p:pic>
      <p:sp>
        <p:nvSpPr>
          <p:cNvPr id="3" name="Subtitle 2"/>
          <p:cNvSpPr>
            <a:spLocks noGrp="1"/>
          </p:cNvSpPr>
          <p:nvPr>
            <p:ph type="subTitle" idx="1"/>
          </p:nvPr>
        </p:nvSpPr>
        <p:spPr>
          <a:xfrm>
            <a:off x="0" y="5213535"/>
            <a:ext cx="7772400" cy="3222864"/>
          </a:xfrm>
        </p:spPr>
        <p:txBody>
          <a:bodyPr anchor="ctr">
            <a:noAutofit/>
          </a:bodyPr>
          <a:lstStyle/>
          <a:p>
            <a:r>
              <a:rPr lang="en-US" sz="1300" dirty="0">
                <a:solidFill>
                  <a:srgbClr val="222D65"/>
                </a:solidFill>
                <a:latin typeface="Century Gothic" panose="020B0502020202020204" pitchFamily="34" charset="0"/>
              </a:rPr>
              <a:t>PRICE REDUCED on this Beautiful 3 BR 2.5 BA end unit townhome in the desirable Essex at Carolina Bay Neighborhood. This upscale townhome has an open floor plan with gleaming hardwood floors, a huge 25'x15' family room with gas fireplace and French doors that lead to the screened in porch. The well appointed kitchen features stainless steel appliances, granite countertops, gas range, a large center island and a pantry. Also on the 2nd floor is an office/library. All 3 bedrooms are located on the 3rd floor. The Master bedroom has trey ceilings, a luxurious master bath with a garden tub, dual vanities and a separate shower. There is another porch upstairs that is perfect for relaxing in the evenings. This unit has a new HVAC unit and the exterior has recently been painted.</a:t>
            </a:r>
          </a:p>
          <a:p>
            <a:r>
              <a:rPr lang="en-US" sz="1300" dirty="0">
                <a:solidFill>
                  <a:srgbClr val="222D65"/>
                </a:solidFill>
                <a:latin typeface="Century Gothic" panose="020B0502020202020204" pitchFamily="34" charset="0"/>
              </a:rPr>
              <a:t>There is also a large 2 car garage with tons of storage and a double driveway, not to mention it is on one of the larger lots in the development. There is already an elevator shaft so it would be easy to have an elevator installed. The neighborhood offers a zero entry pool, walking trails, playground and kayak launch. This townhome is conveniently located minutes away from downtown Charleston, hospitals, restaurants, shopping and only a short drive to local beaches! At this price it won't last long! Move-in-ready condition!</a:t>
            </a:r>
            <a:endParaRPr lang="en-US" sz="1300" b="1" i="1" dirty="0">
              <a:solidFill>
                <a:srgbClr val="222D65"/>
              </a:solidFill>
              <a:latin typeface="Century Gothic" panose="020B0502020202020204" pitchFamily="34" charset="0"/>
            </a:endParaRPr>
          </a:p>
        </p:txBody>
      </p:sp>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97036" y="76200"/>
            <a:ext cx="738742" cy="1037560"/>
          </a:xfrm>
          <a:prstGeom prst="rect">
            <a:avLst/>
          </a:prstGeom>
          <a:noFill/>
          <a:ln w="9525">
            <a:solidFill>
              <a:srgbClr val="222D65"/>
            </a:solidFill>
            <a:miter lim="800000"/>
            <a:headEnd/>
            <a:tailEnd/>
          </a:ln>
          <a:extLst>
            <a:ext uri="{909E8E84-426E-40DD-AFC4-6F175D3DCCD1}">
              <a14:hiddenFill xmlns:a14="http://schemas.microsoft.com/office/drawing/2010/main">
                <a:solidFill>
                  <a:schemeClr val="accent1"/>
                </a:solidFill>
              </a14:hiddenFill>
            </a:ext>
          </a:extLst>
        </p:spPr>
      </p:pic>
      <p:sp>
        <p:nvSpPr>
          <p:cNvPr id="13" name="Rectangle 12"/>
          <p:cNvSpPr/>
          <p:nvPr/>
        </p:nvSpPr>
        <p:spPr>
          <a:xfrm>
            <a:off x="835778" y="90155"/>
            <a:ext cx="4193422" cy="677108"/>
          </a:xfrm>
          <a:prstGeom prst="rect">
            <a:avLst/>
          </a:prstGeom>
        </p:spPr>
        <p:txBody>
          <a:bodyPr wrap="square">
            <a:spAutoFit/>
          </a:bodyPr>
          <a:lstStyle/>
          <a:p>
            <a:r>
              <a:rPr lang="en-US" b="1" i="1" dirty="0">
                <a:solidFill>
                  <a:srgbClr val="C00000"/>
                </a:solidFill>
                <a:effectLst>
                  <a:outerShdw blurRad="38100" dist="38100" dir="2700000" algn="tl">
                    <a:srgbClr val="000000">
                      <a:alpha val="43137"/>
                    </a:srgbClr>
                  </a:outerShdw>
                </a:effectLst>
                <a:latin typeface="Century Gothic" panose="020B0502020202020204" pitchFamily="34" charset="0"/>
              </a:rPr>
              <a:t>Open House &amp; Luncheon</a:t>
            </a:r>
          </a:p>
          <a:p>
            <a:r>
              <a:rPr lang="en-US" sz="1800" i="1" dirty="0">
                <a:solidFill>
                  <a:srgbClr val="C00000"/>
                </a:solidFill>
                <a:effectLst>
                  <a:outerShdw blurRad="38100" dist="38100" dir="2700000" algn="tl">
                    <a:srgbClr val="000000">
                      <a:alpha val="43137"/>
                    </a:srgbClr>
                  </a:outerShdw>
                </a:effectLst>
                <a:latin typeface="Century Gothic" panose="020B0502020202020204" pitchFamily="34" charset="0"/>
              </a:rPr>
              <a:t>Tuesday Oct 30</a:t>
            </a:r>
            <a:r>
              <a:rPr lang="en-US" sz="1800" i="1" baseline="30000" dirty="0">
                <a:solidFill>
                  <a:srgbClr val="C00000"/>
                </a:solidFill>
                <a:effectLst>
                  <a:outerShdw blurRad="38100" dist="38100" dir="2700000" algn="tl">
                    <a:srgbClr val="000000">
                      <a:alpha val="43137"/>
                    </a:srgbClr>
                  </a:outerShdw>
                </a:effectLst>
                <a:latin typeface="Century Gothic" panose="020B0502020202020204" pitchFamily="34" charset="0"/>
              </a:rPr>
              <a:t>th</a:t>
            </a:r>
            <a:r>
              <a:rPr lang="en-US" sz="1800" i="1" dirty="0">
                <a:solidFill>
                  <a:srgbClr val="C00000"/>
                </a:solidFill>
                <a:effectLst>
                  <a:outerShdw blurRad="38100" dist="38100" dir="2700000" algn="tl">
                    <a:srgbClr val="000000">
                      <a:alpha val="43137"/>
                    </a:srgbClr>
                  </a:outerShdw>
                </a:effectLst>
                <a:latin typeface="Century Gothic" panose="020B0502020202020204" pitchFamily="34" charset="0"/>
              </a:rPr>
              <a:t> ~ 11:30a-1:30p</a:t>
            </a:r>
          </a:p>
        </p:txBody>
      </p:sp>
      <p:pic>
        <p:nvPicPr>
          <p:cNvPr id="24" name="Picture 2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617316" y="8436943"/>
            <a:ext cx="1042416" cy="782712"/>
          </a:xfrm>
          <a:prstGeom prst="rect">
            <a:avLst/>
          </a:prstGeom>
          <a:ln>
            <a:noFill/>
          </a:ln>
          <a:effectLst>
            <a:outerShdw blurRad="63500" sx="102000" sy="102000" algn="ctr" rotWithShape="0">
              <a:prstClr val="black">
                <a:alpha val="40000"/>
              </a:prstClr>
            </a:outerShdw>
          </a:effectLst>
        </p:spPr>
      </p:pic>
      <p:pic>
        <p:nvPicPr>
          <p:cNvPr id="25" name="Picture 24"/>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348571" y="8436943"/>
            <a:ext cx="1042416" cy="782712"/>
          </a:xfrm>
          <a:prstGeom prst="rect">
            <a:avLst/>
          </a:prstGeom>
          <a:ln>
            <a:no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584473" y="8436943"/>
            <a:ext cx="587034" cy="782712"/>
          </a:xfrm>
          <a:prstGeom prst="rect">
            <a:avLst/>
          </a:prstGeom>
          <a:ln>
            <a:no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600895" y="8436943"/>
            <a:ext cx="587034" cy="782712"/>
          </a:xfrm>
          <a:prstGeom prst="rect">
            <a:avLst/>
          </a:prstGeom>
          <a:ln>
            <a:noFill/>
          </a:ln>
          <a:effectLst>
            <a:outerShdw blurRad="63500" sx="102000" sy="102000" algn="ctr" rotWithShape="0">
              <a:prstClr val="black">
                <a:alpha val="40000"/>
              </a:prstClr>
            </a:outerShdw>
          </a:effectLst>
        </p:spPr>
      </p:pic>
      <p:pic>
        <p:nvPicPr>
          <p:cNvPr id="28" name="Picture 27"/>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381415" y="8436943"/>
            <a:ext cx="1042416" cy="782712"/>
          </a:xfrm>
          <a:prstGeom prst="rect">
            <a:avLst/>
          </a:prstGeom>
          <a:ln>
            <a:noFill/>
          </a:ln>
          <a:effectLst>
            <a:outerShdw blurRad="63500" sx="102000" sy="102000" algn="ctr" rotWithShape="0">
              <a:prstClr val="black">
                <a:alpha val="40000"/>
              </a:prstClr>
            </a:outerShdw>
          </a:effectLst>
        </p:spPr>
      </p:pic>
      <p:pic>
        <p:nvPicPr>
          <p:cNvPr id="12" name="Picture 1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385077" y="1671862"/>
            <a:ext cx="2274655" cy="1705991"/>
          </a:xfrm>
          <a:prstGeom prst="rect">
            <a:avLst/>
          </a:prstGeom>
          <a:ln>
            <a:solidFill>
              <a:schemeClr val="bg1"/>
            </a:solidFill>
          </a:ln>
          <a:effectLst/>
        </p:spPr>
      </p:pic>
      <p:pic>
        <p:nvPicPr>
          <p:cNvPr id="21" name="Picture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2669" y="1671862"/>
            <a:ext cx="2279904" cy="1709928"/>
          </a:xfrm>
          <a:prstGeom prst="rect">
            <a:avLst/>
          </a:prstGeom>
          <a:ln>
            <a:solidFill>
              <a:schemeClr val="bg1"/>
            </a:solidFill>
          </a:ln>
          <a:effectLst/>
        </p:spPr>
      </p:pic>
      <p:pic>
        <p:nvPicPr>
          <p:cNvPr id="22" name="Picture 2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385077" y="3530105"/>
            <a:ext cx="2274655" cy="1705991"/>
          </a:xfrm>
          <a:prstGeom prst="rect">
            <a:avLst/>
          </a:prstGeom>
          <a:ln>
            <a:solidFill>
              <a:schemeClr val="bg1"/>
            </a:solidFill>
          </a:ln>
          <a:effectLst/>
        </p:spPr>
      </p:pic>
      <p:pic>
        <p:nvPicPr>
          <p:cNvPr id="20" name="Picture 19">
            <a:extLst>
              <a:ext uri="{FF2B5EF4-FFF2-40B4-BE49-F238E27FC236}">
                <a16:creationId xmlns:a16="http://schemas.microsoft.com/office/drawing/2014/main" id="{A18B1CD7-02B2-4A3F-8FDC-64AB0E2FE095}"/>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12669" y="3530105"/>
            <a:ext cx="2279904" cy="1709928"/>
          </a:xfrm>
          <a:prstGeom prst="rect">
            <a:avLst/>
          </a:prstGeom>
          <a:ln>
            <a:solidFill>
              <a:schemeClr val="bg1"/>
            </a:solidFill>
          </a:ln>
          <a:effectLst/>
        </p:spPr>
      </p:pic>
      <p:sp>
        <p:nvSpPr>
          <p:cNvPr id="6" name="Rectangle 5"/>
          <p:cNvSpPr/>
          <p:nvPr/>
        </p:nvSpPr>
        <p:spPr>
          <a:xfrm>
            <a:off x="0" y="1066800"/>
            <a:ext cx="7772400" cy="587752"/>
          </a:xfrm>
          <a:prstGeom prst="rect">
            <a:avLst/>
          </a:prstGeom>
          <a:solidFill>
            <a:srgbClr val="222D65"/>
          </a:solidFill>
          <a:ln>
            <a:solidFill>
              <a:srgbClr val="222D65"/>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99095"/>
            <a:ext cx="7772400" cy="323165"/>
          </a:xfrm>
          <a:prstGeom prst="rect">
            <a:avLst/>
          </a:prstGeom>
        </p:spPr>
        <p:txBody>
          <a:bodyPr wrap="square" anchor="ctr">
            <a:spAutoFit/>
          </a:bodyPr>
          <a:lstStyle/>
          <a:p>
            <a:pPr algn="ctr"/>
            <a:r>
              <a:rPr lang="en-US" sz="1500" b="1" dirty="0">
                <a:solidFill>
                  <a:schemeClr val="bg1"/>
                </a:solidFill>
                <a:effectLst>
                  <a:outerShdw blurRad="38100" dist="38100" dir="2700000" algn="tl">
                    <a:srgbClr val="000000">
                      <a:alpha val="43137"/>
                    </a:srgbClr>
                  </a:outerShdw>
                </a:effectLst>
                <a:latin typeface="Century Gothic" panose="020B0502020202020204" pitchFamily="34" charset="0"/>
              </a:rPr>
              <a:t>2516 Rutherford Way | Carolina Bay | Charleston | MLS# 18025426 | $322,500</a:t>
            </a:r>
          </a:p>
        </p:txBody>
      </p:sp>
      <p:pic>
        <p:nvPicPr>
          <p:cNvPr id="23" name="Picture 22">
            <a:extLst>
              <a:ext uri="{FF2B5EF4-FFF2-40B4-BE49-F238E27FC236}">
                <a16:creationId xmlns:a16="http://schemas.microsoft.com/office/drawing/2014/main" id="{795BBFD8-7516-4ABA-ACC9-152225D3D170}"/>
              </a:ext>
            </a:extLst>
          </p:cNvPr>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3364993" y="8436943"/>
            <a:ext cx="1042416" cy="782712"/>
          </a:xfrm>
          <a:prstGeom prst="rect">
            <a:avLst/>
          </a:prstGeom>
          <a:ln>
            <a:no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TotalTime>
  <Words>294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20</cp:revision>
  <dcterms:created xsi:type="dcterms:W3CDTF">2006-08-16T00:00:00Z</dcterms:created>
  <dcterms:modified xsi:type="dcterms:W3CDTF">2018-10-29T15:25:41Z</dcterms:modified>
</cp:coreProperties>
</file>