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AA5F"/>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4/26/2024</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4/26/2024</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4/26/2024</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4/26/2024</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4/26/2024</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4/26/2024</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4/26/2024</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4/26/2024</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4/26/2024</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4/26/2024</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4/26/2024</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4/26/2024</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png"/><Relationship Id="rId18" Type="http://schemas.openxmlformats.org/officeDocument/2006/relationships/image" Target="../media/image16.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image" Target="../media/image1.jp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hyperlink" Target="https://www.zillow.com/view-3d-home/37066189-40e8-4451-84ed-0145e9c8fc2d?setAttribution=mls&amp;wl=true&amp;utm_source=dashboard" TargetMode="External"/><Relationship Id="rId5" Type="http://schemas.openxmlformats.org/officeDocument/2006/relationships/image" Target="../media/image4.png"/><Relationship Id="rId15" Type="http://schemas.openxmlformats.org/officeDocument/2006/relationships/image" Target="../media/image13.jpg"/><Relationship Id="rId10" Type="http://schemas.openxmlformats.org/officeDocument/2006/relationships/image" Target="../media/image9.jpg"/><Relationship Id="rId4" Type="http://schemas.openxmlformats.org/officeDocument/2006/relationships/image" Target="../media/image3.svg"/><Relationship Id="rId9" Type="http://schemas.openxmlformats.org/officeDocument/2006/relationships/image" Target="../media/image8.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rotWithShape="1">
          <a:blip r:embed="rId2">
            <a:extLst>
              <a:ext uri="{28A0092B-C50C-407E-A947-70E740481C1C}">
                <a14:useLocalDpi xmlns:a14="http://schemas.microsoft.com/office/drawing/2010/main" val="0"/>
              </a:ext>
            </a:extLst>
          </a:blip>
          <a:srcRect l="212" t="139" r="-212" b="32132"/>
          <a:stretch/>
        </p:blipFill>
        <p:spPr>
          <a:xfrm>
            <a:off x="158143" y="427214"/>
            <a:ext cx="7004471" cy="3162761"/>
          </a:xfrm>
          <a:prstGeom prst="rect">
            <a:avLst/>
          </a:prstGeom>
        </p:spPr>
      </p:pic>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52585" y="-22632"/>
            <a:ext cx="6995159" cy="394192"/>
          </a:xfrm>
          <a:noFill/>
          <a:ln>
            <a:noFill/>
          </a:ln>
        </p:spPr>
        <p:txBody>
          <a:bodyPr anchor="ctr">
            <a:noAutofit/>
          </a:bodyPr>
          <a:lstStyle/>
          <a:p>
            <a:r>
              <a:rPr lang="en-US" sz="2000" b="1" dirty="0">
                <a:ln w="3175">
                  <a:solidFill>
                    <a:schemeClr val="tx1"/>
                  </a:solidFill>
                </a:ln>
                <a:solidFill>
                  <a:schemeClr val="bg1"/>
                </a:solidFill>
                <a:effectLst>
                  <a:outerShdw blurRad="60007" dist="200025" dir="15000000" sy="30000" kx="-1800000" algn="bl" rotWithShape="0">
                    <a:prstClr val="black">
                      <a:alpha val="32000"/>
                    </a:prstClr>
                  </a:outerShdw>
                </a:effectLst>
                <a:latin typeface="Trajan Pro" panose="02020502050506020301" pitchFamily="18" charset="0"/>
              </a:rPr>
              <a:t>OPEN HOUSE SUNDAY 2-5</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80782"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4654" y="1589213"/>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158144" y="8350160"/>
            <a:ext cx="2181695" cy="646331"/>
          </a:xfrm>
          <a:prstGeom prst="rect">
            <a:avLst/>
          </a:prstGeom>
          <a:noFill/>
        </p:spPr>
        <p:txBody>
          <a:bodyPr wrap="square" rtlCol="0">
            <a:spAutoFit/>
          </a:bodyPr>
          <a:lstStyle/>
          <a:p>
            <a:r>
              <a:rPr lang="en-US" sz="1600" i="0" dirty="0">
                <a:solidFill>
                  <a:srgbClr val="C7AA5F"/>
                </a:solidFill>
                <a:effectLst/>
                <a:latin typeface="Avenir Next LT Pro" panose="020B0504020202020204" pitchFamily="34" charset="0"/>
                <a:ea typeface="Ebrima" panose="02000000000000000000" pitchFamily="2" charset="0"/>
                <a:cs typeface="Ebrima" panose="02000000000000000000" pitchFamily="2" charset="0"/>
              </a:rPr>
              <a:t>Telecia Bilton</a:t>
            </a:r>
            <a:br>
              <a:rPr lang="en-US" sz="1600" dirty="0">
                <a:solidFill>
                  <a:srgbClr val="C7AA5F"/>
                </a:solidFill>
                <a:latin typeface="Avenir Next LT Pro" panose="020B0504020202020204" pitchFamily="34" charset="0"/>
                <a:ea typeface="Ebrima" panose="02000000000000000000" pitchFamily="2" charset="0"/>
                <a:cs typeface="Ebrima" panose="02000000000000000000" pitchFamily="2" charset="0"/>
              </a:rPr>
            </a:br>
            <a:r>
              <a:rPr lang="en-US" sz="1000" b="0" i="0" dirty="0">
                <a:solidFill>
                  <a:srgbClr val="C7AA5F"/>
                </a:solidFill>
                <a:effectLst/>
                <a:latin typeface="Avenir Next LT Pro" panose="020B0504020202020204" pitchFamily="34" charset="0"/>
                <a:ea typeface="Ebrima" panose="02000000000000000000" pitchFamily="2" charset="0"/>
                <a:cs typeface="Ebrima" panose="02000000000000000000" pitchFamily="2" charset="0"/>
              </a:rPr>
              <a:t>843-412-3586</a:t>
            </a:r>
          </a:p>
          <a:p>
            <a:r>
              <a:rPr lang="en-US" sz="1000" b="0" i="0" dirty="0">
                <a:solidFill>
                  <a:srgbClr val="C7AA5F"/>
                </a:solidFill>
                <a:effectLst/>
                <a:latin typeface="Avenir Next LT Pro" panose="020B0504020202020204" pitchFamily="34" charset="0"/>
                <a:ea typeface="Ebrima" panose="02000000000000000000" pitchFamily="2" charset="0"/>
                <a:cs typeface="Ebrima" panose="02000000000000000000" pitchFamily="2" charset="0"/>
              </a:rPr>
              <a:t>tmbilton@rogcoastal.com</a:t>
            </a:r>
            <a:endParaRPr lang="en-US" sz="1000" dirty="0">
              <a:solidFill>
                <a:srgbClr val="C7AA5F"/>
              </a:solidFill>
              <a:latin typeface="Avenir Next LT Pro" panose="020B0504020202020204" pitchFamily="34" charset="0"/>
              <a:ea typeface="Ebrima" panose="02000000000000000000" pitchFamily="2" charset="0"/>
              <a:cs typeface="Ebrima" panose="02000000000000000000" pitchFamily="2" charset="0"/>
            </a:endParaRPr>
          </a:p>
        </p:txBody>
      </p:sp>
      <p:sp>
        <p:nvSpPr>
          <p:cNvPr id="4" name="Rectangle 3">
            <a:extLst>
              <a:ext uri="{FF2B5EF4-FFF2-40B4-BE49-F238E27FC236}">
                <a16:creationId xmlns:a16="http://schemas.microsoft.com/office/drawing/2014/main" id="{A54FB912-2516-3BF6-30BB-49954A19454B}"/>
              </a:ext>
            </a:extLst>
          </p:cNvPr>
          <p:cNvSpPr/>
          <p:nvPr/>
        </p:nvSpPr>
        <p:spPr>
          <a:xfrm>
            <a:off x="160020" y="5256113"/>
            <a:ext cx="6995160" cy="287621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0B6364-BBA5-DD85-ACE9-4C6DA6EE40DC}"/>
              </a:ext>
            </a:extLst>
          </p:cNvPr>
          <p:cNvSpPr txBox="1"/>
          <p:nvPr/>
        </p:nvSpPr>
        <p:spPr>
          <a:xfrm>
            <a:off x="284474" y="5355390"/>
            <a:ext cx="6746252" cy="2677656"/>
          </a:xfrm>
          <a:prstGeom prst="rect">
            <a:avLst/>
          </a:prstGeom>
          <a:noFill/>
        </p:spPr>
        <p:txBody>
          <a:bodyPr wrap="square" rtlCol="0">
            <a:spAutoFit/>
          </a:bodyPr>
          <a:lstStyle/>
          <a:p>
            <a:pPr algn="ctr"/>
            <a:r>
              <a:rPr lang="en-US" sz="1400" dirty="0">
                <a:solidFill>
                  <a:srgbClr val="C7AA5F"/>
                </a:solidFill>
                <a:latin typeface="Avenir Next LT Pro" panose="020B0504020202020204" pitchFamily="34" charset="0"/>
                <a:ea typeface="Ebrima" panose="02000000000000000000" pitchFamily="2" charset="0"/>
                <a:cs typeface="Ebrima" panose="02000000000000000000" pitchFamily="2" charset="0"/>
              </a:rPr>
              <a:t>You must see this immaculate 3 bedroom, 2 1/2 bathroom home located in the highly desirable Daniel Island Community. This home is conveniently located a short walk or bike ride to Daniel Island School(K-8). Just around the corner is arguably the best of the three community pools. If you're looking for things to do, make sure you take advantage of Credit One Stadium and one of the many concerts and events they hold throughout the year. Don't miss out at the Di Waterfront Park with lots of fun activities, great dining and spectacular views. Make your way to the beach with a short drive to Isle of Palms &amp; Sullivans Island or take a ferry from Daniel island waterfront to historic downtown Charleston for the day. This home is in the heart of all the Low Country has to offer.</a:t>
            </a:r>
          </a:p>
          <a:p>
            <a:pPr algn="ctr"/>
            <a:endParaRPr lang="en-US" sz="1400" dirty="0">
              <a:solidFill>
                <a:srgbClr val="C7AA5F"/>
              </a:solidFill>
              <a:latin typeface="Avenir Next LT Pro" panose="020B0504020202020204" pitchFamily="34" charset="0"/>
              <a:ea typeface="Ebrima" panose="02000000000000000000" pitchFamily="2" charset="0"/>
              <a:cs typeface="Ebrima" panose="02000000000000000000" pitchFamily="2" charset="0"/>
            </a:endParaRPr>
          </a:p>
          <a:p>
            <a:pPr algn="ctr"/>
            <a:r>
              <a:rPr lang="en-US" sz="1400" dirty="0">
                <a:solidFill>
                  <a:srgbClr val="C7AA5F"/>
                </a:solidFill>
                <a:latin typeface="Avenir Next LT Pro" panose="020B0504020202020204" pitchFamily="34" charset="0"/>
                <a:ea typeface="Ebrima" panose="02000000000000000000" pitchFamily="2" charset="0"/>
                <a:cs typeface="Ebrima" panose="02000000000000000000" pitchFamily="2" charset="0"/>
                <a:hlinkClick r:id="rId11"/>
              </a:rPr>
              <a:t>Take a virtual tour</a:t>
            </a:r>
            <a:endParaRPr lang="en-US" sz="1400" dirty="0">
              <a:solidFill>
                <a:srgbClr val="C7AA5F"/>
              </a:solidFill>
              <a:latin typeface="Avenir Next LT Pro" panose="020B0504020202020204" pitchFamily="34" charset="0"/>
              <a:ea typeface="Ebrima" panose="02000000000000000000" pitchFamily="2" charset="0"/>
              <a:cs typeface="Ebrima" panose="02000000000000000000" pitchFamily="2" charset="0"/>
            </a:endParaRPr>
          </a:p>
        </p:txBody>
      </p:sp>
      <p:pic>
        <p:nvPicPr>
          <p:cNvPr id="1026" name="Picture 2" descr="Agent Photo">
            <a:extLst>
              <a:ext uri="{FF2B5EF4-FFF2-40B4-BE49-F238E27FC236}">
                <a16:creationId xmlns:a16="http://schemas.microsoft.com/office/drawing/2014/main" id="{6F06B016-B191-8F4E-9C7A-0B650CB5F6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1806" y="8316741"/>
            <a:ext cx="472494" cy="6272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4811949" y="8373243"/>
            <a:ext cx="2335796" cy="600164"/>
          </a:xfrm>
          <a:prstGeom prst="rect">
            <a:avLst/>
          </a:prstGeom>
          <a:noFill/>
        </p:spPr>
        <p:txBody>
          <a:bodyPr wrap="square" rtlCol="0">
            <a:spAutoFit/>
          </a:bodyPr>
          <a:lstStyle/>
          <a:p>
            <a:pPr algn="r"/>
            <a:r>
              <a:rPr lang="en-US" sz="1100" i="0" dirty="0">
                <a:solidFill>
                  <a:srgbClr val="C7AA5F"/>
                </a:solidFill>
                <a:effectLst/>
                <a:latin typeface="Avenir Next LT Pro" panose="020B0504020202020204" pitchFamily="34" charset="0"/>
                <a:ea typeface="Ebrima" panose="02000000000000000000" pitchFamily="2" charset="0"/>
                <a:cs typeface="Aharoni" panose="02010803020104030203" pitchFamily="2" charset="-79"/>
              </a:rPr>
              <a:t>Realty ONE Group Coastal</a:t>
            </a:r>
          </a:p>
          <a:p>
            <a:pPr algn="r"/>
            <a:r>
              <a:rPr lang="en-US" sz="1100" i="0" dirty="0">
                <a:solidFill>
                  <a:srgbClr val="C7AA5F"/>
                </a:solidFill>
                <a:effectLst/>
                <a:latin typeface="Avenir Next LT Pro" panose="020B0504020202020204" pitchFamily="34" charset="0"/>
                <a:ea typeface="Ebrima" panose="02000000000000000000" pitchFamily="2" charset="0"/>
                <a:cs typeface="Aharoni" panose="02010803020104030203" pitchFamily="2" charset="-79"/>
              </a:rPr>
              <a:t>1510 Trolley Rd</a:t>
            </a:r>
          </a:p>
          <a:p>
            <a:pPr algn="r"/>
            <a:r>
              <a:rPr lang="en-US" sz="1100" i="0" dirty="0">
                <a:solidFill>
                  <a:srgbClr val="C7AA5F"/>
                </a:solidFill>
                <a:effectLst/>
                <a:latin typeface="Avenir Next LT Pro" panose="020B0504020202020204" pitchFamily="34" charset="0"/>
                <a:ea typeface="Ebrima" panose="02000000000000000000" pitchFamily="2" charset="0"/>
                <a:cs typeface="Aharoni" panose="02010803020104030203" pitchFamily="2" charset="-79"/>
              </a:rPr>
              <a:t>Summerville, SC 29485</a:t>
            </a:r>
            <a:endParaRPr lang="en-US" sz="1100" dirty="0">
              <a:solidFill>
                <a:srgbClr val="C7AA5F"/>
              </a:solidFill>
              <a:latin typeface="Avenir Next LT Pro" panose="020B0504020202020204" pitchFamily="34" charset="0"/>
              <a:ea typeface="Ebrima" panose="02000000000000000000" pitchFamily="2" charset="0"/>
              <a:cs typeface="Aharoni" panose="02010803020104030203" pitchFamily="2" charset="-79"/>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5834371" y="2945638"/>
            <a:ext cx="3791562" cy="4700302"/>
          </a:xfrm>
          <a:prstGeom prst="rect">
            <a:avLst/>
          </a:prstGeom>
          <a:noFill/>
        </p:spPr>
        <p:txBody>
          <a:bodyPr wrap="square" numCol="2" rtlCol="0" anchor="ctr">
            <a:spAutoFit/>
          </a:bodyPr>
          <a:lstStyle/>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Custom 5br, 4.5ba 4700 </a:t>
            </a:r>
            <a:r>
              <a:rPr lang="en-US" sz="960" dirty="0" err="1">
                <a:solidFill>
                  <a:schemeClr val="tx2"/>
                </a:solidFill>
                <a:latin typeface="Century Gothic" panose="020B0502020202020204" pitchFamily="34" charset="0"/>
              </a:rPr>
              <a:t>Sqft</a:t>
            </a:r>
            <a:r>
              <a:rPr lang="en-US" sz="960" dirty="0">
                <a:solidFill>
                  <a:schemeClr val="tx2"/>
                </a:solidFill>
                <a:latin typeface="Century Gothic" panose="020B0502020202020204" pitchFamily="34" charset="0"/>
              </a:rPr>
              <a:t> Of Flex Space</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10’ Smooth Ceiling</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Heart Pine Flooring</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Master Bedroom Suite On First Level</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Second Master On Upper Level</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Two Dens With Gas Fireplaces</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Formal Dining Room</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Gourmet Kitchen With Second Den/Warming Room And Breakfast Room</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Walk-in Pantry</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Large Bonus/Game Room Above Oversized Two Car Garage</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Screen Porch &amp; Outdoor Firepit</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Large Pond Lot With Mature Trees And Irrigation System</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3 Separate AC Units</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Gas Hot Water Heater</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New 35-year Roof</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Private Gated Community With Community Pool, Clubhouse, Boat Launch And Dock</a:t>
            </a:r>
          </a:p>
        </p:txBody>
      </p:sp>
      <p:pic>
        <p:nvPicPr>
          <p:cNvPr id="24" name="Picture 23">
            <a:extLst>
              <a:ext uri="{FF2B5EF4-FFF2-40B4-BE49-F238E27FC236}">
                <a16:creationId xmlns:a16="http://schemas.microsoft.com/office/drawing/2014/main" id="{A25A9857-E104-996A-7274-ADA92DF79A9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2638517" y="8350085"/>
            <a:ext cx="2038166" cy="646481"/>
          </a:xfrm>
          <a:prstGeom prst="rect">
            <a:avLst/>
          </a:prstGeom>
        </p:spPr>
      </p:pic>
      <p:pic>
        <p:nvPicPr>
          <p:cNvPr id="8" name="Picture 7">
            <a:extLst>
              <a:ext uri="{FF2B5EF4-FFF2-40B4-BE49-F238E27FC236}">
                <a16:creationId xmlns:a16="http://schemas.microsoft.com/office/drawing/2014/main" id="{4635B95B-DD43-A570-B573-933E9A3DFB49}"/>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58143" y="4232000"/>
            <a:ext cx="1371600" cy="914400"/>
          </a:xfrm>
          <a:prstGeom prst="rect">
            <a:avLst/>
          </a:prstGeom>
        </p:spPr>
      </p:pic>
      <p:pic>
        <p:nvPicPr>
          <p:cNvPr id="9" name="Picture 8">
            <a:extLst>
              <a:ext uri="{FF2B5EF4-FFF2-40B4-BE49-F238E27FC236}">
                <a16:creationId xmlns:a16="http://schemas.microsoft.com/office/drawing/2014/main" id="{FE62503D-86EA-99A9-461B-AE1432D0BF6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382797" y="4232000"/>
            <a:ext cx="1371600" cy="914400"/>
          </a:xfrm>
          <a:prstGeom prst="rect">
            <a:avLst/>
          </a:prstGeom>
        </p:spPr>
      </p:pic>
      <p:pic>
        <p:nvPicPr>
          <p:cNvPr id="11" name="Picture 10">
            <a:extLst>
              <a:ext uri="{FF2B5EF4-FFF2-40B4-BE49-F238E27FC236}">
                <a16:creationId xmlns:a16="http://schemas.microsoft.com/office/drawing/2014/main" id="{1F9A5180-43AC-0C78-C27E-BF11E6E47B97}"/>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791014" y="4232001"/>
            <a:ext cx="1371600" cy="914399"/>
          </a:xfrm>
          <a:prstGeom prst="rect">
            <a:avLst/>
          </a:prstGeom>
        </p:spPr>
      </p:pic>
      <p:pic>
        <p:nvPicPr>
          <p:cNvPr id="13" name="Picture 12">
            <a:extLst>
              <a:ext uri="{FF2B5EF4-FFF2-40B4-BE49-F238E27FC236}">
                <a16:creationId xmlns:a16="http://schemas.microsoft.com/office/drawing/2014/main" id="{E6B46C4E-F029-3064-541A-9757969FA0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2974579" y="4232000"/>
            <a:ext cx="1371600" cy="914400"/>
          </a:xfrm>
          <a:prstGeom prst="rect">
            <a:avLst/>
          </a:prstGeom>
        </p:spPr>
      </p:pic>
      <p:sp>
        <p:nvSpPr>
          <p:cNvPr id="22" name="TextBox 21">
            <a:extLst>
              <a:ext uri="{FF2B5EF4-FFF2-40B4-BE49-F238E27FC236}">
                <a16:creationId xmlns:a16="http://schemas.microsoft.com/office/drawing/2014/main" id="{943C5723-1E51-E3E7-4483-39E2455CD01B}"/>
              </a:ext>
            </a:extLst>
          </p:cNvPr>
          <p:cNvSpPr txBox="1"/>
          <p:nvPr/>
        </p:nvSpPr>
        <p:spPr>
          <a:xfrm>
            <a:off x="155105" y="3645629"/>
            <a:ext cx="7007509" cy="584775"/>
          </a:xfrm>
          <a:prstGeom prst="rect">
            <a:avLst/>
          </a:prstGeom>
          <a:noFill/>
        </p:spPr>
        <p:txBody>
          <a:bodyPr wrap="square" rtlCol="0">
            <a:spAutoFit/>
          </a:bodyPr>
          <a:lstStyle/>
          <a:p>
            <a:pPr algn="ctr"/>
            <a:r>
              <a:rPr lang="en-US" b="1" dirty="0">
                <a:ln w="3175">
                  <a:solidFill>
                    <a:sysClr val="windowText" lastClr="000000"/>
                  </a:solidFill>
                </a:ln>
                <a:solidFill>
                  <a:schemeClr val="bg1"/>
                </a:solidFill>
                <a:latin typeface="Avenir Next LT Pro" panose="020B0504020202020204" pitchFamily="34" charset="0"/>
              </a:rPr>
              <a:t>2552 Josiah Street</a:t>
            </a:r>
          </a:p>
          <a:p>
            <a:pPr algn="ctr"/>
            <a:r>
              <a:rPr lang="en-US" sz="1400" b="1" dirty="0">
                <a:ln w="3175">
                  <a:solidFill>
                    <a:sysClr val="windowText" lastClr="000000"/>
                  </a:solidFill>
                </a:ln>
                <a:solidFill>
                  <a:schemeClr val="bg1"/>
                </a:solidFill>
                <a:latin typeface="Avenir Next LT Pro" panose="020B0504020202020204" pitchFamily="34" charset="0"/>
              </a:rPr>
              <a:t>Daniel Island | Charleston, SC 29492 | MLS# 24008015 | $1,300,000</a:t>
            </a:r>
          </a:p>
        </p:txBody>
      </p:sp>
      <p:pic>
        <p:nvPicPr>
          <p:cNvPr id="3" name="Picture 2">
            <a:extLst>
              <a:ext uri="{FF2B5EF4-FFF2-40B4-BE49-F238E27FC236}">
                <a16:creationId xmlns:a16="http://schemas.microsoft.com/office/drawing/2014/main" id="{D42741E7-DFDC-E9A7-4277-100ACE875D3A}"/>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566361" y="4232000"/>
            <a:ext cx="1371600" cy="914400"/>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296</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Avenir Next LT Pro</vt:lpstr>
      <vt:lpstr>Calibri</vt:lpstr>
      <vt:lpstr>Calibri Light</vt:lpstr>
      <vt:lpstr>Century Gothic</vt:lpstr>
      <vt:lpstr>Trajan Pro</vt:lpstr>
      <vt:lpstr>Office Theme</vt:lpstr>
      <vt:lpstr>OPEN HOUSE SUNDAY 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31</cp:revision>
  <dcterms:created xsi:type="dcterms:W3CDTF">2022-10-19T11:58:47Z</dcterms:created>
  <dcterms:modified xsi:type="dcterms:W3CDTF">2024-04-26T17:29:18Z</dcterms:modified>
</cp:coreProperties>
</file>