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07727"/>
            <a:ext cx="8229600" cy="4493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175247"/>
            <a:ext cx="1371600" cy="274320"/>
          </a:xfrm>
          <a:ln>
            <a:noFill/>
          </a:ln>
        </p:spPr>
        <p:txBody>
          <a:bodyPr anchor="ctr">
            <a:noAutofit/>
            <a:scene3d>
              <a:camera prst="orthographicFront"/>
              <a:lightRig rig="soft" dir="t">
                <a:rot lat="0" lon="0" rev="17220000"/>
              </a:lightRig>
            </a:scene3d>
            <a:sp3d prstMaterial="softEdge"/>
          </a:bodyPr>
          <a:lstStyle/>
          <a:p>
            <a:r>
              <a:rPr lang="en-US" sz="1200" dirty="0">
                <a:ln w="10541" cmpd="sng">
                  <a:noFill/>
                  <a:prstDash val="solid"/>
                </a:ln>
                <a:solidFill>
                  <a:schemeClr val="bg1"/>
                </a:solidFill>
                <a:latin typeface="Poppins" panose="00000500000000000000" pitchFamily="50" charset="0"/>
                <a:cs typeface="Poppins" panose="00000500000000000000" pitchFamily="50" charset="0"/>
              </a:rPr>
              <a:t>MLS# 24001936</a:t>
            </a:r>
          </a:p>
        </p:txBody>
      </p:sp>
      <p:sp>
        <p:nvSpPr>
          <p:cNvPr id="3" name="Subtitle 2"/>
          <p:cNvSpPr>
            <a:spLocks noGrp="1"/>
          </p:cNvSpPr>
          <p:nvPr>
            <p:ph type="subTitle" idx="1"/>
          </p:nvPr>
        </p:nvSpPr>
        <p:spPr>
          <a:xfrm>
            <a:off x="-1" y="4536475"/>
            <a:ext cx="8229601" cy="2896769"/>
          </a:xfrm>
        </p:spPr>
        <p:txBody>
          <a:bodyPr anchor="ctr">
            <a:noAutofit/>
          </a:bodyPr>
          <a:lstStyle/>
          <a:p>
            <a:pPr>
              <a:lnSpc>
                <a:spcPct val="100000"/>
              </a:lnSpc>
              <a:spcBef>
                <a:spcPts val="0"/>
              </a:spcBef>
              <a:spcAft>
                <a:spcPts val="900"/>
              </a:spcAft>
            </a:pPr>
            <a:r>
              <a:rPr lang="en-US" sz="1000" b="1" dirty="0">
                <a:solidFill>
                  <a:schemeClr val="bg1"/>
                </a:solidFill>
                <a:latin typeface="Avenir Next LT Pro Light" panose="020B0304020202020204" pitchFamily="34" charset="0"/>
                <a:cs typeface="Poppins" panose="00000500000000000000" pitchFamily="50" charset="0"/>
              </a:rPr>
              <a:t>Immaculately kept, light and bright home on a corner lot with a pool in Park West, just inside the neighborhood for easy in and out convenience. You'll be warmly welcomed by double front porches into the home to find the dining room on the right, and beyond that, the spacious open concept kitchen/dining/living area. The kitchen includes a new refrigerator and is connected to the formal dining room by a butler's pantry and large walk-in pantry with plenty of storage. The living area and breakfast room extend to a sunroom leading you to a private, professionally landscaped, backyard pool oasis where you will love entertaining friends and family. Once back inside, continue downstairs to find a guest room which could also be used as a home office, a newly renovated bath, and a custom built in </a:t>
            </a:r>
            <a:r>
              <a:rPr lang="en-US" sz="1000" b="1" dirty="0" err="1">
                <a:solidFill>
                  <a:schemeClr val="bg1"/>
                </a:solidFill>
                <a:latin typeface="Avenir Next LT Pro Light" panose="020B0304020202020204" pitchFamily="34" charset="0"/>
                <a:cs typeface="Poppins" panose="00000500000000000000" pitchFamily="50" charset="0"/>
              </a:rPr>
              <a:t>dropzone</a:t>
            </a:r>
            <a:r>
              <a:rPr lang="en-US" sz="1000" b="1" dirty="0">
                <a:solidFill>
                  <a:schemeClr val="bg1"/>
                </a:solidFill>
                <a:latin typeface="Avenir Next LT Pro Light" panose="020B0304020202020204" pitchFamily="34" charset="0"/>
                <a:cs typeface="Poppins" panose="00000500000000000000" pitchFamily="50" charset="0"/>
              </a:rPr>
              <a:t> by the garage entry.</a:t>
            </a:r>
            <a:br>
              <a:rPr lang="en-US" sz="1000" b="1" dirty="0">
                <a:solidFill>
                  <a:schemeClr val="bg1"/>
                </a:solidFill>
                <a:latin typeface="Avenir Next LT Pro Light" panose="020B0304020202020204" pitchFamily="34" charset="0"/>
                <a:cs typeface="Poppins" panose="00000500000000000000" pitchFamily="50" charset="0"/>
              </a:rPr>
            </a:br>
            <a:r>
              <a:rPr lang="en-US" sz="1000" b="1" dirty="0">
                <a:solidFill>
                  <a:schemeClr val="bg1"/>
                </a:solidFill>
                <a:latin typeface="Avenir Next LT Pro Light" panose="020B0304020202020204" pitchFamily="34" charset="0"/>
                <a:cs typeface="Poppins" panose="00000500000000000000" pitchFamily="50" charset="0"/>
              </a:rPr>
              <a:t>Upstairs is a wide open flex space, currently used as a gym, that would be a fantastic playroom, media room, or whatever suits your needs. Additionally there are two spacious guest bedrooms and full bath, a laundry room, and a primary suite sanctuary, encapsulating the entire back of the home, boasting a flex space (sitting area, gym, office), an enormous closet, and a completely renovated spa bathroom with designer marble tile shower and surround, ceramic tile floors, beautiful quartz countertops, separate his and hers sinks, HEATED spa bathtub with jets, and </a:t>
            </a:r>
            <a:r>
              <a:rPr lang="en-US" sz="1000" b="1" dirty="0" err="1">
                <a:solidFill>
                  <a:schemeClr val="bg1"/>
                </a:solidFill>
                <a:latin typeface="Avenir Next LT Pro Light" panose="020B0304020202020204" pitchFamily="34" charset="0"/>
                <a:cs typeface="Poppins" panose="00000500000000000000" pitchFamily="50" charset="0"/>
              </a:rPr>
              <a:t>bluetooth</a:t>
            </a:r>
            <a:r>
              <a:rPr lang="en-US" sz="1000" b="1" dirty="0">
                <a:solidFill>
                  <a:schemeClr val="bg1"/>
                </a:solidFill>
                <a:latin typeface="Avenir Next LT Pro Light" panose="020B0304020202020204" pitchFamily="34" charset="0"/>
                <a:cs typeface="Poppins" panose="00000500000000000000" pitchFamily="50" charset="0"/>
              </a:rPr>
              <a:t> speaker system offering the ideal relaxation space where you can escape to clear your mind at the end of a long day.</a:t>
            </a:r>
            <a:br>
              <a:rPr lang="en-US" sz="1000" b="1" dirty="0">
                <a:solidFill>
                  <a:schemeClr val="bg1"/>
                </a:solidFill>
                <a:latin typeface="Avenir Next LT Pro Light" panose="020B0304020202020204" pitchFamily="34" charset="0"/>
                <a:cs typeface="Poppins" panose="00000500000000000000" pitchFamily="50" charset="0"/>
              </a:rPr>
            </a:br>
            <a:r>
              <a:rPr lang="en-US" sz="1000" b="1" dirty="0">
                <a:solidFill>
                  <a:schemeClr val="bg1"/>
                </a:solidFill>
                <a:latin typeface="Avenir Next LT Pro Light" panose="020B0304020202020204" pitchFamily="34" charset="0"/>
                <a:cs typeface="Poppins" panose="00000500000000000000" pitchFamily="50" charset="0"/>
              </a:rPr>
              <a:t>Interior features include new carpet, new smoke detectors, co2 detector, new microwave, new lighting, gas fireplace and range.</a:t>
            </a:r>
            <a:br>
              <a:rPr lang="en-US" sz="1000" b="1" dirty="0">
                <a:solidFill>
                  <a:schemeClr val="bg1"/>
                </a:solidFill>
                <a:latin typeface="Avenir Next LT Pro Light" panose="020B0304020202020204" pitchFamily="34" charset="0"/>
                <a:cs typeface="Poppins" panose="00000500000000000000" pitchFamily="50" charset="0"/>
              </a:rPr>
            </a:br>
            <a:r>
              <a:rPr lang="en-US" sz="1000" b="1" dirty="0">
                <a:solidFill>
                  <a:schemeClr val="bg1"/>
                </a:solidFill>
                <a:latin typeface="Avenir Next LT Pro Light" panose="020B0304020202020204" pitchFamily="34" charset="0"/>
                <a:cs typeface="Poppins" panose="00000500000000000000" pitchFamily="50" charset="0"/>
              </a:rPr>
              <a:t>Exterior features and improvements include </a:t>
            </a:r>
            <a:r>
              <a:rPr lang="en-US" sz="1000" b="1" dirty="0" err="1">
                <a:solidFill>
                  <a:schemeClr val="bg1"/>
                </a:solidFill>
                <a:latin typeface="Avenir Next LT Pro Light" panose="020B0304020202020204" pitchFamily="34" charset="0"/>
                <a:cs typeface="Poppins" panose="00000500000000000000" pitchFamily="50" charset="0"/>
              </a:rPr>
              <a:t>cooltop</a:t>
            </a:r>
            <a:r>
              <a:rPr lang="en-US" sz="1000" b="1" dirty="0">
                <a:solidFill>
                  <a:schemeClr val="bg1"/>
                </a:solidFill>
                <a:latin typeface="Avenir Next LT Pro Light" panose="020B0304020202020204" pitchFamily="34" charset="0"/>
                <a:cs typeface="Poppins" panose="00000500000000000000" pitchFamily="50" charset="0"/>
              </a:rPr>
              <a:t> decking pool surround, saltwater pool, rainbird irrigation system, new gutters and downspouts with leaf guards, a privacy fence, tension bar and outside pad entry, and additional ceiling storage in the garage. The side-yard to the left of the home has ample space for kids to play!</a:t>
            </a:r>
            <a:br>
              <a:rPr lang="en-US" sz="1000" b="1" dirty="0">
                <a:solidFill>
                  <a:schemeClr val="bg1"/>
                </a:solidFill>
                <a:latin typeface="Avenir Next LT Pro Light" panose="020B0304020202020204" pitchFamily="34" charset="0"/>
                <a:cs typeface="Poppins" panose="00000500000000000000" pitchFamily="50" charset="0"/>
              </a:rPr>
            </a:br>
            <a:r>
              <a:rPr lang="en-US" sz="1000" b="1" dirty="0">
                <a:solidFill>
                  <a:schemeClr val="bg1"/>
                </a:solidFill>
                <a:latin typeface="Avenir Next LT Pro Light" panose="020B0304020202020204" pitchFamily="34" charset="0"/>
                <a:cs typeface="Poppins" panose="00000500000000000000" pitchFamily="50" charset="0"/>
              </a:rPr>
              <a:t>This home has a versatile, practical floor plan that works for a variety of buyer's needs, offers loads of storage, has been lightly lived in, loved, and well maintained. Convenient to 41 and the amenities center, the location within the neighborhood will save you time and gas money and who couldn't use more of that!</a:t>
            </a:r>
          </a:p>
        </p:txBody>
      </p:sp>
      <p:sp>
        <p:nvSpPr>
          <p:cNvPr id="23" name="Rectangle 22"/>
          <p:cNvSpPr/>
          <p:nvPr/>
        </p:nvSpPr>
        <p:spPr>
          <a:xfrm>
            <a:off x="0" y="0"/>
            <a:ext cx="4069079" cy="1077218"/>
          </a:xfrm>
          <a:prstGeom prst="rect">
            <a:avLst/>
          </a:prstGeom>
          <a:noFill/>
        </p:spPr>
        <p:txBody>
          <a:bodyPr wrap="square">
            <a:spAutoFit/>
          </a:bodyPr>
          <a:lstStyle/>
          <a:p>
            <a:pPr algn="ctr"/>
            <a:r>
              <a:rPr lang="en-US" sz="3200" b="1" dirty="0">
                <a:ln w="3175">
                  <a:noFill/>
                </a:ln>
                <a:latin typeface="Adobe Handwriting Frank" panose="03080402040302070206" pitchFamily="66" charset="0"/>
              </a:rPr>
              <a:t>Best Value in</a:t>
            </a:r>
          </a:p>
          <a:p>
            <a:pPr algn="ctr"/>
            <a:r>
              <a:rPr lang="en-US" sz="3200" b="1" dirty="0">
                <a:ln w="3175">
                  <a:noFill/>
                </a:ln>
                <a:latin typeface="Adobe Handwriting Frank" panose="03080402040302070206" pitchFamily="66" charset="0"/>
              </a:rPr>
              <a:t>North Mt. Pleasant!!!</a:t>
            </a:r>
            <a:endParaRPr lang="en-US" sz="1000" dirty="0">
              <a:ln w="3175">
                <a:noFill/>
              </a:ln>
              <a:latin typeface="Adobe Handwriting Frank" panose="03080402040302070206" pitchFamily="66" charset="0"/>
            </a:endParaRPr>
          </a:p>
        </p:txBody>
      </p:sp>
      <p:sp>
        <p:nvSpPr>
          <p:cNvPr id="17" name="Rectangle 16"/>
          <p:cNvSpPr/>
          <p:nvPr/>
        </p:nvSpPr>
        <p:spPr>
          <a:xfrm>
            <a:off x="0" y="7520674"/>
            <a:ext cx="8229600" cy="692497"/>
          </a:xfrm>
          <a:prstGeom prst="rect">
            <a:avLst/>
          </a:prstGeom>
          <a:ln>
            <a:noFill/>
          </a:ln>
        </p:spPr>
        <p:txBody>
          <a:bodyPr wrap="square">
            <a:spAutoFit/>
          </a:bodyPr>
          <a:lstStyle/>
          <a:p>
            <a:pPr algn="ctr"/>
            <a:r>
              <a:rPr lang="en-US" sz="1600" b="1" dirty="0">
                <a:solidFill>
                  <a:schemeClr val="bg1"/>
                </a:solidFill>
                <a:latin typeface="Avenir Next LT Pro Light" panose="020B0304020202020204" pitchFamily="34" charset="0"/>
                <a:cs typeface="Poppins" panose="00000500000000000000" pitchFamily="50" charset="0"/>
              </a:rPr>
              <a:t>Stacy Smith</a:t>
            </a:r>
          </a:p>
          <a:p>
            <a:pPr algn="ctr"/>
            <a:r>
              <a:rPr lang="pt-BR" sz="1200" b="1" dirty="0">
                <a:solidFill>
                  <a:schemeClr val="bg1"/>
                </a:solidFill>
                <a:latin typeface="Avenir Next LT Pro Light" panose="020B0304020202020204" pitchFamily="34" charset="0"/>
                <a:cs typeface="Poppins" panose="00000500000000000000" pitchFamily="50" charset="0"/>
              </a:rPr>
              <a:t>843-276-2998 | stacy@smithspencer.com</a:t>
            </a:r>
          </a:p>
          <a:p>
            <a:pPr algn="ctr"/>
            <a:r>
              <a:rPr lang="en-US" sz="1100" dirty="0">
                <a:solidFill>
                  <a:schemeClr val="bg1"/>
                </a:solidFill>
                <a:latin typeface="Avenir Next LT Pro Light" panose="020B0304020202020204" pitchFamily="34" charset="0"/>
                <a:cs typeface="Poppins" panose="00000500000000000000" pitchFamily="50" charset="0"/>
              </a:rPr>
              <a:t>Smith Spencer Real Estate | 701 East Bay St Ste 513 | Charleston, SC 29403</a:t>
            </a:r>
            <a:endParaRPr lang="en-US" sz="700" dirty="0">
              <a:solidFill>
                <a:schemeClr val="bg1"/>
              </a:solidFill>
              <a:latin typeface="Avenir Next LT Pro Light" panose="020B0304020202020204" pitchFamily="34" charset="0"/>
              <a:cs typeface="Poppins" panose="00000500000000000000" pitchFamily="50" charset="0"/>
            </a:endParaRPr>
          </a:p>
        </p:txBody>
      </p:sp>
      <p:sp>
        <p:nvSpPr>
          <p:cNvPr id="18" name="Rectangle 17"/>
          <p:cNvSpPr/>
          <p:nvPr/>
        </p:nvSpPr>
        <p:spPr>
          <a:xfrm>
            <a:off x="-5479653" y="5769579"/>
            <a:ext cx="6355727" cy="184666"/>
          </a:xfrm>
          <a:prstGeom prst="rect">
            <a:avLst/>
          </a:prstGeom>
          <a:ln>
            <a:noFill/>
          </a:ln>
        </p:spPr>
        <p:txBody>
          <a:bodyPr wrap="square" anchor="ctr">
            <a:spAutoFit/>
          </a:bodyPr>
          <a:lstStyle/>
          <a:p>
            <a:pPr algn="ctr"/>
            <a:endParaRPr lang="en-US" sz="600" b="1" dirty="0">
              <a:solidFill>
                <a:schemeClr val="tx2"/>
              </a:solidFill>
              <a:latin typeface="Century Gothic" panose="020B050202020202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300475"/>
            <a:ext cx="2633472" cy="1755648"/>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t="2135" b="2135"/>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78002" y="10418"/>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pPr algn="r"/>
            <a:r>
              <a:rPr lang="en-US" sz="2000" b="1" dirty="0">
                <a:ln w="10541" cmpd="sng">
                  <a:noFill/>
                  <a:prstDash val="solid"/>
                </a:ln>
                <a:latin typeface="Poppins" panose="00000500000000000000" pitchFamily="50" charset="0"/>
                <a:cs typeface="Poppins" panose="00000500000000000000" pitchFamily="50" charset="0"/>
              </a:rPr>
              <a:t>2581 Larch Lane</a:t>
            </a:r>
            <a:br>
              <a:rPr lang="en-US" sz="1800" dirty="0">
                <a:ln w="10541" cmpd="sng">
                  <a:noFill/>
                  <a:prstDash val="solid"/>
                </a:ln>
                <a:latin typeface="Poppins Thin" panose="00000300000000000000" pitchFamily="50" charset="0"/>
                <a:cs typeface="Poppins Thin" panose="00000300000000000000" pitchFamily="50" charset="0"/>
              </a:rPr>
            </a:br>
            <a:r>
              <a:rPr lang="en-US" sz="1600" b="1" dirty="0">
                <a:ln w="10541" cmpd="sng">
                  <a:noFill/>
                  <a:prstDash val="solid"/>
                </a:ln>
                <a:latin typeface="Poppins Thin" panose="00000300000000000000" pitchFamily="50" charset="0"/>
                <a:cs typeface="Poppins Thin" panose="00000300000000000000" pitchFamily="50" charset="0"/>
              </a:rPr>
              <a:t>Park West</a:t>
            </a:r>
          </a:p>
          <a:p>
            <a:pPr algn="r"/>
            <a:r>
              <a:rPr lang="en-US" sz="1600" b="1" dirty="0">
                <a:ln w="10541" cmpd="sng">
                  <a:noFill/>
                  <a:prstDash val="solid"/>
                </a:ln>
                <a:latin typeface="Poppins Thin" panose="00000300000000000000" pitchFamily="50" charset="0"/>
                <a:cs typeface="Poppins Thin" panose="00000300000000000000" pitchFamily="50" charset="0"/>
              </a:rPr>
              <a:t>Mount Pleasant, SC 29466</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solidFill>
                <a:latin typeface="Poppins" panose="00000500000000000000" pitchFamily="50" charset="0"/>
                <a:cs typeface="Poppins" panose="00000500000000000000" pitchFamily="50" charset="0"/>
              </a:rPr>
              <a:t>4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200" y="3721392"/>
            <a:ext cx="457200" cy="457200"/>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solidFill>
                <a:latin typeface="Poppins" panose="00000500000000000000" pitchFamily="50" charset="0"/>
                <a:cs typeface="Poppins" panose="00000500000000000000" pitchFamily="50" charset="0"/>
              </a:rPr>
              <a:t>3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71700" y="3733800"/>
            <a:ext cx="457200" cy="457200"/>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00700" y="3733800"/>
            <a:ext cx="457200" cy="457200"/>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178296"/>
            <a:ext cx="1371600" cy="274320"/>
          </a:xfrm>
          <a:prstGeom prst="rect">
            <a:avLst/>
          </a:prstGeom>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200" dirty="0">
                <a:ln w="10541" cmpd="sng">
                  <a:noFill/>
                  <a:prstDash val="solid"/>
                </a:ln>
                <a:solidFill>
                  <a:schemeClr val="bg1"/>
                </a:solidFill>
                <a:latin typeface="Poppins" panose="00000500000000000000" pitchFamily="50" charset="0"/>
                <a:cs typeface="Poppins" panose="00000500000000000000" pitchFamily="50" charset="0"/>
              </a:rPr>
              <a:t>$975,000</a:t>
            </a: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15200" y="3733800"/>
            <a:ext cx="457200" cy="457200"/>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solidFill>
                <a:latin typeface="Poppins" panose="00000500000000000000" pitchFamily="50" charset="0"/>
                <a:cs typeface="Poppins" panose="00000500000000000000" pitchFamily="50" charset="0"/>
              </a:rPr>
              <a:t>3,260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86200" y="3733800"/>
            <a:ext cx="457200" cy="457200"/>
          </a:xfrm>
          <a:prstGeom prst="rect">
            <a:avLst/>
          </a:prstGeom>
        </p:spPr>
      </p:pic>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l="5945" r="5945"/>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796357" y="8300475"/>
            <a:ext cx="2636886" cy="1757924"/>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596128" y="8300475"/>
            <a:ext cx="2633472" cy="1755648"/>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1243</TotalTime>
  <Words>515</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Adobe Handwriting Frank</vt:lpstr>
      <vt:lpstr>Arial</vt:lpstr>
      <vt:lpstr>Avenir Next LT Pro Light</vt:lpstr>
      <vt:lpstr>Calibri</vt:lpstr>
      <vt:lpstr>Calibri Light</vt:lpstr>
      <vt:lpstr>Century Gothic</vt:lpstr>
      <vt:lpstr>Cochocib Script Latin Pro</vt:lpstr>
      <vt:lpstr>Poppins</vt:lpstr>
      <vt:lpstr>Poppins Thin</vt:lpstr>
      <vt:lpstr>Office Theme</vt:lpstr>
      <vt:lpstr>MLS# 24001936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144</cp:revision>
  <dcterms:created xsi:type="dcterms:W3CDTF">2006-08-16T00:00:00Z</dcterms:created>
  <dcterms:modified xsi:type="dcterms:W3CDTF">2024-02-14T19:31:04Z</dcterms:modified>
</cp:coreProperties>
</file>