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F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560" y="-666"/>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5/13/2016</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 y="0"/>
            <a:ext cx="7772400" cy="10058400"/>
          </a:xfrm>
          <a:prstGeom prst="rect">
            <a:avLst/>
          </a:prstGeom>
          <a:gradFill>
            <a:gsLst>
              <a:gs pos="0">
                <a:schemeClr val="tx2"/>
              </a:gs>
              <a:gs pos="50000">
                <a:schemeClr val="accent1">
                  <a:tint val="44500"/>
                  <a:satMod val="1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765" y="9123605"/>
            <a:ext cx="1562527" cy="7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431594" y="70489"/>
            <a:ext cx="3340805" cy="2168707"/>
          </a:xfrm>
        </p:spPr>
        <p:txBody>
          <a:bodyPr anchor="t">
            <a:noAutofit/>
          </a:bodyPr>
          <a:lstStyle/>
          <a:p>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2604 </a:t>
            </a:r>
            <a:r>
              <a:rPr lang="en-US" sz="2000" b="1" dirty="0" err="1">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Alderly</a:t>
            </a:r>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Lane</a:t>
            </a:r>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2000" b="1"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2000" b="1"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Rivertowne </a:t>
            </a: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On The </a:t>
            </a:r>
            <a: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Wando</a:t>
            </a:r>
            <a:b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Mount Pleasant, SC 29466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MLS</a:t>
            </a: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16012686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a:t>
            </a:r>
            <a: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625,000</a:t>
            </a:r>
            <a:br>
              <a:rPr lang="en-US" sz="17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0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a:r>
            <a:br>
              <a:rPr lang="en-US" sz="10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 </a:t>
            </a: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Bedrooms ▪ </a:t>
            </a: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4 </a:t>
            </a: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Baths </a:t>
            </a: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 3,284 </a:t>
            </a:r>
            <a:r>
              <a:rPr lang="en-US" sz="1400" dirty="0" smtClean="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sq. ft.</a:t>
            </a:r>
            <a:endParaRPr lang="en-US" sz="105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endParaRPr>
          </a:p>
        </p:txBody>
      </p:sp>
      <p:sp>
        <p:nvSpPr>
          <p:cNvPr id="3" name="Subtitle 2"/>
          <p:cNvSpPr>
            <a:spLocks noGrp="1"/>
          </p:cNvSpPr>
          <p:nvPr>
            <p:ph type="subTitle" idx="1"/>
          </p:nvPr>
        </p:nvSpPr>
        <p:spPr>
          <a:xfrm>
            <a:off x="97790" y="3352800"/>
            <a:ext cx="7588122" cy="4303056"/>
          </a:xfrm>
        </p:spPr>
        <p:txBody>
          <a:bodyPr anchor="ctr">
            <a:noAutofit/>
          </a:bodyPr>
          <a:lstStyle/>
          <a:p>
            <a:r>
              <a:rPr lang="en-US" sz="1400" b="1" i="1" dirty="0">
                <a:solidFill>
                  <a:schemeClr val="tx1"/>
                </a:solidFill>
                <a:latin typeface="Georgia" panose="02040502050405020303" pitchFamily="18" charset="0"/>
                <a:cs typeface="Microsoft Sans Serif" panose="020B0604020202020204" pitchFamily="34" charset="0"/>
              </a:rPr>
              <a:t>Welcome Home </a:t>
            </a:r>
            <a:r>
              <a:rPr lang="en-US" sz="1400" b="1" i="1" dirty="0" smtClean="0">
                <a:solidFill>
                  <a:schemeClr val="tx1"/>
                </a:solidFill>
                <a:latin typeface="Georgia" panose="02040502050405020303" pitchFamily="18" charset="0"/>
                <a:cs typeface="Microsoft Sans Serif" panose="020B0604020202020204" pitchFamily="34" charset="0"/>
              </a:rPr>
              <a:t>Family!</a:t>
            </a:r>
          </a:p>
          <a:p>
            <a:r>
              <a:rPr lang="en-US" sz="1400" dirty="0" smtClean="0">
                <a:solidFill>
                  <a:schemeClr val="tx1"/>
                </a:solidFill>
                <a:latin typeface="Georgia" panose="02040502050405020303" pitchFamily="18" charset="0"/>
                <a:cs typeface="Microsoft Sans Serif" panose="020B0604020202020204" pitchFamily="34" charset="0"/>
              </a:rPr>
              <a:t>This </a:t>
            </a:r>
            <a:r>
              <a:rPr lang="en-US" sz="1400" dirty="0">
                <a:solidFill>
                  <a:schemeClr val="tx1"/>
                </a:solidFill>
                <a:latin typeface="Georgia" panose="02040502050405020303" pitchFamily="18" charset="0"/>
                <a:cs typeface="Microsoft Sans Serif" panose="020B0604020202020204" pitchFamily="34" charset="0"/>
              </a:rPr>
              <a:t>beautiful, custom built, 5 bedroom, 4 bath home is only 3 years old, has 3,284 sq. ft. of living space, and was designed with a family in mind. Tastefully done with upgrades galore! Wide plank hardwoods throughout, except for baths, crown moldings, recessed lighting, gourmet kitchen, elegant baths, children’s den upstairs away from downstairs great room so it’s very quiet, a beautiful separate dining room with plank paneling and chandelier, side door for children’s entrance with adorable storage for book bags, coats, </a:t>
            </a:r>
            <a:r>
              <a:rPr lang="en-US" sz="1400" dirty="0" smtClean="0">
                <a:solidFill>
                  <a:schemeClr val="tx1"/>
                </a:solidFill>
                <a:latin typeface="Georgia" panose="02040502050405020303" pitchFamily="18" charset="0"/>
                <a:cs typeface="Microsoft Sans Serif" panose="020B0604020202020204" pitchFamily="34" charset="0"/>
              </a:rPr>
              <a:t>etc. and </a:t>
            </a:r>
            <a:r>
              <a:rPr lang="en-US" sz="1400" dirty="0">
                <a:solidFill>
                  <a:schemeClr val="tx1"/>
                </a:solidFill>
                <a:latin typeface="Georgia" panose="02040502050405020303" pitchFamily="18" charset="0"/>
                <a:cs typeface="Microsoft Sans Serif" panose="020B0604020202020204" pitchFamily="34" charset="0"/>
              </a:rPr>
              <a:t>a separate laundry room with laundry sink. A fantastic floor plan with the master </a:t>
            </a:r>
            <a:r>
              <a:rPr lang="en-US" sz="1400" dirty="0" err="1">
                <a:solidFill>
                  <a:schemeClr val="tx1"/>
                </a:solidFill>
                <a:latin typeface="Georgia" panose="02040502050405020303" pitchFamily="18" charset="0"/>
                <a:cs typeface="Microsoft Sans Serif" panose="020B0604020202020204" pitchFamily="34" charset="0"/>
              </a:rPr>
              <a:t>ensuite</a:t>
            </a:r>
            <a:r>
              <a:rPr lang="en-US" sz="1400" dirty="0">
                <a:solidFill>
                  <a:schemeClr val="tx1"/>
                </a:solidFill>
                <a:latin typeface="Georgia" panose="02040502050405020303" pitchFamily="18" charset="0"/>
                <a:cs typeface="Microsoft Sans Serif" panose="020B0604020202020204" pitchFamily="34" charset="0"/>
              </a:rPr>
              <a:t> on main level with tray ceiling, bath features tile flooring, garden tub, separate tiled shower with glass surround, dual vanities with granite counters and walk-in closet. Second bedroom downstairs which would be a great guest room with separate full bath featuring shower/tub combo, and granite counters for sink. The remaining three bedrooms are upstairs with one bedroom having its own bath and the other two share a Jack and Jill. Upstairs there is also an office where the kids can do their homework, share a computer, whatever they need and tons of storage. Screened porch off of great room, a deck off of screened porch for grilling and a two car garage. (Please view pics and virtual tour for more details) Neighborhood has golf memberships, club house memberships with pool and tennis. All conveniently located to award winning schools, beach, Town Center Shopping Center, restaurants and highways. </a:t>
            </a:r>
            <a:endParaRPr lang="en-US" sz="1400" dirty="0" smtClean="0">
              <a:solidFill>
                <a:schemeClr val="tx1"/>
              </a:solidFill>
              <a:latin typeface="Georgia" panose="02040502050405020303" pitchFamily="18" charset="0"/>
              <a:cs typeface="Microsoft Sans Serif" panose="020B0604020202020204" pitchFamily="34" charset="0"/>
            </a:endParaRPr>
          </a:p>
          <a:p>
            <a:r>
              <a:rPr lang="en-US" sz="1400" b="1" i="1" dirty="0" smtClean="0">
                <a:solidFill>
                  <a:schemeClr val="tx1"/>
                </a:solidFill>
                <a:latin typeface="Georgia" panose="02040502050405020303" pitchFamily="18" charset="0"/>
                <a:cs typeface="Microsoft Sans Serif" panose="020B0604020202020204" pitchFamily="34" charset="0"/>
              </a:rPr>
              <a:t>Don't </a:t>
            </a:r>
            <a:r>
              <a:rPr lang="en-US" sz="1400" b="1" i="1" dirty="0">
                <a:solidFill>
                  <a:schemeClr val="tx1"/>
                </a:solidFill>
                <a:latin typeface="Georgia" panose="02040502050405020303" pitchFamily="18" charset="0"/>
                <a:cs typeface="Microsoft Sans Serif" panose="020B0604020202020204" pitchFamily="34" charset="0"/>
              </a:rPr>
              <a:t>miss out on this one. It's a gem!</a:t>
            </a:r>
            <a:endParaRPr lang="en-US" sz="1400" b="1" i="1" dirty="0">
              <a:solidFill>
                <a:schemeClr val="tx1"/>
              </a:solidFill>
              <a:latin typeface="Georgia" panose="02040502050405020303" pitchFamily="18" charset="0"/>
              <a:cs typeface="Microsoft Sans Serif" panose="020B0604020202020204" pitchFamily="34" charset="0"/>
            </a:endParaRPr>
          </a:p>
        </p:txBody>
      </p:sp>
      <p:pic>
        <p:nvPicPr>
          <p:cNvPr id="1026" name="Picture 2"/>
          <p:cNvPicPr>
            <a:picLocks noChangeAspect="1" noChangeArrowheads="1"/>
          </p:cNvPicPr>
          <p:nvPr/>
        </p:nvPicPr>
        <p:blipFill>
          <a:blip r:embed="rId3"/>
          <a:stretch>
            <a:fillRect/>
          </a:stretch>
        </p:blipFill>
        <p:spPr bwMode="auto">
          <a:xfrm>
            <a:off x="97790" y="88855"/>
            <a:ext cx="4321810" cy="3263945"/>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9012156"/>
            <a:ext cx="7783195" cy="707886"/>
          </a:xfrm>
          <a:prstGeom prst="rect">
            <a:avLst/>
          </a:prstGeom>
        </p:spPr>
        <p:txBody>
          <a:bodyPr wrap="square">
            <a:spAutoFit/>
          </a:bodyPr>
          <a:lstStyle/>
          <a:p>
            <a:pPr algn="ctr"/>
            <a:r>
              <a:rPr lang="en-US" sz="1600" b="1" dirty="0">
                <a:latin typeface="Georgia" panose="02040502050405020303" pitchFamily="18" charset="0"/>
                <a:cs typeface="Microsoft Sans Serif" panose="020B0604020202020204" pitchFamily="34" charset="0"/>
              </a:rPr>
              <a:t>Jennifer </a:t>
            </a:r>
            <a:r>
              <a:rPr lang="en-US" sz="1600" b="1" dirty="0" smtClean="0">
                <a:latin typeface="Georgia" panose="02040502050405020303" pitchFamily="18" charset="0"/>
                <a:cs typeface="Microsoft Sans Serif" panose="020B0604020202020204" pitchFamily="34" charset="0"/>
              </a:rPr>
              <a:t>Nipper, </a:t>
            </a:r>
            <a:r>
              <a:rPr lang="en-US" sz="1200" dirty="0" smtClean="0">
                <a:latin typeface="Georgia" panose="02040502050405020303" pitchFamily="18" charset="0"/>
                <a:cs typeface="Microsoft Sans Serif" panose="020B0604020202020204" pitchFamily="34" charset="0"/>
              </a:rPr>
              <a:t>Realtor</a:t>
            </a:r>
            <a:r>
              <a:rPr lang="en-US" sz="1200" dirty="0">
                <a:latin typeface="Georgia" panose="02040502050405020303" pitchFamily="18" charset="0"/>
                <a:cs typeface="Microsoft Sans Serif" panose="020B0604020202020204" pitchFamily="34" charset="0"/>
              </a:rPr>
              <a:t>®</a:t>
            </a:r>
          </a:p>
          <a:p>
            <a:pPr algn="ctr"/>
            <a:r>
              <a:rPr lang="en-US" sz="1200" dirty="0">
                <a:latin typeface="Georgia" panose="02040502050405020303" pitchFamily="18" charset="0"/>
                <a:cs typeface="Microsoft Sans Serif" panose="020B0604020202020204" pitchFamily="34" charset="0"/>
              </a:rPr>
              <a:t>(843) </a:t>
            </a:r>
            <a:r>
              <a:rPr lang="en-US" sz="1200" dirty="0" smtClean="0">
                <a:latin typeface="Georgia" panose="02040502050405020303" pitchFamily="18" charset="0"/>
                <a:cs typeface="Microsoft Sans Serif" panose="020B0604020202020204" pitchFamily="34" charset="0"/>
              </a:rPr>
              <a:t>478-1800 | jen@AgentOwned.com</a:t>
            </a:r>
            <a:endParaRPr lang="en-US" sz="1200" dirty="0">
              <a:latin typeface="Georgia" panose="02040502050405020303" pitchFamily="18" charset="0"/>
              <a:cs typeface="Microsoft Sans Serif" panose="020B0604020202020204" pitchFamily="34" charset="0"/>
            </a:endParaRPr>
          </a:p>
          <a:p>
            <a:pPr algn="ctr"/>
            <a:r>
              <a:rPr lang="en-US" sz="1200" dirty="0">
                <a:latin typeface="Georgia" panose="02040502050405020303" pitchFamily="18" charset="0"/>
                <a:cs typeface="Microsoft Sans Serif" panose="020B0604020202020204" pitchFamily="34" charset="0"/>
              </a:rPr>
              <a:t>www.AgentOwned.com</a:t>
            </a:r>
            <a:endParaRPr lang="en-US" sz="1050" dirty="0">
              <a:latin typeface="Georgia" panose="02040502050405020303" pitchFamily="18" charset="0"/>
              <a:cs typeface="Microsoft Sans Serif" panose="020B0604020202020204" pitchFamily="34" charset="0"/>
            </a:endParaRPr>
          </a:p>
        </p:txBody>
      </p:sp>
      <p:sp>
        <p:nvSpPr>
          <p:cNvPr id="9" name="Rectangle 8"/>
          <p:cNvSpPr/>
          <p:nvPr/>
        </p:nvSpPr>
        <p:spPr>
          <a:xfrm>
            <a:off x="0" y="9645728"/>
            <a:ext cx="7772400" cy="323165"/>
          </a:xfrm>
          <a:prstGeom prst="rect">
            <a:avLst/>
          </a:prstGeom>
        </p:spPr>
        <p:txBody>
          <a:bodyPr wrap="square">
            <a:spAutoFit/>
          </a:bodyPr>
          <a:lstStyle/>
          <a:p>
            <a:pPr algn="ctr"/>
            <a:r>
              <a:rPr lang="en-US" sz="800" dirty="0">
                <a:latin typeface="Georgia" panose="02040502050405020303" pitchFamily="18" charset="0"/>
                <a:cs typeface="Microsoft Sans Serif" panose="020B0604020202020204" pitchFamily="34" charset="0"/>
              </a:rPr>
              <a:t>The AgentOwned Realty Co | 824 Johnnie Dodds Blvd | Mt. Pleasant, SC 29464</a:t>
            </a:r>
          </a:p>
          <a:p>
            <a:pPr algn="ctr"/>
            <a:r>
              <a:rPr lang="en-US" sz="700" dirty="0">
                <a:latin typeface="Georgia" panose="02040502050405020303" pitchFamily="18" charset="0"/>
                <a:cs typeface="Microsoft Sans Serif" panose="020B0604020202020204" pitchFamily="34" charset="0"/>
              </a:rPr>
              <a:t>Real Estate • Mortgage • Insurance</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5050" y="9012155"/>
            <a:ext cx="734950" cy="9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590" y="9720042"/>
            <a:ext cx="338358" cy="33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397" y="26007"/>
            <a:ext cx="4338003" cy="461665"/>
          </a:xfrm>
          <a:prstGeom prst="rect">
            <a:avLst/>
          </a:prstGeom>
          <a:noFill/>
        </p:spPr>
        <p:txBody>
          <a:bodyPr wrap="square" lIns="91440" tIns="45720" rIns="91440" bIns="45720">
            <a:spAutoFit/>
          </a:bodyPr>
          <a:lstStyle/>
          <a:p>
            <a:pPr algn="ctr"/>
            <a:r>
              <a:rPr lang="en-US" sz="2400" b="1" i="1" dirty="0">
                <a:ln w="12700">
                  <a:solidFill>
                    <a:schemeClr val="tx2">
                      <a:satMod val="155000"/>
                    </a:schemeClr>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Just </a:t>
            </a:r>
            <a:r>
              <a:rPr lang="en-US" sz="2400" b="1" i="1" dirty="0" smtClean="0">
                <a:ln w="12700">
                  <a:solidFill>
                    <a:schemeClr val="tx2">
                      <a:satMod val="155000"/>
                    </a:schemeClr>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Listed</a:t>
            </a:r>
            <a:endParaRPr lang="en-US" sz="2400" b="1" i="1" cap="none" spc="0" dirty="0">
              <a:ln w="12700">
                <a:solidFill>
                  <a:schemeClr val="tx2">
                    <a:satMod val="155000"/>
                  </a:schemeClr>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endParaRPr>
          </a:p>
        </p:txBody>
      </p:sp>
      <p:sp>
        <p:nvSpPr>
          <p:cNvPr id="8" name="Rectangle 7"/>
          <p:cNvSpPr/>
          <p:nvPr/>
        </p:nvSpPr>
        <p:spPr>
          <a:xfrm>
            <a:off x="-2209800" y="685800"/>
            <a:ext cx="1642428" cy="830997"/>
          </a:xfrm>
          <a:prstGeom prst="rect">
            <a:avLst/>
          </a:prstGeom>
        </p:spPr>
        <p:txBody>
          <a:bodyPr wrap="square">
            <a:spAutoFit/>
          </a:bodyPr>
          <a:lstStyle/>
          <a:p>
            <a:pPr algn="ctr"/>
            <a:r>
              <a:rPr lang="en-US" sz="2400" b="1" i="1" dirty="0" smtClean="0">
                <a:ln w="12700">
                  <a:solidFill>
                    <a:srgbClr val="3AF806"/>
                  </a:solidFill>
                  <a:prstDash val="solid"/>
                </a:ln>
                <a:solidFill>
                  <a:srgbClr val="3AF806"/>
                </a:solidFill>
                <a:effectLst>
                  <a:outerShdw blurRad="50800" dist="38100" dir="5400000" algn="t" rotWithShape="0">
                    <a:prstClr val="black">
                      <a:alpha val="40000"/>
                    </a:prstClr>
                  </a:outerShdw>
                </a:effectLst>
                <a:latin typeface="Narkisim" panose="020E0502050101010101" pitchFamily="34" charset="-79"/>
                <a:cs typeface="Narkisim" panose="020E0502050101010101" pitchFamily="34" charset="-79"/>
              </a:rPr>
              <a:t>Just Reduced!</a:t>
            </a:r>
            <a:endParaRPr lang="en-US" sz="2400" i="1" dirty="0">
              <a:ln w="12700">
                <a:solidFill>
                  <a:srgbClr val="3AF806"/>
                </a:solidFill>
                <a:prstDash val="solid"/>
              </a:ln>
              <a:effectLst>
                <a:outerShdw blurRad="50800" dist="38100" dir="5400000" algn="t" rotWithShape="0">
                  <a:prstClr val="black">
                    <a:alpha val="40000"/>
                  </a:prstClr>
                </a:outerShdw>
              </a:effectLst>
            </a:endParaRPr>
          </a:p>
        </p:txBody>
      </p:sp>
      <p:pic>
        <p:nvPicPr>
          <p:cNvPr id="16" name="Picture 2"/>
          <p:cNvPicPr>
            <a:picLocks noChangeAspect="1" noChangeArrowheads="1"/>
          </p:cNvPicPr>
          <p:nvPr/>
        </p:nvPicPr>
        <p:blipFill>
          <a:blip r:embed="rId6"/>
          <a:stretch>
            <a:fillRect/>
          </a:stretch>
        </p:blipFill>
        <p:spPr bwMode="auto">
          <a:xfrm>
            <a:off x="4602545"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7"/>
          <a:stretch>
            <a:fillRect/>
          </a:stretch>
        </p:blipFill>
        <p:spPr bwMode="auto">
          <a:xfrm>
            <a:off x="6235700"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a:blip r:embed="rId8"/>
          <a:stretch>
            <a:fillRect/>
          </a:stretch>
        </p:blipFill>
        <p:spPr bwMode="auto">
          <a:xfrm>
            <a:off x="98495" y="7655857"/>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a:blip r:embed="rId9"/>
          <a:stretch>
            <a:fillRect/>
          </a:stretch>
        </p:blipFill>
        <p:spPr bwMode="auto">
          <a:xfrm>
            <a:off x="1632796" y="7655857"/>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10"/>
          <a:stretch>
            <a:fillRect/>
          </a:stretch>
        </p:blipFill>
        <p:spPr bwMode="auto">
          <a:xfrm>
            <a:off x="3167097" y="7655857"/>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1"/>
          <a:stretch>
            <a:fillRect/>
          </a:stretch>
        </p:blipFill>
        <p:spPr bwMode="auto">
          <a:xfrm>
            <a:off x="4701398" y="7655857"/>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12"/>
          <a:stretch>
            <a:fillRect/>
          </a:stretch>
        </p:blipFill>
        <p:spPr bwMode="auto">
          <a:xfrm>
            <a:off x="6235700" y="7655857"/>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346</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Microsoft Sans Serif</vt:lpstr>
      <vt:lpstr>Narkisim</vt:lpstr>
      <vt:lpstr>Office Theme</vt:lpstr>
      <vt:lpstr>2604 Alderly Lane  Rivertowne On The Wando Mount Pleasant, SC 29466 MLS# 16012686 $625,000  5 Bedrooms ▪ 4 Baths ▪ 3,284 sq. ft.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52</cp:revision>
  <dcterms:created xsi:type="dcterms:W3CDTF">2006-08-16T00:00:00Z</dcterms:created>
  <dcterms:modified xsi:type="dcterms:W3CDTF">2016-05-13T12:39:09Z</dcterms:modified>
</cp:coreProperties>
</file>