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8/28/2016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8/28/2016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20808"/>
          <a:stretch/>
        </p:blipFill>
        <p:spPr>
          <a:xfrm>
            <a:off x="-4575" y="76201"/>
            <a:ext cx="7312912" cy="4343400"/>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617534"/>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1111" y="4407508"/>
            <a:ext cx="7148402" cy="3092531"/>
          </a:xfrm>
        </p:spPr>
        <p:txBody>
          <a:bodyPr anchor="ctr">
            <a:noAutofit/>
          </a:bodyPr>
          <a:lstStyle/>
          <a:p>
            <a:r>
              <a:rPr lang="en-US" sz="1400" dirty="0">
                <a:solidFill>
                  <a:schemeClr val="tx2">
                    <a:lumMod val="75000"/>
                  </a:schemeClr>
                </a:solidFill>
                <a:latin typeface="Trebuchet MS" panose="020B0603020202020204" pitchFamily="34" charset="0"/>
              </a:rPr>
              <a:t>Magnificent 2.67 acre wooded deep water building site with new dock.</a:t>
            </a:r>
          </a:p>
          <a:p>
            <a:endParaRPr lang="en-US" sz="1400" dirty="0">
              <a:solidFill>
                <a:schemeClr val="tx2">
                  <a:lumMod val="75000"/>
                </a:schemeClr>
              </a:solidFill>
              <a:latin typeface="Trebuchet MS" panose="020B0603020202020204" pitchFamily="34" charset="0"/>
            </a:endParaRPr>
          </a:p>
          <a:p>
            <a:r>
              <a:rPr lang="en-US" sz="1400" dirty="0">
                <a:solidFill>
                  <a:schemeClr val="tx2">
                    <a:lumMod val="75000"/>
                  </a:schemeClr>
                </a:solidFill>
                <a:latin typeface="Trebuchet MS" panose="020B0603020202020204" pitchFamily="34" charset="0"/>
              </a:rPr>
              <a:t>Dock was completed in 2015 with covered pier head, floater and pilings for boat lift. Property has been bushed hogged to accentuate the numerous grand oaks and unique oak lined avenue leading down to pristine marsh and Bohicket Creek. </a:t>
            </a:r>
          </a:p>
          <a:p>
            <a:endParaRPr lang="en-US" sz="1400" dirty="0">
              <a:solidFill>
                <a:schemeClr val="tx2">
                  <a:lumMod val="75000"/>
                </a:schemeClr>
              </a:solidFill>
              <a:latin typeface="Trebuchet MS" panose="020B0603020202020204" pitchFamily="34" charset="0"/>
            </a:endParaRPr>
          </a:p>
          <a:p>
            <a:r>
              <a:rPr lang="en-US" sz="1400" dirty="0">
                <a:solidFill>
                  <a:schemeClr val="tx2">
                    <a:lumMod val="75000"/>
                  </a:schemeClr>
                </a:solidFill>
                <a:latin typeface="Trebuchet MS" panose="020B0603020202020204" pitchFamily="34" charset="0"/>
              </a:rPr>
              <a:t>There is no other building site quite like this property with acreage, mature trees, unbelievable views and deep water dockage. The sunsets are breathtaking. </a:t>
            </a:r>
          </a:p>
          <a:p>
            <a:endParaRPr lang="en-US" sz="1400" dirty="0">
              <a:solidFill>
                <a:schemeClr val="tx2">
                  <a:lumMod val="75000"/>
                </a:schemeClr>
              </a:solidFill>
              <a:latin typeface="Trebuchet MS" panose="020B0603020202020204" pitchFamily="34" charset="0"/>
            </a:endParaRPr>
          </a:p>
          <a:p>
            <a:r>
              <a:rPr lang="en-US" sz="1400" dirty="0">
                <a:solidFill>
                  <a:schemeClr val="tx2">
                    <a:lumMod val="75000"/>
                  </a:schemeClr>
                </a:solidFill>
                <a:latin typeface="Trebuchet MS" panose="020B0603020202020204" pitchFamily="34" charset="0"/>
              </a:rPr>
              <a:t>A great opportunity to obtain a piece of paradise and to build your dream home. Property zoned for 1 home per 1 acre. Unlimited possibilities.</a:t>
            </a:r>
            <a:endParaRPr lang="en-US" sz="1400" b="1" i="1"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2287" y="3342160"/>
            <a:ext cx="7315199" cy="1065348"/>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outerShdw blurRad="38100" dist="38100" dir="2700000" algn="tl">
                    <a:srgbClr val="000000">
                      <a:alpha val="43137"/>
                    </a:srgbClr>
                  </a:outerShdw>
                  <a:reflection blurRad="6350" stA="60000" endA="900" endPos="60000" dist="60007" dir="5400000" sy="-100000" algn="bl" rotWithShape="0"/>
                </a:effectLst>
                <a:latin typeface="Trebuchet MS" panose="020B0603020202020204" pitchFamily="34" charset="0"/>
              </a:rPr>
              <a:t>2616 Bohicket Road</a:t>
            </a:r>
            <a:br>
              <a:rPr lang="en-US" sz="2400" cap="none" dirty="0">
                <a:ln w="10541" cmpd="sng">
                  <a:noFill/>
                  <a:prstDash val="solid"/>
                </a:ln>
                <a:solidFill>
                  <a:schemeClr val="bg1"/>
                </a:solidFill>
                <a:effectLst>
                  <a:outerShdw blurRad="38100" dist="38100" dir="2700000" algn="tl">
                    <a:srgbClr val="000000">
                      <a:alpha val="43137"/>
                    </a:srgbClr>
                  </a:outerShdw>
                  <a:reflection blurRad="6350" stA="60000" endA="900" endPos="60000" dist="60007" dir="5400000" sy="-100000" algn="bl" rotWithShape="0"/>
                </a:effectLst>
                <a:latin typeface="Trebuchet MS" panose="020B0603020202020204" pitchFamily="34" charset="0"/>
              </a:rPr>
            </a:br>
            <a:br>
              <a:rPr lang="en-US" sz="1600" cap="none" dirty="0">
                <a:ln w="10541" cmpd="sng">
                  <a:noFill/>
                  <a:prstDash val="solid"/>
                </a:ln>
                <a:solidFill>
                  <a:schemeClr val="bg1"/>
                </a:solidFill>
                <a:effectLst>
                  <a:outerShdw blurRad="38100" dist="38100" dir="2700000" algn="tl">
                    <a:srgbClr val="000000">
                      <a:alpha val="43137"/>
                    </a:srgbClr>
                  </a:outerShdw>
                  <a:reflection blurRad="6350" stA="60000" endA="900" endPos="60000" dist="60007" dir="5400000" sy="-100000" algn="bl" rotWithShape="0"/>
                </a:effectLst>
                <a:latin typeface="Trebuchet MS" panose="020B0603020202020204" pitchFamily="34" charset="0"/>
              </a:rPr>
            </a:br>
            <a:r>
              <a:rPr lang="en-US" sz="1800" cap="none" dirty="0">
                <a:ln w="10541" cmpd="sng">
                  <a:noFill/>
                  <a:prstDash val="solid"/>
                </a:ln>
                <a:solidFill>
                  <a:schemeClr val="bg1"/>
                </a:solidFill>
                <a:effectLst>
                  <a:outerShdw blurRad="38100" dist="38100" dir="2700000" algn="tl">
                    <a:srgbClr val="000000">
                      <a:alpha val="43137"/>
                    </a:srgbClr>
                  </a:outerShdw>
                  <a:reflection blurRad="6350" stA="60000" endA="900" endPos="60000" dist="60007" dir="5400000" sy="-100000" algn="bl" rotWithShape="0"/>
                </a:effectLst>
                <a:latin typeface="Trebuchet MS" panose="020B0603020202020204" pitchFamily="34" charset="0"/>
              </a:rPr>
              <a:t>Fair Oaks | Johns Island | MLS# 16005802 | $825,000</a:t>
            </a:r>
            <a:endParaRPr lang="en-US" sz="1600" cap="none" dirty="0">
              <a:ln w="10541" cmpd="sng">
                <a:noFill/>
                <a:prstDash val="solid"/>
              </a:ln>
              <a:solidFill>
                <a:schemeClr val="bg1"/>
              </a:solidFill>
              <a:effectLst>
                <a:outerShdw blurRad="38100" dist="38100" dir="2700000" algn="tl">
                  <a:srgbClr val="000000">
                    <a:alpha val="43137"/>
                  </a:srgbClr>
                </a:outerShdw>
                <a:reflection blurRad="6350" stA="60000" endA="900" endPos="60000" dist="60007" dir="5400000" sy="-100000" algn="bl" rotWithShape="0"/>
              </a:effectLst>
              <a:latin typeface="Trebuchet MS" panose="020B0603020202020204" pitchFamily="34" charset="0"/>
            </a:endParaRPr>
          </a:p>
        </p:txBody>
      </p:sp>
      <p:grpSp>
        <p:nvGrpSpPr>
          <p:cNvPr id="9" name="Group 8"/>
          <p:cNvGrpSpPr/>
          <p:nvPr/>
        </p:nvGrpSpPr>
        <p:grpSpPr>
          <a:xfrm>
            <a:off x="0" y="8814959"/>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29464-3032</a:t>
              </a:r>
            </a:p>
          </p:txBody>
        </p:sp>
      </p:grpSp>
      <p:sp>
        <p:nvSpPr>
          <p:cNvPr id="23" name="Rectangle 22"/>
          <p:cNvSpPr/>
          <p:nvPr/>
        </p:nvSpPr>
        <p:spPr>
          <a:xfrm>
            <a:off x="-2288" y="77935"/>
            <a:ext cx="7315200" cy="492443"/>
          </a:xfrm>
          <a:prstGeom prst="rect">
            <a:avLst/>
          </a:prstGeom>
        </p:spPr>
        <p:txBody>
          <a:bodyPr wrap="square">
            <a:spAutoFit/>
          </a:bodyPr>
          <a:lstStyle/>
          <a:p>
            <a:pPr algn="ctr"/>
            <a:r>
              <a:rPr lang="en-US" sz="26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Unique Deep Water Lot With Dock And Pierhead</a:t>
            </a:r>
          </a:p>
        </p:txBody>
      </p:sp>
      <p:grpSp>
        <p:nvGrpSpPr>
          <p:cNvPr id="5" name="Group 4"/>
          <p:cNvGrpSpPr/>
          <p:nvPr/>
        </p:nvGrpSpPr>
        <p:grpSpPr>
          <a:xfrm>
            <a:off x="88673" y="7551333"/>
            <a:ext cx="7133278" cy="983067"/>
            <a:chOff x="113496" y="7551333"/>
            <a:chExt cx="7133278" cy="983067"/>
          </a:xfrm>
        </p:grpSpPr>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496" y="7551333"/>
              <a:ext cx="1310756" cy="983067"/>
            </a:xfrm>
            <a:prstGeom prst="rect">
              <a:avLst/>
            </a:prstGeom>
            <a:ln w="3175">
              <a:noFill/>
            </a:ln>
          </p:spPr>
        </p:pic>
        <p:pic>
          <p:nvPicPr>
            <p:cNvPr id="27" name="Picture 2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4552825" y="7551333"/>
              <a:ext cx="1310756" cy="983067"/>
            </a:xfrm>
            <a:prstGeom prst="rect">
              <a:avLst/>
            </a:prstGeom>
            <a:ln w="3175">
              <a:noFill/>
            </a:ln>
          </p:spPr>
        </p:pic>
        <p:pic>
          <p:nvPicPr>
            <p:cNvPr id="28" name="Picture 2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879883" y="7551333"/>
              <a:ext cx="1600504" cy="983067"/>
            </a:xfrm>
            <a:prstGeom prst="rect">
              <a:avLst/>
            </a:prstGeom>
            <a:ln w="3175">
              <a:noFill/>
            </a:ln>
          </p:spPr>
        </p:pic>
        <p:pic>
          <p:nvPicPr>
            <p:cNvPr id="29" name="Picture 2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36018" y="7551333"/>
              <a:ext cx="1310756" cy="983067"/>
            </a:xfrm>
            <a:prstGeom prst="rect">
              <a:avLst/>
            </a:prstGeom>
            <a:ln w="3175">
              <a:noFill/>
            </a:ln>
          </p:spPr>
        </p:pic>
        <p:pic>
          <p:nvPicPr>
            <p:cNvPr id="22" name="Picture 21"/>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96689" y="7551333"/>
              <a:ext cx="1310756" cy="983067"/>
            </a:xfrm>
            <a:prstGeom prst="rect">
              <a:avLst/>
            </a:prstGeom>
            <a:ln w="3175">
              <a:noFill/>
            </a:ln>
          </p:spPr>
        </p:pic>
      </p:grpSp>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944442" y="8814960"/>
            <a:ext cx="1280160" cy="1121664"/>
          </a:xfrm>
          <a:prstGeom prst="rect">
            <a:avLst/>
          </a:prstGeom>
        </p:spPr>
      </p:pic>
      <p:cxnSp>
        <p:nvCxnSpPr>
          <p:cNvPr id="6" name="Straight Connector 5"/>
          <p:cNvCxnSpPr/>
          <p:nvPr/>
        </p:nvCxnSpPr>
        <p:spPr>
          <a:xfrm flipV="1">
            <a:off x="5562600" y="4027960"/>
            <a:ext cx="1066800" cy="152400"/>
          </a:xfrm>
          <a:prstGeom prst="line">
            <a:avLst/>
          </a:prstGeom>
          <a:ln w="28575">
            <a:solidFill>
              <a:srgbClr val="FFFF00"/>
            </a:solidFill>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5410200" y="3551650"/>
            <a:ext cx="1334020" cy="400110"/>
          </a:xfrm>
          <a:prstGeom prst="rect">
            <a:avLst/>
          </a:prstGeom>
        </p:spPr>
        <p:txBody>
          <a:bodyPr wrap="none">
            <a:spAutoFit/>
          </a:bodyPr>
          <a:lstStyle/>
          <a:p>
            <a:r>
              <a:rPr lang="en-US" b="1" i="1" dirty="0">
                <a:ln w="10541" cmpd="sng">
                  <a:noFill/>
                  <a:prstDash val="solid"/>
                </a:ln>
                <a:solidFill>
                  <a:srgbClr val="FFFF00"/>
                </a:solidFill>
                <a:effectLst>
                  <a:outerShdw blurRad="38100" dist="38100" dir="2700000" algn="tl">
                    <a:srgbClr val="000000">
                      <a:alpha val="43137"/>
                    </a:srgbClr>
                  </a:outerShdw>
                  <a:reflection blurRad="6350" stA="60000" endA="900" endPos="60000" dist="60007" dir="5400000" sy="-100000" algn="bl" rotWithShape="0"/>
                </a:effectLst>
                <a:latin typeface="Trebuchet MS" panose="020B0603020202020204" pitchFamily="34" charset="0"/>
              </a:rPr>
              <a:t>$699,000</a:t>
            </a:r>
            <a:endParaRPr lang="en-US" b="1" i="1" dirty="0">
              <a:solidFill>
                <a:srgbClr val="FFFF00"/>
              </a:solidFill>
              <a:effectLst>
                <a:outerShdw blurRad="38100" dist="38100" dir="2700000" algn="tl">
                  <a:srgbClr val="000000">
                    <a:alpha val="43137"/>
                  </a:srgbClr>
                </a:outerShdw>
                <a:reflection blurRad="6350" stA="60000" endA="900" endPos="60000" dist="60007" dir="5400000" sy="-100000" algn="bl" rotWithShape="0"/>
              </a:effectLst>
            </a:endParaRPr>
          </a:p>
        </p:txBody>
      </p:sp>
      <p:sp>
        <p:nvSpPr>
          <p:cNvPr id="24" name="Rectangle 23"/>
          <p:cNvSpPr/>
          <p:nvPr/>
        </p:nvSpPr>
        <p:spPr>
          <a:xfrm>
            <a:off x="-1717" y="8852572"/>
            <a:ext cx="7315200"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Tommy Lovett</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latin typeface="Trebuchet MS" panose="020B0603020202020204" pitchFamily="34" charset="0"/>
              </a:rPr>
              <a:t>Tommy - (843) 442-1276</a:t>
            </a:r>
            <a:br>
              <a:rPr lang="en-US" sz="1100" dirty="0">
                <a:solidFill>
                  <a:schemeClr val="bg1"/>
                </a:solidFill>
                <a:latin typeface="Trebuchet MS" panose="020B0603020202020204" pitchFamily="34" charset="0"/>
              </a:rPr>
            </a:br>
            <a:endParaRPr lang="en-US" sz="1100" dirty="0">
              <a:solidFill>
                <a:schemeClr val="bg1"/>
              </a:solidFill>
              <a:latin typeface="Trebuchet MS" panose="020B0603020202020204" pitchFamily="34" charset="0"/>
            </a:endParaRPr>
          </a:p>
          <a:p>
            <a:pPr algn="ctr"/>
            <a:r>
              <a:rPr lang="en-US" sz="1100" dirty="0">
                <a:solidFill>
                  <a:schemeClr val="bg1"/>
                </a:solidFill>
                <a:latin typeface="Trebuchet MS" panose="020B0603020202020204" pitchFamily="34" charset="0"/>
              </a:rPr>
              <a:t>tlovett@carolinaone.com</a:t>
            </a:r>
            <a:br>
              <a:rPr lang="en-US" sz="1100" dirty="0">
                <a:solidFill>
                  <a:schemeClr val="bg1"/>
                </a:solidFill>
                <a:latin typeface="Trebuchet MS" panose="020B0603020202020204" pitchFamily="34" charset="0"/>
              </a:rPr>
            </a:br>
            <a:r>
              <a:rPr lang="en-US" sz="1100" dirty="0">
                <a:solidFill>
                  <a:schemeClr val="bg1"/>
                </a:solidFill>
                <a:latin typeface="Trebuchet MS" panose="020B0603020202020204" pitchFamily="34" charset="0"/>
              </a:rPr>
              <a:t>www.tommylovettrealestate.com</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133</TotalTime>
  <Words>139</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2616 Bohicket Road  Fair Oaks | Johns Island | MLS# 16005802 | $825,000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36</cp:revision>
  <dcterms:created xsi:type="dcterms:W3CDTF">2006-08-16T00:00:00Z</dcterms:created>
  <dcterms:modified xsi:type="dcterms:W3CDTF">2016-08-28T16:01:11Z</dcterms:modified>
</cp:coreProperties>
</file>