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574" autoAdjust="0"/>
    <p:restoredTop sz="94660"/>
  </p:normalViewPr>
  <p:slideViewPr>
    <p:cSldViewPr>
      <p:cViewPr varScale="1">
        <p:scale>
          <a:sx n="47" d="100"/>
          <a:sy n="47" d="100"/>
        </p:scale>
        <p:origin x="1716" y="4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79827" y="2011680"/>
            <a:ext cx="740664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3/19/2020</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234440" y="4886490"/>
            <a:ext cx="576072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11480" y="402804"/>
            <a:ext cx="541782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440180" y="894080"/>
            <a:ext cx="637794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440180" y="3678086"/>
            <a:ext cx="637794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132320" y="9411125"/>
            <a:ext cx="685800" cy="535517"/>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11480" y="2346962"/>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83380" y="2346962"/>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740664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11480" y="2251499"/>
            <a:ext cx="363616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80522" y="2251499"/>
            <a:ext cx="363759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11480" y="3464562"/>
            <a:ext cx="363616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80522" y="3464562"/>
            <a:ext cx="363759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3/19/2020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3/19/2020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3"/>
            <a:ext cx="2707481"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11481" y="2235202"/>
            <a:ext cx="2707481"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217545" y="400474"/>
            <a:ext cx="4600575"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94080"/>
            <a:ext cx="493776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645920" y="2686897"/>
            <a:ext cx="493776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645920" y="1711287"/>
            <a:ext cx="493776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11480" y="402802"/>
            <a:ext cx="740664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11480" y="2346960"/>
            <a:ext cx="740664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11480" y="9411125"/>
            <a:ext cx="192024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3/19/2020</a:t>
            </a:fld>
            <a:endParaRPr lang="en-US"/>
          </a:p>
        </p:txBody>
      </p:sp>
      <p:sp>
        <p:nvSpPr>
          <p:cNvPr id="3" name="Footer Placeholder 2"/>
          <p:cNvSpPr>
            <a:spLocks noGrp="1"/>
          </p:cNvSpPr>
          <p:nvPr>
            <p:ph type="ftr" sz="quarter" idx="3"/>
          </p:nvPr>
        </p:nvSpPr>
        <p:spPr>
          <a:xfrm>
            <a:off x="2811780" y="9411125"/>
            <a:ext cx="260604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132320" y="9411125"/>
            <a:ext cx="6858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rcRect/>
          <a:stretch/>
        </p:blipFill>
        <p:spPr>
          <a:xfrm>
            <a:off x="1676526" y="727"/>
            <a:ext cx="6553074" cy="4012086"/>
          </a:xfrm>
          <a:prstGeom prst="rect">
            <a:avLst/>
          </a:prstGeom>
          <a:ln>
            <a:noFill/>
          </a:ln>
          <a:effectLst>
            <a:softEdge rad="112500"/>
          </a:effectLst>
        </p:spPr>
      </p:pic>
      <p:sp>
        <p:nvSpPr>
          <p:cNvPr id="2" name="Title 1"/>
          <p:cNvSpPr>
            <a:spLocks noGrp="1"/>
          </p:cNvSpPr>
          <p:nvPr>
            <p:ph type="ctrTitle"/>
          </p:nvPr>
        </p:nvSpPr>
        <p:spPr>
          <a:xfrm>
            <a:off x="1676524" y="3670860"/>
            <a:ext cx="6553076" cy="1358340"/>
          </a:xfrm>
        </p:spPr>
        <p:txBody>
          <a:bodyPr anchor="ctr">
            <a:noAutofit/>
            <a:scene3d>
              <a:camera prst="orthographicFront"/>
              <a:lightRig rig="soft" dir="t">
                <a:rot lat="0" lon="0" rev="17220000"/>
              </a:lightRig>
            </a:scene3d>
            <a:sp3d prstMaterial="softEdge"/>
          </a:bodyPr>
          <a:lstStyle/>
          <a:p>
            <a:r>
              <a:rPr lang="en-US" sz="2400" cap="none" dirty="0">
                <a:ln w="10541" cmpd="sng">
                  <a:noFill/>
                  <a:prstDash val="solid"/>
                </a:ln>
                <a:solidFill>
                  <a:schemeClr val="tx1"/>
                </a:solidFill>
                <a:effectLst/>
                <a:latin typeface="Trebuchet MS" panose="020B0603020202020204" pitchFamily="34" charset="0"/>
              </a:rPr>
              <a:t>261 Carolinian Drive</a:t>
            </a:r>
            <a:br>
              <a:rPr lang="en-US" sz="2400" cap="none" dirty="0">
                <a:ln w="10541" cmpd="sng">
                  <a:noFill/>
                  <a:prstDash val="solid"/>
                </a:ln>
                <a:solidFill>
                  <a:schemeClr val="tx1"/>
                </a:solidFill>
                <a:effectLst/>
                <a:latin typeface="Trebuchet MS" panose="020B0603020202020204" pitchFamily="34" charset="0"/>
              </a:rPr>
            </a:br>
            <a:r>
              <a:rPr lang="en-US" sz="1800" cap="none" dirty="0">
                <a:ln w="10541" cmpd="sng">
                  <a:noFill/>
                  <a:prstDash val="solid"/>
                </a:ln>
                <a:solidFill>
                  <a:schemeClr val="tx1"/>
                </a:solidFill>
                <a:effectLst/>
                <a:latin typeface="Trebuchet MS" panose="020B0603020202020204" pitchFamily="34" charset="0"/>
              </a:rPr>
              <a:t>Legend Oaks Plantation | Summerville, SC 29485</a:t>
            </a:r>
            <a:br>
              <a:rPr lang="en-US" sz="1800" cap="none" dirty="0">
                <a:ln w="10541" cmpd="sng">
                  <a:noFill/>
                  <a:prstDash val="solid"/>
                </a:ln>
                <a:solidFill>
                  <a:schemeClr val="tx1"/>
                </a:solidFill>
                <a:effectLst/>
                <a:latin typeface="Trebuchet MS" panose="020B0603020202020204" pitchFamily="34" charset="0"/>
              </a:rPr>
            </a:br>
            <a:r>
              <a:rPr lang="en-US" sz="1800" cap="none" dirty="0">
                <a:ln w="10541" cmpd="sng">
                  <a:noFill/>
                  <a:prstDash val="solid"/>
                </a:ln>
                <a:solidFill>
                  <a:schemeClr val="tx1"/>
                </a:solidFill>
                <a:effectLst/>
                <a:latin typeface="Trebuchet MS" panose="020B0603020202020204" pitchFamily="34" charset="0"/>
              </a:rPr>
              <a:t>MLS# 19032204 | $329,900</a:t>
            </a:r>
          </a:p>
        </p:txBody>
      </p:sp>
      <p:sp>
        <p:nvSpPr>
          <p:cNvPr id="3" name="Subtitle 2"/>
          <p:cNvSpPr>
            <a:spLocks noGrp="1"/>
          </p:cNvSpPr>
          <p:nvPr>
            <p:ph type="subTitle" idx="1"/>
          </p:nvPr>
        </p:nvSpPr>
        <p:spPr>
          <a:xfrm>
            <a:off x="1676525" y="5047814"/>
            <a:ext cx="6553075" cy="3715127"/>
          </a:xfrm>
        </p:spPr>
        <p:txBody>
          <a:bodyPr anchor="ctr">
            <a:noAutofit/>
          </a:bodyPr>
          <a:lstStyle/>
          <a:p>
            <a:r>
              <a:rPr lang="en-US" sz="1100" dirty="0">
                <a:effectLst>
                  <a:outerShdw blurRad="38100" dist="38100" dir="2700000" algn="tl">
                    <a:srgbClr val="000000">
                      <a:alpha val="43137"/>
                    </a:srgbClr>
                  </a:outerShdw>
                </a:effectLst>
                <a:latin typeface="Trebuchet MS" panose="020B0603020202020204" pitchFamily="34" charset="0"/>
              </a:rPr>
              <a:t>Welcome to this beautiful ranch home located in the quiet neighborhood of Legend Oaks Plantation. Offering 4 bedrooms and 3 full baths with over 2,900 sq. ft., this home is sure to have everything you are looking for. Enjoy the view relaxing or conversing with neighbors on the front porch. Enter the home through the foyer and a formal living room. Off the formal living room is the open concept kitchen and family room area. The kitchen offers stainless steel appliances, plenty of cabinets for storage and a large island perfect for entertaining. The spacious family room has plenty of space for furniture arrangement and a beautiful gas fireplace as a focal point. The separate dining area lends to more seating and a great space for family meals. Towards the back of the home is the master bedroom. The master has trey ceilings and wonderful natural light coming through three windows that look out to mature trees. The </a:t>
            </a:r>
            <a:r>
              <a:rPr lang="en-US" sz="1100" dirty="0" err="1">
                <a:effectLst>
                  <a:outerShdw blurRad="38100" dist="38100" dir="2700000" algn="tl">
                    <a:srgbClr val="000000">
                      <a:alpha val="43137"/>
                    </a:srgbClr>
                  </a:outerShdw>
                </a:effectLst>
                <a:latin typeface="Trebuchet MS" panose="020B0603020202020204" pitchFamily="34" charset="0"/>
              </a:rPr>
              <a:t>en</a:t>
            </a:r>
            <a:r>
              <a:rPr lang="en-US" sz="1100" dirty="0">
                <a:effectLst>
                  <a:outerShdw blurRad="38100" dist="38100" dir="2700000" algn="tl">
                    <a:srgbClr val="000000">
                      <a:alpha val="43137"/>
                    </a:srgbClr>
                  </a:outerShdw>
                </a:effectLst>
                <a:latin typeface="Trebuchet MS" panose="020B0603020202020204" pitchFamily="34" charset="0"/>
              </a:rPr>
              <a:t> suite has a glass door walk in shower, a relaxing soaking tub and dual sinks. Two more generous sized bedrooms and one more full bathroom are on the first floor of this home. The fourth bedroom and third full bathroom are upstairs. This space can be used as a second master suite or a game room if you choose. This room has space for a sitting area, bedroom area and its own </a:t>
            </a:r>
            <a:r>
              <a:rPr lang="en-US" sz="1100" dirty="0" err="1">
                <a:effectLst>
                  <a:outerShdw blurRad="38100" dist="38100" dir="2700000" algn="tl">
                    <a:srgbClr val="000000">
                      <a:alpha val="43137"/>
                    </a:srgbClr>
                  </a:outerShdw>
                </a:effectLst>
                <a:latin typeface="Trebuchet MS" panose="020B0603020202020204" pitchFamily="34" charset="0"/>
              </a:rPr>
              <a:t>en</a:t>
            </a:r>
            <a:r>
              <a:rPr lang="en-US" sz="1100" dirty="0">
                <a:effectLst>
                  <a:outerShdw blurRad="38100" dist="38100" dir="2700000" algn="tl">
                    <a:srgbClr val="000000">
                      <a:alpha val="43137"/>
                    </a:srgbClr>
                  </a:outerShdw>
                </a:effectLst>
                <a:latin typeface="Trebuchet MS" panose="020B0603020202020204" pitchFamily="34" charset="0"/>
              </a:rPr>
              <a:t> suite with a glass door walk in shower and cabinet space for your linens. Through the family room is a patio door leading out to your fenced in private backyard. Enjoy relaxing away from the bugs in your screened porch or bring the entertainment outside on your gorgeous extended stamped concrete back patio. This home is ready for you to move right in! Located in the sought after Dorchester II District schools, minutes away from the town of Summerville and easy access to the highway makes this home central to many amenities. Schedule your showing today!</a:t>
            </a:r>
          </a:p>
        </p:txBody>
      </p:sp>
      <p:sp>
        <p:nvSpPr>
          <p:cNvPr id="17" name="Rectangle 16"/>
          <p:cNvSpPr/>
          <p:nvPr/>
        </p:nvSpPr>
        <p:spPr>
          <a:xfrm>
            <a:off x="2546985" y="8859411"/>
            <a:ext cx="3137694" cy="1077218"/>
          </a:xfrm>
          <a:prstGeom prst="rect">
            <a:avLst/>
          </a:prstGeom>
        </p:spPr>
        <p:txBody>
          <a:bodyPr wrap="square">
            <a:spAutoFit/>
          </a:bodyPr>
          <a:lstStyle/>
          <a:p>
            <a:pPr algn="ctr"/>
            <a:r>
              <a:rPr lang="en-US" dirty="0">
                <a:latin typeface="Trebuchet MS" panose="020B0603020202020204" pitchFamily="34" charset="0"/>
              </a:rPr>
              <a:t>Brandon Ray</a:t>
            </a:r>
          </a:p>
          <a:p>
            <a:pPr algn="ctr"/>
            <a:endParaRPr lang="en-US" sz="1100" dirty="0">
              <a:latin typeface="Trebuchet MS" panose="020B0603020202020204" pitchFamily="34" charset="0"/>
            </a:endParaRPr>
          </a:p>
          <a:p>
            <a:pPr algn="ctr"/>
            <a:r>
              <a:rPr lang="en-US" sz="1100" dirty="0">
                <a:latin typeface="Trebuchet MS" panose="020B0603020202020204" pitchFamily="34" charset="0"/>
              </a:rPr>
              <a:t>(843) 499-1928</a:t>
            </a:r>
          </a:p>
          <a:p>
            <a:pPr algn="ctr"/>
            <a:r>
              <a:rPr lang="en-US" sz="1100" dirty="0">
                <a:latin typeface="Trebuchet MS" panose="020B0603020202020204" pitchFamily="34" charset="0"/>
              </a:rPr>
              <a:t>brandon.ray@carolinaone.com</a:t>
            </a:r>
          </a:p>
          <a:p>
            <a:pPr algn="ctr"/>
            <a:r>
              <a:rPr lang="en-US" sz="1100" dirty="0">
                <a:latin typeface="Trebuchet MS" panose="020B0603020202020204" pitchFamily="34" charset="0"/>
              </a:rPr>
              <a:t>www.therightrayhome.com</a:t>
            </a:r>
          </a:p>
        </p:txBody>
      </p:sp>
      <p:grpSp>
        <p:nvGrpSpPr>
          <p:cNvPr id="23" name="Group 22"/>
          <p:cNvGrpSpPr/>
          <p:nvPr/>
        </p:nvGrpSpPr>
        <p:grpSpPr>
          <a:xfrm>
            <a:off x="304800" y="8965408"/>
            <a:ext cx="1139811" cy="865227"/>
            <a:chOff x="161012" y="8996026"/>
            <a:chExt cx="1139811" cy="865227"/>
          </a:xfrm>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8408" y="8996026"/>
              <a:ext cx="665018" cy="457200"/>
            </a:xfrm>
            <a:prstGeom prst="rect">
              <a:avLst/>
            </a:prstGeom>
          </p:spPr>
        </p:pic>
        <p:sp>
          <p:nvSpPr>
            <p:cNvPr id="18" name="Rectangle 17"/>
            <p:cNvSpPr/>
            <p:nvPr/>
          </p:nvSpPr>
          <p:spPr>
            <a:xfrm>
              <a:off x="161012" y="9491921"/>
              <a:ext cx="1139811" cy="369332"/>
            </a:xfrm>
            <a:prstGeom prst="rect">
              <a:avLst/>
            </a:prstGeom>
          </p:spPr>
          <p:txBody>
            <a:bodyPr wrap="square">
              <a:spAutoFit/>
            </a:bodyPr>
            <a:lstStyle/>
            <a:p>
              <a:pPr algn="ctr"/>
              <a:r>
                <a:rPr lang="en-US" sz="600" dirty="0">
                  <a:latin typeface="Trebuchet MS" panose="020B0603020202020204" pitchFamily="34" charset="0"/>
                </a:rPr>
                <a:t>Carolina One Real Estate</a:t>
              </a:r>
            </a:p>
            <a:p>
              <a:pPr algn="ctr"/>
              <a:r>
                <a:rPr lang="en-US" sz="600" dirty="0">
                  <a:latin typeface="Trebuchet MS" panose="020B0603020202020204" pitchFamily="34" charset="0"/>
                </a:rPr>
                <a:t>900 N Main St</a:t>
              </a:r>
            </a:p>
            <a:p>
              <a:pPr algn="ctr"/>
              <a:r>
                <a:rPr lang="en-US" sz="600" dirty="0">
                  <a:latin typeface="Trebuchet MS" panose="020B0603020202020204" pitchFamily="34" charset="0"/>
                </a:rPr>
                <a:t>Summerville, SC 29483</a:t>
              </a:r>
            </a:p>
          </p:txBody>
        </p:sp>
      </p:grpSp>
      <p:sp>
        <p:nvSpPr>
          <p:cNvPr id="21" name="Rectangle 20"/>
          <p:cNvSpPr/>
          <p:nvPr/>
        </p:nvSpPr>
        <p:spPr>
          <a:xfrm>
            <a:off x="7523480" y="3904186"/>
            <a:ext cx="5633300" cy="461665"/>
          </a:xfrm>
          <a:prstGeom prst="rect">
            <a:avLst/>
          </a:prstGeom>
          <a:noFill/>
          <a:effectLst/>
        </p:spPr>
        <p:txBody>
          <a:bodyPr wrap="square">
            <a:spAutoFit/>
          </a:bodyPr>
          <a:lstStyle/>
          <a:p>
            <a:pPr algn="ctr"/>
            <a:r>
              <a:rPr lang="en-US" sz="2400" b="1" i="1" dirty="0">
                <a:effectLst>
                  <a:outerShdw blurRad="38100" dist="38100" dir="2700000" algn="tl">
                    <a:srgbClr val="000000">
                      <a:alpha val="43137"/>
                    </a:srgbClr>
                  </a:outerShdw>
                  <a:reflection blurRad="6350" stA="60000" endA="900" endPos="60000" dist="29997" dir="5400000" sy="-100000" algn="bl" rotWithShape="0"/>
                </a:effectLst>
                <a:latin typeface="Trajan Pro" pitchFamily="18" charset="0"/>
              </a:rPr>
              <a:t>$1500 Agent Bonus!</a:t>
            </a:r>
          </a:p>
        </p:txBody>
      </p:sp>
      <p:pic>
        <p:nvPicPr>
          <p:cNvPr id="25" name="Picture 24"/>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76200" y="3980812"/>
            <a:ext cx="1600503" cy="1067002"/>
          </a:xfrm>
          <a:prstGeom prst="rect">
            <a:avLst/>
          </a:prstGeom>
          <a:ln>
            <a:noFill/>
          </a:ln>
          <a:effectLst>
            <a:outerShdw blurRad="292100" dist="139700" dir="2700000" algn="tl" rotWithShape="0">
              <a:srgbClr val="333333">
                <a:alpha val="65000"/>
              </a:srgbClr>
            </a:outerShdw>
          </a:effectLst>
        </p:spPr>
      </p:pic>
      <p:pic>
        <p:nvPicPr>
          <p:cNvPr id="26" name="Picture 25"/>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100652" y="116840"/>
            <a:ext cx="1551598" cy="1067002"/>
          </a:xfrm>
          <a:prstGeom prst="rect">
            <a:avLst/>
          </a:prstGeom>
          <a:ln>
            <a:noFill/>
          </a:ln>
          <a:effectLst>
            <a:outerShdw blurRad="292100" dist="139700" dir="2700000" algn="tl" rotWithShape="0">
              <a:srgbClr val="333333">
                <a:alpha val="65000"/>
              </a:srgbClr>
            </a:outerShdw>
          </a:effectLst>
        </p:spPr>
      </p:pic>
      <p:pic>
        <p:nvPicPr>
          <p:cNvPr id="19" name="Picture 18"/>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76200" y="2692782"/>
            <a:ext cx="1600503" cy="1067002"/>
          </a:xfrm>
          <a:prstGeom prst="rect">
            <a:avLst/>
          </a:prstGeom>
          <a:ln>
            <a:noFill/>
          </a:ln>
          <a:effectLst>
            <a:outerShdw blurRad="292100" dist="139700" dir="2700000" algn="tl" rotWithShape="0">
              <a:srgbClr val="333333">
                <a:alpha val="65000"/>
              </a:srgbClr>
            </a:outerShdw>
          </a:effectLst>
        </p:spPr>
      </p:pic>
      <p:pic>
        <p:nvPicPr>
          <p:cNvPr id="29" name="Picture 28"/>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76200" y="1404870"/>
            <a:ext cx="1600326" cy="1066884"/>
          </a:xfrm>
          <a:prstGeom prst="rect">
            <a:avLst/>
          </a:prstGeom>
          <a:ln>
            <a:noFill/>
          </a:ln>
          <a:effectLst>
            <a:outerShdw blurRad="292100" dist="139700" dir="2700000" algn="tl" rotWithShape="0">
              <a:srgbClr val="333333">
                <a:alpha val="65000"/>
              </a:srgbClr>
            </a:outerShdw>
          </a:effectLst>
        </p:spPr>
      </p:pic>
      <p:sp>
        <p:nvSpPr>
          <p:cNvPr id="5" name="Rectangle 4"/>
          <p:cNvSpPr/>
          <p:nvPr/>
        </p:nvSpPr>
        <p:spPr>
          <a:xfrm>
            <a:off x="1828864" y="76201"/>
            <a:ext cx="6248399" cy="457200"/>
          </a:xfrm>
          <a:prstGeom prst="rect">
            <a:avLst/>
          </a:prstGeom>
        </p:spPr>
        <p:txBody>
          <a:bodyPr wrap="square">
            <a:spAutoFit/>
          </a:bodyPr>
          <a:lstStyle/>
          <a:p>
            <a:r>
              <a:rPr lang="en-US" sz="2400" b="1" i="1" dirty="0">
                <a:solidFill>
                  <a:srgbClr val="FFFF00"/>
                </a:solidFill>
                <a:effectLst>
                  <a:outerShdw blurRad="38100" dist="38100" dir="2700000" algn="tl">
                    <a:srgbClr val="000000">
                      <a:alpha val="43137"/>
                    </a:srgbClr>
                  </a:outerShdw>
                </a:effectLst>
                <a:latin typeface="Trajan Pro" panose="02020502050506020301" pitchFamily="18" charset="0"/>
              </a:rPr>
              <a:t>$1,500 Agent Bonus!</a:t>
            </a:r>
          </a:p>
        </p:txBody>
      </p:sp>
      <p:pic>
        <p:nvPicPr>
          <p:cNvPr id="11" name="Picture 10"/>
          <p:cNvPicPr>
            <a:picLocks noChangeAspect="1"/>
          </p:cNvPicPr>
          <p:nvPr/>
        </p:nvPicPr>
        <p:blipFill rotWithShape="1">
          <a:blip r:embed="rId8" cstate="print">
            <a:extLst>
              <a:ext uri="{28A0092B-C50C-407E-A947-70E740481C1C}">
                <a14:useLocalDpi xmlns:a14="http://schemas.microsoft.com/office/drawing/2010/main" val="0"/>
              </a:ext>
            </a:extLst>
          </a:blip>
          <a:srcRect l="8069" r="14086"/>
          <a:stretch/>
        </p:blipFill>
        <p:spPr>
          <a:xfrm>
            <a:off x="6787053" y="8859411"/>
            <a:ext cx="1066800" cy="978408"/>
          </a:xfrm>
          <a:prstGeom prst="rect">
            <a:avLst/>
          </a:prstGeom>
        </p:spPr>
      </p:pic>
      <p:pic>
        <p:nvPicPr>
          <p:cNvPr id="27" name="Picture 26"/>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76200" y="5268842"/>
            <a:ext cx="1600503" cy="1067002"/>
          </a:xfrm>
          <a:prstGeom prst="rect">
            <a:avLst/>
          </a:prstGeom>
          <a:ln>
            <a:noFill/>
          </a:ln>
          <a:effectLst>
            <a:outerShdw blurRad="292100" dist="139700" dir="2700000" algn="tl" rotWithShape="0">
              <a:srgbClr val="333333">
                <a:alpha val="65000"/>
              </a:srgbClr>
            </a:outerShdw>
          </a:effectLst>
        </p:spPr>
      </p:pic>
      <p:pic>
        <p:nvPicPr>
          <p:cNvPr id="30" name="Picture 29"/>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76200" y="6556872"/>
            <a:ext cx="1600503" cy="1067002"/>
          </a:xfrm>
          <a:prstGeom prst="rect">
            <a:avLst/>
          </a:prstGeom>
          <a:ln>
            <a:noFill/>
          </a:ln>
          <a:effectLst>
            <a:outerShdw blurRad="292100" dist="139700" dir="2700000" algn="tl" rotWithShape="0">
              <a:srgbClr val="333333">
                <a:alpha val="65000"/>
              </a:srgbClr>
            </a:outerShdw>
          </a:effectLst>
        </p:spPr>
      </p:pic>
      <p:pic>
        <p:nvPicPr>
          <p:cNvPr id="32" name="Picture 31"/>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76201" y="7844902"/>
            <a:ext cx="1600324" cy="899480"/>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164</TotalTime>
  <Words>413</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Lucida Sans</vt:lpstr>
      <vt:lpstr>Trajan Pro</vt:lpstr>
      <vt:lpstr>Trebuchet MS</vt:lpstr>
      <vt:lpstr>Wingdings</vt:lpstr>
      <vt:lpstr>Wingdings 2</vt:lpstr>
      <vt:lpstr>Wingdings 3</vt:lpstr>
      <vt:lpstr>Apex</vt:lpstr>
      <vt:lpstr>261 Carolinian Drive Legend Oaks Plantation | Summerville, SC 29485 MLS# 19032204 | $329,900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27</cp:revision>
  <dcterms:created xsi:type="dcterms:W3CDTF">2006-08-16T00:00:00Z</dcterms:created>
  <dcterms:modified xsi:type="dcterms:W3CDTF">2020-03-19T12:25:00Z</dcterms:modified>
</cp:coreProperties>
</file>