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86C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2934" y="8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376" indent="0" algn="ctr">
              <a:buNone/>
              <a:defRPr>
                <a:solidFill>
                  <a:schemeClr val="tx1">
                    <a:tint val="75000"/>
                  </a:schemeClr>
                </a:solidFill>
              </a:defRPr>
            </a:lvl2pPr>
            <a:lvl3pPr marL="1018754" indent="0" algn="ctr">
              <a:buNone/>
              <a:defRPr>
                <a:solidFill>
                  <a:schemeClr val="tx1">
                    <a:tint val="75000"/>
                  </a:schemeClr>
                </a:solidFill>
              </a:defRPr>
            </a:lvl3pPr>
            <a:lvl4pPr marL="1528131" indent="0" algn="ctr">
              <a:buNone/>
              <a:defRPr>
                <a:solidFill>
                  <a:schemeClr val="tx1">
                    <a:tint val="75000"/>
                  </a:schemeClr>
                </a:solidFill>
              </a:defRPr>
            </a:lvl4pPr>
            <a:lvl5pPr marL="2037508" indent="0" algn="ctr">
              <a:buNone/>
              <a:defRPr>
                <a:solidFill>
                  <a:schemeClr val="tx1">
                    <a:tint val="75000"/>
                  </a:schemeClr>
                </a:solidFill>
              </a:defRPr>
            </a:lvl5pPr>
            <a:lvl6pPr marL="2546884" indent="0" algn="ctr">
              <a:buNone/>
              <a:defRPr>
                <a:solidFill>
                  <a:schemeClr val="tx1">
                    <a:tint val="75000"/>
                  </a:schemeClr>
                </a:solidFill>
              </a:defRPr>
            </a:lvl6pPr>
            <a:lvl7pPr marL="3056262" indent="0" algn="ctr">
              <a:buNone/>
              <a:defRPr>
                <a:solidFill>
                  <a:schemeClr val="tx1">
                    <a:tint val="75000"/>
                  </a:schemeClr>
                </a:solidFill>
              </a:defRPr>
            </a:lvl7pPr>
            <a:lvl8pPr marL="3565639" indent="0" algn="ctr">
              <a:buNone/>
              <a:defRPr>
                <a:solidFill>
                  <a:schemeClr val="tx1">
                    <a:tint val="75000"/>
                  </a:schemeClr>
                </a:solidFill>
              </a:defRPr>
            </a:lvl8pPr>
            <a:lvl9pPr marL="407501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376" indent="0">
              <a:buNone/>
              <a:defRPr sz="2000">
                <a:solidFill>
                  <a:schemeClr val="tx1">
                    <a:tint val="75000"/>
                  </a:schemeClr>
                </a:solidFill>
              </a:defRPr>
            </a:lvl2pPr>
            <a:lvl3pPr marL="1018754" indent="0">
              <a:buNone/>
              <a:defRPr sz="1800">
                <a:solidFill>
                  <a:schemeClr val="tx1">
                    <a:tint val="75000"/>
                  </a:schemeClr>
                </a:solidFill>
              </a:defRPr>
            </a:lvl3pPr>
            <a:lvl4pPr marL="1528131" indent="0">
              <a:buNone/>
              <a:defRPr sz="1600">
                <a:solidFill>
                  <a:schemeClr val="tx1">
                    <a:tint val="75000"/>
                  </a:schemeClr>
                </a:solidFill>
              </a:defRPr>
            </a:lvl4pPr>
            <a:lvl5pPr marL="2037508" indent="0">
              <a:buNone/>
              <a:defRPr sz="1600">
                <a:solidFill>
                  <a:schemeClr val="tx1">
                    <a:tint val="75000"/>
                  </a:schemeClr>
                </a:solidFill>
              </a:defRPr>
            </a:lvl5pPr>
            <a:lvl6pPr marL="2546884" indent="0">
              <a:buNone/>
              <a:defRPr sz="1600">
                <a:solidFill>
                  <a:schemeClr val="tx1">
                    <a:tint val="75000"/>
                  </a:schemeClr>
                </a:solidFill>
              </a:defRPr>
            </a:lvl6pPr>
            <a:lvl7pPr marL="3056262" indent="0">
              <a:buNone/>
              <a:defRPr sz="1600">
                <a:solidFill>
                  <a:schemeClr val="tx1">
                    <a:tint val="75000"/>
                  </a:schemeClr>
                </a:solidFill>
              </a:defRPr>
            </a:lvl7pPr>
            <a:lvl8pPr marL="3565639" indent="0">
              <a:buNone/>
              <a:defRPr sz="1600">
                <a:solidFill>
                  <a:schemeClr val="tx1">
                    <a:tint val="75000"/>
                  </a:schemeClr>
                </a:solidFill>
              </a:defRPr>
            </a:lvl8pPr>
            <a:lvl9pPr marL="4075016"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5"/>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5"/>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376" indent="0">
              <a:buNone/>
              <a:defRPr sz="2200" b="1"/>
            </a:lvl2pPr>
            <a:lvl3pPr marL="1018754" indent="0">
              <a:buNone/>
              <a:defRPr sz="2000" b="1"/>
            </a:lvl3pPr>
            <a:lvl4pPr marL="1528131" indent="0">
              <a:buNone/>
              <a:defRPr sz="1800" b="1"/>
            </a:lvl4pPr>
            <a:lvl5pPr marL="2037508" indent="0">
              <a:buNone/>
              <a:defRPr sz="1800" b="1"/>
            </a:lvl5pPr>
            <a:lvl6pPr marL="2546884" indent="0">
              <a:buNone/>
              <a:defRPr sz="1800" b="1"/>
            </a:lvl6pPr>
            <a:lvl7pPr marL="3056262" indent="0">
              <a:buNone/>
              <a:defRPr sz="1800" b="1"/>
            </a:lvl7pPr>
            <a:lvl8pPr marL="3565639" indent="0">
              <a:buNone/>
              <a:defRPr sz="1800" b="1"/>
            </a:lvl8pPr>
            <a:lvl9pPr marL="4075016"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376" indent="0">
              <a:buNone/>
              <a:defRPr sz="2200" b="1"/>
            </a:lvl2pPr>
            <a:lvl3pPr marL="1018754" indent="0">
              <a:buNone/>
              <a:defRPr sz="2000" b="1"/>
            </a:lvl3pPr>
            <a:lvl4pPr marL="1528131" indent="0">
              <a:buNone/>
              <a:defRPr sz="1800" b="1"/>
            </a:lvl4pPr>
            <a:lvl5pPr marL="2037508" indent="0">
              <a:buNone/>
              <a:defRPr sz="1800" b="1"/>
            </a:lvl5pPr>
            <a:lvl6pPr marL="2546884" indent="0">
              <a:buNone/>
              <a:defRPr sz="1800" b="1"/>
            </a:lvl6pPr>
            <a:lvl7pPr marL="3056262" indent="0">
              <a:buNone/>
              <a:defRPr sz="1800" b="1"/>
            </a:lvl7pPr>
            <a:lvl8pPr marL="3565639" indent="0">
              <a:buNone/>
              <a:defRPr sz="1800" b="1"/>
            </a:lvl8pPr>
            <a:lvl9pPr marL="4075016"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376" indent="0">
              <a:buNone/>
              <a:defRPr sz="1299"/>
            </a:lvl2pPr>
            <a:lvl3pPr marL="1018754" indent="0">
              <a:buNone/>
              <a:defRPr sz="1100"/>
            </a:lvl3pPr>
            <a:lvl4pPr marL="1528131" indent="0">
              <a:buNone/>
              <a:defRPr sz="1000"/>
            </a:lvl4pPr>
            <a:lvl5pPr marL="2037508" indent="0">
              <a:buNone/>
              <a:defRPr sz="1000"/>
            </a:lvl5pPr>
            <a:lvl6pPr marL="2546884" indent="0">
              <a:buNone/>
              <a:defRPr sz="1000"/>
            </a:lvl6pPr>
            <a:lvl7pPr marL="3056262" indent="0">
              <a:buNone/>
              <a:defRPr sz="1000"/>
            </a:lvl7pPr>
            <a:lvl8pPr marL="3565639" indent="0">
              <a:buNone/>
              <a:defRPr sz="1000"/>
            </a:lvl8pPr>
            <a:lvl9pPr marL="4075016"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376" indent="0">
              <a:buNone/>
              <a:defRPr sz="3100"/>
            </a:lvl2pPr>
            <a:lvl3pPr marL="1018754" indent="0">
              <a:buNone/>
              <a:defRPr sz="2700"/>
            </a:lvl3pPr>
            <a:lvl4pPr marL="1528131" indent="0">
              <a:buNone/>
              <a:defRPr sz="2200"/>
            </a:lvl4pPr>
            <a:lvl5pPr marL="2037508" indent="0">
              <a:buNone/>
              <a:defRPr sz="2200"/>
            </a:lvl5pPr>
            <a:lvl6pPr marL="2546884" indent="0">
              <a:buNone/>
              <a:defRPr sz="2200"/>
            </a:lvl6pPr>
            <a:lvl7pPr marL="3056262" indent="0">
              <a:buNone/>
              <a:defRPr sz="2200"/>
            </a:lvl7pPr>
            <a:lvl8pPr marL="3565639" indent="0">
              <a:buNone/>
              <a:defRPr sz="2200"/>
            </a:lvl8pPr>
            <a:lvl9pPr marL="4075016"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376" indent="0">
              <a:buNone/>
              <a:defRPr sz="1299"/>
            </a:lvl2pPr>
            <a:lvl3pPr marL="1018754" indent="0">
              <a:buNone/>
              <a:defRPr sz="1100"/>
            </a:lvl3pPr>
            <a:lvl4pPr marL="1528131" indent="0">
              <a:buNone/>
              <a:defRPr sz="1000"/>
            </a:lvl4pPr>
            <a:lvl5pPr marL="2037508" indent="0">
              <a:buNone/>
              <a:defRPr sz="1000"/>
            </a:lvl5pPr>
            <a:lvl6pPr marL="2546884" indent="0">
              <a:buNone/>
              <a:defRPr sz="1000"/>
            </a:lvl6pPr>
            <a:lvl7pPr marL="3056262" indent="0">
              <a:buNone/>
              <a:defRPr sz="1000"/>
            </a:lvl7pPr>
            <a:lvl8pPr marL="3565639" indent="0">
              <a:buNone/>
              <a:defRPr sz="1000"/>
            </a:lvl8pPr>
            <a:lvl9pPr marL="4075016"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5"/>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299">
                <a:solidFill>
                  <a:schemeClr val="tx1">
                    <a:tint val="75000"/>
                  </a:schemeClr>
                </a:solidFill>
              </a:defRPr>
            </a:lvl1pPr>
          </a:lstStyle>
          <a:p>
            <a:fld id="{1D8BD707-D9CF-40AE-B4C6-C98DA3205C09}" type="datetimeFigureOut">
              <a:rPr lang="en-US" smtClean="0"/>
              <a:pPr/>
              <a:t>6/12/2025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29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29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754" rtl="0" eaLnBrk="1" latinLnBrk="0" hangingPunct="1">
        <a:spcBef>
          <a:spcPct val="0"/>
        </a:spcBef>
        <a:buNone/>
        <a:defRPr sz="4900" kern="1200">
          <a:solidFill>
            <a:schemeClr val="tx1"/>
          </a:solidFill>
          <a:latin typeface="+mj-lt"/>
          <a:ea typeface="+mj-ea"/>
          <a:cs typeface="+mj-cs"/>
        </a:defRPr>
      </a:lvl1pPr>
    </p:titleStyle>
    <p:bodyStyle>
      <a:lvl1pPr marL="382032" indent="-382032" algn="l" defTabSz="101875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37" indent="-318361" algn="l" defTabSz="101875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443" indent="-254689" algn="l" defTabSz="101875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819"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196"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573"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0950"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327"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29704" indent="-254689" algn="l" defTabSz="101875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754" rtl="0" eaLnBrk="1" latinLnBrk="0" hangingPunct="1">
        <a:defRPr sz="2000" kern="1200">
          <a:solidFill>
            <a:schemeClr val="tx1"/>
          </a:solidFill>
          <a:latin typeface="+mn-lt"/>
          <a:ea typeface="+mn-ea"/>
          <a:cs typeface="+mn-cs"/>
        </a:defRPr>
      </a:lvl1pPr>
      <a:lvl2pPr marL="509376" algn="l" defTabSz="1018754" rtl="0" eaLnBrk="1" latinLnBrk="0" hangingPunct="1">
        <a:defRPr sz="2000" kern="1200">
          <a:solidFill>
            <a:schemeClr val="tx1"/>
          </a:solidFill>
          <a:latin typeface="+mn-lt"/>
          <a:ea typeface="+mn-ea"/>
          <a:cs typeface="+mn-cs"/>
        </a:defRPr>
      </a:lvl2pPr>
      <a:lvl3pPr marL="1018754" algn="l" defTabSz="1018754" rtl="0" eaLnBrk="1" latinLnBrk="0" hangingPunct="1">
        <a:defRPr sz="2000" kern="1200">
          <a:solidFill>
            <a:schemeClr val="tx1"/>
          </a:solidFill>
          <a:latin typeface="+mn-lt"/>
          <a:ea typeface="+mn-ea"/>
          <a:cs typeface="+mn-cs"/>
        </a:defRPr>
      </a:lvl3pPr>
      <a:lvl4pPr marL="1528131" algn="l" defTabSz="1018754" rtl="0" eaLnBrk="1" latinLnBrk="0" hangingPunct="1">
        <a:defRPr sz="2000" kern="1200">
          <a:solidFill>
            <a:schemeClr val="tx1"/>
          </a:solidFill>
          <a:latin typeface="+mn-lt"/>
          <a:ea typeface="+mn-ea"/>
          <a:cs typeface="+mn-cs"/>
        </a:defRPr>
      </a:lvl4pPr>
      <a:lvl5pPr marL="2037508" algn="l" defTabSz="1018754" rtl="0" eaLnBrk="1" latinLnBrk="0" hangingPunct="1">
        <a:defRPr sz="2000" kern="1200">
          <a:solidFill>
            <a:schemeClr val="tx1"/>
          </a:solidFill>
          <a:latin typeface="+mn-lt"/>
          <a:ea typeface="+mn-ea"/>
          <a:cs typeface="+mn-cs"/>
        </a:defRPr>
      </a:lvl5pPr>
      <a:lvl6pPr marL="2546884" algn="l" defTabSz="1018754" rtl="0" eaLnBrk="1" latinLnBrk="0" hangingPunct="1">
        <a:defRPr sz="2000" kern="1200">
          <a:solidFill>
            <a:schemeClr val="tx1"/>
          </a:solidFill>
          <a:latin typeface="+mn-lt"/>
          <a:ea typeface="+mn-ea"/>
          <a:cs typeface="+mn-cs"/>
        </a:defRPr>
      </a:lvl6pPr>
      <a:lvl7pPr marL="3056262" algn="l" defTabSz="1018754" rtl="0" eaLnBrk="1" latinLnBrk="0" hangingPunct="1">
        <a:defRPr sz="2000" kern="1200">
          <a:solidFill>
            <a:schemeClr val="tx1"/>
          </a:solidFill>
          <a:latin typeface="+mn-lt"/>
          <a:ea typeface="+mn-ea"/>
          <a:cs typeface="+mn-cs"/>
        </a:defRPr>
      </a:lvl7pPr>
      <a:lvl8pPr marL="3565639" algn="l" defTabSz="1018754" rtl="0" eaLnBrk="1" latinLnBrk="0" hangingPunct="1">
        <a:defRPr sz="2000" kern="1200">
          <a:solidFill>
            <a:schemeClr val="tx1"/>
          </a:solidFill>
          <a:latin typeface="+mn-lt"/>
          <a:ea typeface="+mn-ea"/>
          <a:cs typeface="+mn-cs"/>
        </a:defRPr>
      </a:lvl8pPr>
      <a:lvl9pPr marL="4075016" algn="l" defTabSz="101875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rcRect b="9467"/>
          <a:stretch/>
        </p:blipFill>
        <p:spPr>
          <a:xfrm>
            <a:off x="1766380" y="0"/>
            <a:ext cx="6463220" cy="3628770"/>
          </a:xfrm>
          <a:prstGeom prst="rect">
            <a:avLst/>
          </a:prstGeom>
          <a:effectLst/>
        </p:spPr>
      </p:pic>
      <p:sp>
        <p:nvSpPr>
          <p:cNvPr id="2" name="Title 1"/>
          <p:cNvSpPr>
            <a:spLocks noGrp="1"/>
          </p:cNvSpPr>
          <p:nvPr>
            <p:ph type="ctrTitle"/>
          </p:nvPr>
        </p:nvSpPr>
        <p:spPr>
          <a:xfrm>
            <a:off x="1905001" y="3733800"/>
            <a:ext cx="6172199" cy="457200"/>
          </a:xfrm>
          <a:noFill/>
        </p:spPr>
        <p:txBody>
          <a:bodyPr anchor="ctr">
            <a:noAutofit/>
          </a:bodyPr>
          <a:lstStyle/>
          <a:p>
            <a:r>
              <a:rPr lang="en-US" sz="1800" b="1" dirty="0">
                <a:ln w="3175">
                  <a:noFill/>
                </a:ln>
                <a:latin typeface="Trebuchet MS" panose="020B0603020202020204" pitchFamily="34" charset="0"/>
              </a:rPr>
              <a:t>2627 Rutherford Way</a:t>
            </a:r>
            <a:br>
              <a:rPr lang="en-US" sz="1800" b="1" dirty="0">
                <a:ln w="3175">
                  <a:noFill/>
                </a:ln>
                <a:latin typeface="Trebuchet MS" panose="020B0603020202020204" pitchFamily="34" charset="0"/>
              </a:rPr>
            </a:br>
            <a:r>
              <a:rPr lang="en-US" sz="1200" b="1" dirty="0">
                <a:ln w="3175">
                  <a:noFill/>
                </a:ln>
                <a:latin typeface="Trebuchet MS" panose="020B0603020202020204" pitchFamily="34" charset="0"/>
              </a:rPr>
              <a:t>Carolina Bay · Charleston, SC 29414 · MLS# 25012729 · $730,000</a:t>
            </a:r>
          </a:p>
        </p:txBody>
      </p:sp>
      <p:sp>
        <p:nvSpPr>
          <p:cNvPr id="3" name="Subtitle 2"/>
          <p:cNvSpPr>
            <a:spLocks noGrp="1"/>
          </p:cNvSpPr>
          <p:nvPr>
            <p:ph type="subTitle" idx="1"/>
          </p:nvPr>
        </p:nvSpPr>
        <p:spPr>
          <a:xfrm>
            <a:off x="1766380" y="4310984"/>
            <a:ext cx="6463220" cy="4441824"/>
          </a:xfrm>
        </p:spPr>
        <p:txBody>
          <a:bodyPr anchor="ctr">
            <a:noAutofit/>
          </a:bodyPr>
          <a:lstStyle/>
          <a:p>
            <a:r>
              <a:rPr lang="en-US" sz="1050" dirty="0">
                <a:solidFill>
                  <a:schemeClr val="tx1"/>
                </a:solidFill>
                <a:latin typeface="Trebuchet MS" panose="020B0603020202020204" pitchFamily="34" charset="0"/>
                <a:ea typeface="Verdana" panose="020B0604030504040204" pitchFamily="34" charset="0"/>
                <a:cs typeface="Verdana" panose="020B0604030504040204" pitchFamily="34" charset="0"/>
              </a:rPr>
              <a:t>Step into Lowcountry elegance with this beautifully maintained Charleston Single-style home, ideally located in the highly desirable Essex section of Carolina Bay. Boasting 4 spacious bedrooms and 3.5 baths, this residence offers thoughtful design and refined living spaces, starting with a luxurious downstairs primary suite complete with dual walk-in closets and a spa-inspired </a:t>
            </a:r>
            <a:r>
              <a:rPr lang="en-US" sz="1050" dirty="0" err="1">
                <a:solidFill>
                  <a:schemeClr val="tx1"/>
                </a:solidFill>
                <a:latin typeface="Trebuchet MS" panose="020B0603020202020204" pitchFamily="34" charset="0"/>
                <a:ea typeface="Verdana" panose="020B0604030504040204" pitchFamily="34" charset="0"/>
                <a:cs typeface="Verdana" panose="020B0604030504040204" pitchFamily="34" charset="0"/>
              </a:rPr>
              <a:t>en</a:t>
            </a:r>
            <a:r>
              <a:rPr lang="en-US" sz="1050" dirty="0">
                <a:solidFill>
                  <a:schemeClr val="tx1"/>
                </a:solidFill>
                <a:latin typeface="Trebuchet MS" panose="020B0603020202020204" pitchFamily="34" charset="0"/>
                <a:ea typeface="Verdana" panose="020B0604030504040204" pitchFamily="34" charset="0"/>
                <a:cs typeface="Verdana" panose="020B0604030504040204" pitchFamily="34" charset="0"/>
              </a:rPr>
              <a:t> suite bathroom featuring double vanities, a garden tub, and a separate walk-in shower. The open-concept layout centers around a stylish kitchen adorned with a farmhouse sink, open shelving, elegant cabinetry, and stainless steel appliances. With counter seating for four and an adjacent breakfast area, this kitchen is both functional and inviting.</a:t>
            </a:r>
          </a:p>
          <a:p>
            <a:endParaRPr lang="en-US" sz="1050" dirty="0">
              <a:solidFill>
                <a:schemeClr val="tx1"/>
              </a:solidFill>
              <a:latin typeface="Trebuchet MS" panose="020B0603020202020204" pitchFamily="34" charset="0"/>
              <a:ea typeface="Verdana" panose="020B0604030504040204" pitchFamily="34" charset="0"/>
              <a:cs typeface="Verdana" panose="020B0604030504040204" pitchFamily="34" charset="0"/>
            </a:endParaRPr>
          </a:p>
          <a:p>
            <a:r>
              <a:rPr lang="en-US" sz="1050" dirty="0">
                <a:solidFill>
                  <a:schemeClr val="tx1"/>
                </a:solidFill>
                <a:latin typeface="Trebuchet MS" panose="020B0603020202020204" pitchFamily="34" charset="0"/>
                <a:ea typeface="Verdana" panose="020B0604030504040204" pitchFamily="34" charset="0"/>
                <a:cs typeface="Verdana" panose="020B0604030504040204" pitchFamily="34" charset="0"/>
              </a:rPr>
              <a:t>The formal dining room connects seamlessly to a modern pantry/laundry room combo, while the expansive family room is anchored by a cozy gas fireplace.</a:t>
            </a:r>
          </a:p>
          <a:p>
            <a:endParaRPr lang="en-US" sz="1050" dirty="0">
              <a:solidFill>
                <a:schemeClr val="tx1"/>
              </a:solidFill>
              <a:latin typeface="Trebuchet MS" panose="020B0603020202020204" pitchFamily="34" charset="0"/>
              <a:ea typeface="Verdana" panose="020B0604030504040204" pitchFamily="34" charset="0"/>
              <a:cs typeface="Verdana" panose="020B0604030504040204" pitchFamily="34" charset="0"/>
            </a:endParaRPr>
          </a:p>
          <a:p>
            <a:r>
              <a:rPr lang="en-US" sz="1050" dirty="0">
                <a:solidFill>
                  <a:schemeClr val="tx1"/>
                </a:solidFill>
                <a:latin typeface="Trebuchet MS" panose="020B0603020202020204" pitchFamily="34" charset="0"/>
                <a:ea typeface="Verdana" panose="020B0604030504040204" pitchFamily="34" charset="0"/>
                <a:cs typeface="Verdana" panose="020B0604030504040204" pitchFamily="34" charset="0"/>
              </a:rPr>
              <a:t>Step outside to the charming screened-in porch - perfect for enjoying the quintessential Charleston lifestyle. Upstairs, you'll find three generously sized bedrooms, two full baths, a versatile loft space ideal for an office or playroom, and an expansive media room or secondary living area that opens onto the iconic second-story front balcony - a hallmark of Charleston Single homes.</a:t>
            </a:r>
          </a:p>
          <a:p>
            <a:endParaRPr lang="en-US" sz="1050" dirty="0">
              <a:solidFill>
                <a:schemeClr val="tx1"/>
              </a:solidFill>
              <a:latin typeface="Trebuchet MS" panose="020B0603020202020204" pitchFamily="34" charset="0"/>
              <a:ea typeface="Verdana" panose="020B0604030504040204" pitchFamily="34" charset="0"/>
              <a:cs typeface="Verdana" panose="020B0604030504040204" pitchFamily="34" charset="0"/>
            </a:endParaRPr>
          </a:p>
          <a:p>
            <a:r>
              <a:rPr lang="en-US" sz="1050" dirty="0">
                <a:solidFill>
                  <a:schemeClr val="tx1"/>
                </a:solidFill>
                <a:latin typeface="Trebuchet MS" panose="020B0603020202020204" pitchFamily="34" charset="0"/>
                <a:ea typeface="Verdana" panose="020B0604030504040204" pitchFamily="34" charset="0"/>
                <a:cs typeface="Verdana" panose="020B0604030504040204" pitchFamily="34" charset="0"/>
              </a:rPr>
              <a:t>Additional upgrades include plantation shutters and detailed crown molding throughout the main floor, enhancing the home's upscale feel. The fully fenced backyard features a detached garage, custom stone walkway, and lush, elegantly landscaped gardens - all meticulously maintained by the current owners.</a:t>
            </a:r>
          </a:p>
          <a:p>
            <a:endParaRPr lang="en-US" sz="1050" dirty="0">
              <a:solidFill>
                <a:schemeClr val="tx1"/>
              </a:solidFill>
              <a:latin typeface="Trebuchet MS" panose="020B0603020202020204" pitchFamily="34" charset="0"/>
              <a:ea typeface="Verdana" panose="020B0604030504040204" pitchFamily="34" charset="0"/>
              <a:cs typeface="Verdana" panose="020B0604030504040204" pitchFamily="34" charset="0"/>
            </a:endParaRPr>
          </a:p>
          <a:p>
            <a:r>
              <a:rPr lang="en-US" sz="1050" dirty="0">
                <a:solidFill>
                  <a:schemeClr val="tx1"/>
                </a:solidFill>
                <a:latin typeface="Trebuchet MS" panose="020B0603020202020204" pitchFamily="34" charset="0"/>
                <a:ea typeface="Verdana" panose="020B0604030504040204" pitchFamily="34" charset="0"/>
                <a:cs typeface="Verdana" panose="020B0604030504040204" pitchFamily="34" charset="0"/>
              </a:rPr>
              <a:t>Located in West Ashley's premier neighborhood, Carolina Bay offers unparalleled amenities including walking trails, multiple pools, dog parks, playgrounds, community events with food trucks, and more. Enjoy the convenience of being just minutes from downtown Charleston, area beaches, Roper Hospital, Costco, Target, and a variety of grocery stores.</a:t>
            </a:r>
          </a:p>
        </p:txBody>
      </p:sp>
      <p:pic>
        <p:nvPicPr>
          <p:cNvPr id="22"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7135466" y="8963806"/>
            <a:ext cx="1094134" cy="109413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0" y="9018520"/>
            <a:ext cx="1600200" cy="9847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1" name="Rectangle 30"/>
          <p:cNvSpPr/>
          <p:nvPr/>
        </p:nvSpPr>
        <p:spPr>
          <a:xfrm>
            <a:off x="4153471" y="9003042"/>
            <a:ext cx="2753397" cy="1015663"/>
          </a:xfrm>
          <a:prstGeom prst="rect">
            <a:avLst/>
          </a:prstGeom>
        </p:spPr>
        <p:txBody>
          <a:bodyPr wrap="square">
            <a:spAutoFit/>
          </a:bodyPr>
          <a:lstStyle/>
          <a:p>
            <a:pPr algn="r"/>
            <a:r>
              <a:rPr lang="en-US" sz="1800" b="1" dirty="0">
                <a:latin typeface="Trebuchet MS" panose="020B0603020202020204" pitchFamily="34" charset="0"/>
                <a:ea typeface="Verdana" panose="020B0604030504040204" pitchFamily="34" charset="0"/>
                <a:cs typeface="Verdana" panose="020B0604030504040204" pitchFamily="34" charset="0"/>
              </a:rPr>
              <a:t>Carey Nikonchuk</a:t>
            </a:r>
          </a:p>
          <a:p>
            <a:pPr algn="r"/>
            <a:r>
              <a:rPr lang="en-US" sz="1400" dirty="0">
                <a:latin typeface="Trebuchet MS" panose="020B0603020202020204" pitchFamily="34" charset="0"/>
                <a:ea typeface="Verdana" panose="020B0604030504040204" pitchFamily="34" charset="0"/>
                <a:cs typeface="Verdana" panose="020B0604030504040204" pitchFamily="34" charset="0"/>
              </a:rPr>
              <a:t>843-276-1701</a:t>
            </a:r>
          </a:p>
          <a:p>
            <a:pPr algn="r"/>
            <a:r>
              <a:rPr lang="en-US" sz="1400" dirty="0">
                <a:latin typeface="Trebuchet MS" panose="020B0603020202020204" pitchFamily="34" charset="0"/>
              </a:rPr>
              <a:t>cnikonchuk@gmail.com</a:t>
            </a:r>
          </a:p>
          <a:p>
            <a:pPr algn="r"/>
            <a:r>
              <a:rPr lang="en-US" sz="1400" dirty="0">
                <a:latin typeface="Trebuchet MS" panose="020B0603020202020204" pitchFamily="34" charset="0"/>
              </a:rPr>
              <a:t>www.brennamangroup.com</a:t>
            </a:r>
          </a:p>
        </p:txBody>
      </p:sp>
      <p:pic>
        <p:nvPicPr>
          <p:cNvPr id="5" name="Picture 4">
            <a:extLst>
              <a:ext uri="{FF2B5EF4-FFF2-40B4-BE49-F238E27FC236}">
                <a16:creationId xmlns:a16="http://schemas.microsoft.com/office/drawing/2014/main" id="{46EE3ABF-0AD7-4BAF-8EFE-0054297EE756}"/>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0" y="6443025"/>
            <a:ext cx="1600200" cy="1051560"/>
          </a:xfrm>
          <a:prstGeom prst="rect">
            <a:avLst/>
          </a:prstGeom>
        </p:spPr>
      </p:pic>
      <p:pic>
        <p:nvPicPr>
          <p:cNvPr id="8" name="Picture 7">
            <a:extLst>
              <a:ext uri="{FF2B5EF4-FFF2-40B4-BE49-F238E27FC236}">
                <a16:creationId xmlns:a16="http://schemas.microsoft.com/office/drawing/2014/main" id="{923F280A-95C0-4842-9293-40D5F2579626}"/>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0" y="3865815"/>
            <a:ext cx="1600200" cy="1051560"/>
          </a:xfrm>
          <a:prstGeom prst="rect">
            <a:avLst/>
          </a:prstGeom>
        </p:spPr>
      </p:pic>
      <p:pic>
        <p:nvPicPr>
          <p:cNvPr id="10" name="Picture 9">
            <a:extLst>
              <a:ext uri="{FF2B5EF4-FFF2-40B4-BE49-F238E27FC236}">
                <a16:creationId xmlns:a16="http://schemas.microsoft.com/office/drawing/2014/main" id="{B9B6F2D5-E784-49C7-81D3-F0850F19BB6E}"/>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0" y="2577210"/>
            <a:ext cx="1600200" cy="1051560"/>
          </a:xfrm>
          <a:prstGeom prst="rect">
            <a:avLst/>
          </a:prstGeom>
        </p:spPr>
      </p:pic>
      <p:pic>
        <p:nvPicPr>
          <p:cNvPr id="13" name="Picture 12">
            <a:extLst>
              <a:ext uri="{FF2B5EF4-FFF2-40B4-BE49-F238E27FC236}">
                <a16:creationId xmlns:a16="http://schemas.microsoft.com/office/drawing/2014/main" id="{06B7A0B0-5ADA-4D62-8B86-DDB96EA994AD}"/>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0" y="1288605"/>
            <a:ext cx="1600200" cy="1051560"/>
          </a:xfrm>
          <a:prstGeom prst="rect">
            <a:avLst/>
          </a:prstGeom>
        </p:spPr>
      </p:pic>
      <p:pic>
        <p:nvPicPr>
          <p:cNvPr id="18" name="Picture 17">
            <a:extLst>
              <a:ext uri="{FF2B5EF4-FFF2-40B4-BE49-F238E27FC236}">
                <a16:creationId xmlns:a16="http://schemas.microsoft.com/office/drawing/2014/main" id="{582EFB8E-A703-4460-9BA8-E82FAC0524E3}"/>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0" y="5154420"/>
            <a:ext cx="1600200" cy="1051560"/>
          </a:xfrm>
          <a:prstGeom prst="rect">
            <a:avLst/>
          </a:prstGeom>
        </p:spPr>
      </p:pic>
      <p:pic>
        <p:nvPicPr>
          <p:cNvPr id="25" name="Picture 24">
            <a:extLst>
              <a:ext uri="{FF2B5EF4-FFF2-40B4-BE49-F238E27FC236}">
                <a16:creationId xmlns:a16="http://schemas.microsoft.com/office/drawing/2014/main" id="{7C2A5E22-3C02-4F1D-A26A-E0E70BDA594A}"/>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0" y="7731632"/>
            <a:ext cx="1600200" cy="1051560"/>
          </a:xfrm>
          <a:prstGeom prst="rect">
            <a:avLst/>
          </a:prstGeom>
        </p:spPr>
      </p:pic>
      <p:sp>
        <p:nvSpPr>
          <p:cNvPr id="4" name="Rectangle 3">
            <a:extLst>
              <a:ext uri="{FF2B5EF4-FFF2-40B4-BE49-F238E27FC236}">
                <a16:creationId xmlns:a16="http://schemas.microsoft.com/office/drawing/2014/main" id="{3F0E83C8-AECD-4552-8889-941F70D88729}"/>
              </a:ext>
            </a:extLst>
          </p:cNvPr>
          <p:cNvSpPr/>
          <p:nvPr/>
        </p:nvSpPr>
        <p:spPr>
          <a:xfrm>
            <a:off x="1766380" y="0"/>
            <a:ext cx="6463219" cy="369332"/>
          </a:xfrm>
          <a:prstGeom prst="rect">
            <a:avLst/>
          </a:prstGeom>
        </p:spPr>
        <p:txBody>
          <a:bodyPr wrap="square">
            <a:spAutoFit/>
          </a:bodyPr>
          <a:lstStyle/>
          <a:p>
            <a:r>
              <a:rPr lang="en-US" sz="1800" b="1" i="1">
                <a:ln w="3175">
                  <a:solidFill>
                    <a:schemeClr val="tx1"/>
                  </a:solidFill>
                </a:ln>
                <a:solidFill>
                  <a:schemeClr val="bg1"/>
                </a:solidFill>
                <a:effectLst>
                  <a:outerShdw blurRad="38100" dist="38100" dir="2700000" algn="tl">
                    <a:srgbClr val="000000">
                      <a:alpha val="43137"/>
                    </a:srgbClr>
                  </a:outerShdw>
                </a:effectLst>
                <a:latin typeface="Trebuchet MS" panose="020B0603020202020204" pitchFamily="34" charset="0"/>
              </a:rPr>
              <a:t>$25K Price Drop</a:t>
            </a:r>
            <a:endParaRPr lang="en-US" sz="1800" b="1" i="1" dirty="0">
              <a:ln w="3175">
                <a:solidFill>
                  <a:schemeClr val="tx1"/>
                </a:solidFill>
              </a:ln>
              <a:solidFill>
                <a:schemeClr val="bg1"/>
              </a:solidFill>
              <a:effectLst>
                <a:outerShdw blurRad="38100" dist="38100" dir="2700000" algn="tl">
                  <a:srgbClr val="000000">
                    <a:alpha val="43137"/>
                  </a:srgbClr>
                </a:outerShdw>
              </a:effectLst>
              <a:latin typeface="Trebuchet MS" panose="020B0603020202020204" pitchFamily="34" charset="0"/>
            </a:endParaRPr>
          </a:p>
        </p:txBody>
      </p:sp>
      <p:pic>
        <p:nvPicPr>
          <p:cNvPr id="7" name="Picture 6">
            <a:extLst>
              <a:ext uri="{FF2B5EF4-FFF2-40B4-BE49-F238E27FC236}">
                <a16:creationId xmlns:a16="http://schemas.microsoft.com/office/drawing/2014/main" id="{86D52B1E-C9E7-0EDF-F504-0626C0036B34}"/>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0" y="0"/>
            <a:ext cx="1600200" cy="1051560"/>
          </a:xfrm>
          <a:prstGeom prst="rect">
            <a:avLst/>
          </a:prstGeom>
        </p:spPr>
      </p:pic>
    </p:spTree>
    <p:extLst>
      <p:ext uri="{BB962C8B-B14F-4D97-AF65-F5344CB8AC3E}">
        <p14:creationId xmlns:p14="http://schemas.microsoft.com/office/powerpoint/2010/main" val="40697896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429</TotalTime>
  <Words>355</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2627 Rutherford Way Carolina Bay · Charleston, SC 29414 · MLS# 25012729 · $730,000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1280 Marsh Rabbit Ct Dunes West ~ Mt Pleasant MLS# 1411605 ~ $</dc:title>
  <dc:creator>CVH360</dc:creator>
  <cp:lastModifiedBy>A. Thomas Price</cp:lastModifiedBy>
  <cp:revision>75</cp:revision>
  <dcterms:created xsi:type="dcterms:W3CDTF">2006-08-16T00:00:00Z</dcterms:created>
  <dcterms:modified xsi:type="dcterms:W3CDTF">2025-06-12T15:29:43Z</dcterms:modified>
</cp:coreProperties>
</file>