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p:scale>
          <a:sx n="75" d="100"/>
          <a:sy n="75" d="100"/>
        </p:scale>
        <p:origin x="1886" y="2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47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2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29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874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61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48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5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443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46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39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7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2/6/2023</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8608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g"/><Relationship Id="rId18" Type="http://schemas.openxmlformats.org/officeDocument/2006/relationships/image" Target="../media/image16.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11" name="Rectangle 10"/>
          <p:cNvSpPr/>
          <p:nvPr/>
        </p:nvSpPr>
        <p:spPr>
          <a:xfrm>
            <a:off x="4114799" y="4438192"/>
            <a:ext cx="4114801" cy="4493538"/>
          </a:xfrm>
          <a:prstGeom prst="rect">
            <a:avLst/>
          </a:prstGeom>
          <a:noFill/>
          <a:ln>
            <a:noFill/>
          </a:ln>
        </p:spPr>
        <p:txBody>
          <a:bodyPr wrap="square" anchor="ctr">
            <a:spAutoFit/>
          </a:bodyPr>
          <a:lstStyle/>
          <a:p>
            <a:pPr algn="ctr"/>
            <a:r>
              <a:rPr lang="en-US" sz="1100" b="1" dirty="0">
                <a:solidFill>
                  <a:srgbClr val="002060"/>
                </a:solidFill>
                <a:latin typeface="Century Gothic" panose="020B0502020202020204" pitchFamily="34" charset="0"/>
              </a:rPr>
              <a:t>Tucked into a lush Lowcountry setting, inside the prestigious </a:t>
            </a:r>
            <a:r>
              <a:rPr lang="en-US" sz="1100" b="1" dirty="0" err="1">
                <a:solidFill>
                  <a:srgbClr val="002060"/>
                </a:solidFill>
                <a:latin typeface="Century Gothic" panose="020B0502020202020204" pitchFamily="34" charset="0"/>
              </a:rPr>
              <a:t>Rivertowne</a:t>
            </a:r>
            <a:r>
              <a:rPr lang="en-US" sz="1100" b="1" dirty="0">
                <a:solidFill>
                  <a:srgbClr val="002060"/>
                </a:solidFill>
                <a:latin typeface="Century Gothic" panose="020B0502020202020204" pitchFamily="34" charset="0"/>
              </a:rPr>
              <a:t> Country Club, this spacious and well-appointed home sits at the edge of a lagoon and features stunning marsh and golf course views. The traditional exterior belies the interior's clean lines and decidedly craftsman finishes. A welcoming foyer full of natural light shows off the gorgeous hardwood floors that run throughout the main living areas of the home. This open, perfect-for-entertaining space boasts a gorgeous stacked stone fireplace and offers access to the screened-in porch and open deck. An impressive main floor owners suite features a beautiful fireplace and sitting area with private access to the porch as well as walk-in closets and a luxury </a:t>
            </a:r>
            <a:r>
              <a:rPr lang="en-US" sz="1100" b="1" dirty="0" err="1">
                <a:solidFill>
                  <a:srgbClr val="002060"/>
                </a:solidFill>
                <a:latin typeface="Century Gothic" panose="020B0502020202020204" pitchFamily="34" charset="0"/>
              </a:rPr>
              <a:t>en</a:t>
            </a:r>
            <a:r>
              <a:rPr lang="en-US" sz="1100" b="1" dirty="0">
                <a:solidFill>
                  <a:srgbClr val="002060"/>
                </a:solidFill>
                <a:latin typeface="Century Gothic" panose="020B0502020202020204" pitchFamily="34" charset="0"/>
              </a:rPr>
              <a:t>-suite bath. Two decks, a screened-in porch, and a covered patio as well as a fully fenced yard offer plenty of space for fun and relaxation. All of this and located in the prestigious </a:t>
            </a:r>
            <a:r>
              <a:rPr lang="en-US" sz="1100" b="1" dirty="0" err="1">
                <a:solidFill>
                  <a:srgbClr val="002060"/>
                </a:solidFill>
                <a:latin typeface="Century Gothic" panose="020B0502020202020204" pitchFamily="34" charset="0"/>
              </a:rPr>
              <a:t>Rivertowne</a:t>
            </a:r>
            <a:r>
              <a:rPr lang="en-US" sz="1100" b="1" dirty="0">
                <a:solidFill>
                  <a:srgbClr val="002060"/>
                </a:solidFill>
                <a:latin typeface="Century Gothic" panose="020B0502020202020204" pitchFamily="34" charset="0"/>
              </a:rPr>
              <a:t> on the Wando Neighborhood with three community docks for fishing, boating or just to relax and watch the amazing Wando River sunsets. Enjoy golf at </a:t>
            </a:r>
            <a:r>
              <a:rPr lang="en-US" sz="1100" b="1" dirty="0" err="1">
                <a:solidFill>
                  <a:srgbClr val="002060"/>
                </a:solidFill>
                <a:latin typeface="Century Gothic" panose="020B0502020202020204" pitchFamily="34" charset="0"/>
              </a:rPr>
              <a:t>Rivertowne</a:t>
            </a:r>
            <a:r>
              <a:rPr lang="en-US" sz="1100" b="1" dirty="0">
                <a:solidFill>
                  <a:srgbClr val="002060"/>
                </a:solidFill>
                <a:latin typeface="Century Gothic" panose="020B0502020202020204" pitchFamily="34" charset="0"/>
              </a:rPr>
              <a:t> Country Club's Arnold Palmer Signature Course then meet friends at the club for dinner. Additional amenities include neighborhood pool, tennis courts, walking trails and play park all conveniently located to beaches and the world class dining and shopping of historic downtown Charleston.</a:t>
            </a:r>
          </a:p>
        </p:txBody>
      </p:sp>
      <p:pic>
        <p:nvPicPr>
          <p:cNvPr id="22" name="Picture 21"/>
          <p:cNvPicPr>
            <a:picLocks/>
          </p:cNvPicPr>
          <p:nvPr/>
        </p:nvPicPr>
        <p:blipFill>
          <a:blip r:embed="rId4">
            <a:extLst>
              <a:ext uri="{28A0092B-C50C-407E-A947-70E740481C1C}">
                <a14:useLocalDpi xmlns:a14="http://schemas.microsoft.com/office/drawing/2010/main" val="0"/>
              </a:ext>
            </a:extLst>
          </a:blip>
          <a:srcRect/>
          <a:stretch/>
        </p:blipFill>
        <p:spPr>
          <a:xfrm>
            <a:off x="150254" y="6197988"/>
            <a:ext cx="1824228" cy="1216152"/>
          </a:xfrm>
          <a:prstGeom prst="rect">
            <a:avLst/>
          </a:prstGeom>
          <a:ln>
            <a:noFill/>
          </a:ln>
          <a:effectLst/>
        </p:spPr>
      </p:pic>
      <p:pic>
        <p:nvPicPr>
          <p:cNvPr id="23" name="Picture 22"/>
          <p:cNvPicPr>
            <a:picLocks/>
          </p:cNvPicPr>
          <p:nvPr/>
        </p:nvPicPr>
        <p:blipFill>
          <a:blip r:embed="rId5">
            <a:extLst>
              <a:ext uri="{28A0092B-C50C-407E-A947-70E740481C1C}">
                <a14:useLocalDpi xmlns:a14="http://schemas.microsoft.com/office/drawing/2010/main" val="0"/>
              </a:ext>
            </a:extLst>
          </a:blip>
          <a:srcRect/>
          <a:stretch/>
        </p:blipFill>
        <p:spPr>
          <a:xfrm>
            <a:off x="2235010" y="4667752"/>
            <a:ext cx="1824228" cy="1216152"/>
          </a:xfrm>
          <a:prstGeom prst="rect">
            <a:avLst/>
          </a:prstGeom>
          <a:ln>
            <a:noFill/>
          </a:ln>
          <a:effectLst/>
        </p:spPr>
      </p:pic>
      <p:pic>
        <p:nvPicPr>
          <p:cNvPr id="25" name="Picture 24"/>
          <p:cNvPicPr>
            <a:picLocks/>
          </p:cNvPicPr>
          <p:nvPr/>
        </p:nvPicPr>
        <p:blipFill>
          <a:blip r:embed="rId6" cstate="print">
            <a:extLst>
              <a:ext uri="{28A0092B-C50C-407E-A947-70E740481C1C}">
                <a14:useLocalDpi xmlns:a14="http://schemas.microsoft.com/office/drawing/2010/main" val="0"/>
              </a:ext>
            </a:extLst>
          </a:blip>
          <a:srcRect/>
          <a:stretch/>
        </p:blipFill>
        <p:spPr>
          <a:xfrm>
            <a:off x="150254" y="3137516"/>
            <a:ext cx="1824228" cy="1216152"/>
          </a:xfrm>
          <a:prstGeom prst="rect">
            <a:avLst/>
          </a:prstGeom>
          <a:ln>
            <a:noFill/>
          </a:ln>
          <a:effectLst/>
        </p:spPr>
      </p:pic>
      <p:pic>
        <p:nvPicPr>
          <p:cNvPr id="26" name="Picture 25"/>
          <p:cNvPicPr>
            <a:picLocks/>
          </p:cNvPicPr>
          <p:nvPr/>
        </p:nvPicPr>
        <p:blipFill>
          <a:blip r:embed="rId7">
            <a:extLst>
              <a:ext uri="{28A0092B-C50C-407E-A947-70E740481C1C}">
                <a14:useLocalDpi xmlns:a14="http://schemas.microsoft.com/office/drawing/2010/main" val="0"/>
              </a:ext>
            </a:extLst>
          </a:blip>
          <a:srcRect/>
          <a:stretch/>
        </p:blipFill>
        <p:spPr>
          <a:xfrm>
            <a:off x="2235010" y="7728226"/>
            <a:ext cx="1824228" cy="1152379"/>
          </a:xfrm>
          <a:prstGeom prst="rect">
            <a:avLst/>
          </a:prstGeom>
          <a:ln>
            <a:noFill/>
          </a:ln>
          <a:effectLst/>
        </p:spPr>
      </p:pic>
      <p:sp>
        <p:nvSpPr>
          <p:cNvPr id="29" name="Title 1"/>
          <p:cNvSpPr txBox="1">
            <a:spLocks/>
          </p:cNvSpPr>
          <p:nvPr/>
        </p:nvSpPr>
        <p:spPr>
          <a:xfrm>
            <a:off x="4114800" y="0"/>
            <a:ext cx="4114800" cy="635275"/>
          </a:xfrm>
          <a:prstGeom prst="rect">
            <a:avLst/>
          </a:prstGeom>
        </p:spPr>
        <p:txBody>
          <a:bodyPr vert="horz" lIns="91440" tIns="45720" rIns="91440" bIns="45720" rtlCol="0" anchor="ctr"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400" i="1" dirty="0">
                <a:solidFill>
                  <a:srgbClr val="002060"/>
                </a:solidFill>
                <a:latin typeface="Century Gothic" pitchFamily="34" charset="0"/>
              </a:rPr>
              <a:t>Major Price Adjustment</a:t>
            </a:r>
          </a:p>
        </p:txBody>
      </p:sp>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150254" y="7728226"/>
            <a:ext cx="1824228" cy="1152380"/>
          </a:xfrm>
          <a:prstGeom prst="rect">
            <a:avLst/>
          </a:prstGeom>
          <a:ln>
            <a:noFill/>
          </a:ln>
          <a:effectLst/>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292411" y="651197"/>
            <a:ext cx="3759579" cy="2506386"/>
          </a:xfrm>
          <a:prstGeom prst="rect">
            <a:avLst/>
          </a:prstGeom>
          <a:ln>
            <a:noFill/>
          </a:ln>
          <a:effectLst/>
        </p:spPr>
      </p:pic>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150254" y="77044"/>
            <a:ext cx="1824228" cy="1216152"/>
          </a:xfrm>
          <a:prstGeom prst="rect">
            <a:avLst/>
          </a:prstGeom>
          <a:ln>
            <a:noFill/>
          </a:ln>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2235010" y="77044"/>
            <a:ext cx="1824228" cy="1216152"/>
          </a:xfrm>
          <a:prstGeom prst="rect">
            <a:avLst/>
          </a:prstGeom>
          <a:ln>
            <a:noFill/>
          </a:ln>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2235010" y="1607280"/>
            <a:ext cx="1824228" cy="1216152"/>
          </a:xfrm>
          <a:prstGeom prst="rect">
            <a:avLst/>
          </a:prstGeom>
          <a:ln>
            <a:noFill/>
          </a:ln>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3">
            <a:extLst>
              <a:ext uri="{28A0092B-C50C-407E-A947-70E740481C1C}">
                <a14:useLocalDpi xmlns:a14="http://schemas.microsoft.com/office/drawing/2010/main" val="0"/>
              </a:ext>
            </a:extLst>
          </a:blip>
          <a:srcRect/>
          <a:stretch/>
        </p:blipFill>
        <p:spPr>
          <a:xfrm>
            <a:off x="2235010" y="3137516"/>
            <a:ext cx="1824228" cy="1216152"/>
          </a:xfrm>
          <a:prstGeom prst="rect">
            <a:avLst/>
          </a:prstGeom>
          <a:ln>
            <a:noFill/>
          </a:ln>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150254" y="1607280"/>
            <a:ext cx="1824228" cy="1216152"/>
          </a:xfrm>
          <a:prstGeom prst="rect">
            <a:avLst/>
          </a:prstGeom>
          <a:ln>
            <a:noFill/>
          </a:ln>
          <a:effectLst/>
        </p:spPr>
      </p:pic>
      <p:sp>
        <p:nvSpPr>
          <p:cNvPr id="2" name="Title 1"/>
          <p:cNvSpPr>
            <a:spLocks noGrp="1"/>
          </p:cNvSpPr>
          <p:nvPr>
            <p:ph type="ctrTitle"/>
          </p:nvPr>
        </p:nvSpPr>
        <p:spPr>
          <a:xfrm>
            <a:off x="4114800" y="3173505"/>
            <a:ext cx="4114800" cy="1269632"/>
          </a:xfrm>
        </p:spPr>
        <p:txBody>
          <a:bodyPr anchor="t">
            <a:noAutofit/>
          </a:bodyPr>
          <a:lstStyle/>
          <a:p>
            <a:r>
              <a:rPr lang="en-US" sz="2200" b="1" dirty="0">
                <a:solidFill>
                  <a:srgbClr val="002060"/>
                </a:solidFill>
                <a:latin typeface="Century Gothic" pitchFamily="34" charset="0"/>
              </a:rPr>
              <a:t>2648 Crooked Stick Lane</a:t>
            </a:r>
            <a:br>
              <a:rPr lang="pt-BR" sz="2400" dirty="0">
                <a:solidFill>
                  <a:srgbClr val="002060"/>
                </a:solidFill>
                <a:latin typeface="Century Gothic" pitchFamily="34" charset="0"/>
              </a:rPr>
            </a:br>
            <a:r>
              <a:rPr lang="en-US" sz="2000" dirty="0" err="1">
                <a:solidFill>
                  <a:srgbClr val="002060"/>
                </a:solidFill>
                <a:latin typeface="Century Gothic" pitchFamily="34" charset="0"/>
              </a:rPr>
              <a:t>Rivertowne</a:t>
            </a:r>
            <a:r>
              <a:rPr lang="en-US" sz="2000" dirty="0">
                <a:solidFill>
                  <a:srgbClr val="002060"/>
                </a:solidFill>
                <a:latin typeface="Century Gothic" pitchFamily="34" charset="0"/>
              </a:rPr>
              <a:t> Country Club</a:t>
            </a:r>
            <a:br>
              <a:rPr lang="en-US" sz="2000" dirty="0">
                <a:solidFill>
                  <a:srgbClr val="002060"/>
                </a:solidFill>
                <a:latin typeface="Century Gothic" pitchFamily="34" charset="0"/>
              </a:rPr>
            </a:br>
            <a:r>
              <a:rPr lang="en-US" sz="2000" dirty="0">
                <a:solidFill>
                  <a:srgbClr val="002060"/>
                </a:solidFill>
                <a:latin typeface="Century Gothic" pitchFamily="34" charset="0"/>
              </a:rPr>
              <a:t>Mount Pleasant, SC 29466</a:t>
            </a:r>
            <a:br>
              <a:rPr lang="en-US" sz="2000" dirty="0">
                <a:solidFill>
                  <a:srgbClr val="002060"/>
                </a:solidFill>
                <a:latin typeface="Century Gothic" pitchFamily="34" charset="0"/>
              </a:rPr>
            </a:br>
            <a:r>
              <a:rPr lang="en-US" sz="2000" dirty="0">
                <a:solidFill>
                  <a:srgbClr val="002060"/>
                </a:solidFill>
                <a:latin typeface="Century Gothic" pitchFamily="34" charset="0"/>
              </a:rPr>
              <a:t>MLS# 22023899 | $1,295,000</a:t>
            </a: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1001"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559328"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02060"/>
                </a:solidFill>
                <a:latin typeface="Trebuchet MS" panose="020B0603020202020204" pitchFamily="34" charset="0"/>
              </a:rPr>
              <a:t>Don Dawson</a:t>
            </a:r>
            <a:br>
              <a:rPr lang="en-US" sz="1800" i="0" dirty="0">
                <a:solidFill>
                  <a:srgbClr val="002060"/>
                </a:solidFill>
                <a:latin typeface="Trebuchet MS" panose="020B0603020202020204" pitchFamily="34" charset="0"/>
              </a:rPr>
            </a:br>
            <a:r>
              <a:rPr lang="en-US" sz="1400" i="0" spc="0" dirty="0">
                <a:solidFill>
                  <a:srgbClr val="002060"/>
                </a:solidFill>
                <a:latin typeface="Trebuchet MS" panose="020B0603020202020204" pitchFamily="34" charset="0"/>
                <a:cs typeface="Times New Roman" pitchFamily="18" charset="0"/>
              </a:rPr>
              <a:t>843-514-0452</a:t>
            </a:r>
            <a:br>
              <a:rPr lang="en-US" sz="1400" i="0" spc="0" dirty="0">
                <a:solidFill>
                  <a:srgbClr val="002060"/>
                </a:solidFill>
                <a:latin typeface="Trebuchet MS" panose="020B0603020202020204" pitchFamily="34" charset="0"/>
                <a:cs typeface="Times New Roman" pitchFamily="18" charset="0"/>
              </a:rPr>
            </a:br>
            <a:r>
              <a:rPr lang="en-US" sz="1400" i="0" spc="0" dirty="0">
                <a:solidFill>
                  <a:srgbClr val="002060"/>
                </a:solidFill>
                <a:latin typeface="Trebuchet MS" panose="020B0603020202020204" pitchFamily="34" charset="0"/>
                <a:cs typeface="Times New Roman" pitchFamily="18" charset="0"/>
              </a:rPr>
              <a:t>ddawson@carolinaone.com</a:t>
            </a:r>
            <a:br>
              <a:rPr lang="en-US" sz="1400" i="0" spc="0" dirty="0">
                <a:solidFill>
                  <a:srgbClr val="002060"/>
                </a:solidFill>
                <a:latin typeface="Trebuchet MS" panose="020B0603020202020204" pitchFamily="34" charset="0"/>
                <a:cs typeface="Times New Roman" pitchFamily="18" charset="0"/>
              </a:rPr>
            </a:br>
            <a:br>
              <a:rPr lang="en-US" sz="1400" i="0" spc="0" dirty="0">
                <a:solidFill>
                  <a:srgbClr val="002060"/>
                </a:solidFill>
                <a:latin typeface="Trebuchet MS" panose="020B0603020202020204" pitchFamily="34" charset="0"/>
                <a:cs typeface="Times New Roman" pitchFamily="18" charset="0"/>
              </a:rPr>
            </a:br>
            <a:r>
              <a:rPr lang="en-US" sz="1200" i="0" spc="0" dirty="0">
                <a:solidFill>
                  <a:srgbClr val="002060"/>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6172200" y="9719846"/>
            <a:ext cx="1828800" cy="338554"/>
          </a:xfrm>
          <a:prstGeom prst="rect">
            <a:avLst/>
          </a:prstGeom>
          <a:noFill/>
        </p:spPr>
        <p:txBody>
          <a:bodyPr wrap="square" rtlCol="0">
            <a:spAutoFit/>
          </a:bodyPr>
          <a:lstStyle/>
          <a:p>
            <a:pPr algn="r"/>
            <a:r>
              <a:rPr lang="en-US" sz="1600" dirty="0">
                <a:solidFill>
                  <a:srgbClr val="002060"/>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727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7" cstate="print">
            <a:extLst>
              <a:ext uri="{28A0092B-C50C-407E-A947-70E740481C1C}">
                <a14:useLocalDpi xmlns:a14="http://schemas.microsoft.com/office/drawing/2010/main" val="0"/>
              </a:ext>
            </a:extLst>
          </a:blip>
          <a:srcRect/>
          <a:stretch/>
        </p:blipFill>
        <p:spPr>
          <a:xfrm>
            <a:off x="150254" y="4667752"/>
            <a:ext cx="1824228" cy="1216152"/>
          </a:xfrm>
          <a:prstGeom prst="rect">
            <a:avLst/>
          </a:prstGeom>
          <a:ln>
            <a:noFill/>
          </a:ln>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18">
            <a:extLst>
              <a:ext uri="{28A0092B-C50C-407E-A947-70E740481C1C}">
                <a14:useLocalDpi xmlns:a14="http://schemas.microsoft.com/office/drawing/2010/main" val="0"/>
              </a:ext>
            </a:extLst>
          </a:blip>
          <a:srcRect/>
          <a:stretch/>
        </p:blipFill>
        <p:spPr>
          <a:xfrm>
            <a:off x="2235010" y="6197988"/>
            <a:ext cx="1824228" cy="1216152"/>
          </a:xfrm>
          <a:prstGeom prst="rect">
            <a:avLst/>
          </a:prstGeom>
          <a:ln>
            <a:noFill/>
          </a:ln>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455</TotalTime>
  <Words>290</Words>
  <Application>Microsoft Office PowerPoint</Application>
  <PresentationFormat>Custom</PresentationFormat>
  <Paragraphs>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2648 Crooked Stick Lane Rivertowne Country Club Mount Pleasant, SC 29466 MLS# 22023899 | $1,295,000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81</cp:revision>
  <dcterms:created xsi:type="dcterms:W3CDTF">2006-08-16T00:00:00Z</dcterms:created>
  <dcterms:modified xsi:type="dcterms:W3CDTF">2023-02-06T15:28:58Z</dcterms:modified>
</cp:coreProperties>
</file>