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82296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E326A"/>
    <a:srgbClr val="FF7575"/>
    <a:srgbClr val="F582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2438" y="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7220" y="1646133"/>
            <a:ext cx="6995160" cy="3501813"/>
          </a:xfrm>
        </p:spPr>
        <p:txBody>
          <a:bodyPr anchor="b"/>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028700" y="5282989"/>
            <a:ext cx="6172200" cy="2428451"/>
          </a:xfrm>
        </p:spPr>
        <p:txBody>
          <a:bodyPr/>
          <a:lstStyle>
            <a:lvl1pPr marL="0" indent="0" algn="ctr">
              <a:buNone/>
              <a:defRPr sz="2160"/>
            </a:lvl1pPr>
            <a:lvl2pPr marL="411480" indent="0" algn="ctr">
              <a:buNone/>
              <a:defRPr sz="1800"/>
            </a:lvl2pPr>
            <a:lvl3pPr marL="822960" indent="0" algn="ctr">
              <a:buNone/>
              <a:defRPr sz="1620"/>
            </a:lvl3pPr>
            <a:lvl4pPr marL="1234440" indent="0" algn="ctr">
              <a:buNone/>
              <a:defRPr sz="1440"/>
            </a:lvl4pPr>
            <a:lvl5pPr marL="1645920" indent="0" algn="ctr">
              <a:buNone/>
              <a:defRPr sz="1440"/>
            </a:lvl5pPr>
            <a:lvl6pPr marL="2057400" indent="0" algn="ctr">
              <a:buNone/>
              <a:defRPr sz="1440"/>
            </a:lvl6pPr>
            <a:lvl7pPr marL="2468880" indent="0" algn="ctr">
              <a:buNone/>
              <a:defRPr sz="1440"/>
            </a:lvl7pPr>
            <a:lvl8pPr marL="2880360" indent="0" algn="ctr">
              <a:buNone/>
              <a:defRPr sz="1440"/>
            </a:lvl8pPr>
            <a:lvl9pPr marL="3291840" indent="0" algn="ctr">
              <a:buNone/>
              <a:defRPr sz="14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72EAF3-99EF-42A4-8450-453F282A5E58}" type="datetimeFigureOut">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2024456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72EAF3-99EF-42A4-8450-453F282A5E58}" type="datetimeFigureOut">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31169292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89308" y="535517"/>
            <a:ext cx="1774508" cy="852402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65785" y="535517"/>
            <a:ext cx="5220653" cy="852402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72EAF3-99EF-42A4-8450-453F282A5E58}" type="datetimeFigureOut">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399663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72EAF3-99EF-42A4-8450-453F282A5E58}" type="datetimeFigureOut">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2816293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61499" y="2507618"/>
            <a:ext cx="7098030" cy="4184014"/>
          </a:xfrm>
        </p:spPr>
        <p:txBody>
          <a:bodyPr anchor="b"/>
          <a:lstStyle>
            <a:lvl1pPr>
              <a:defRPr sz="5400"/>
            </a:lvl1pPr>
          </a:lstStyle>
          <a:p>
            <a:r>
              <a:rPr lang="en-US"/>
              <a:t>Click to edit Master title style</a:t>
            </a:r>
            <a:endParaRPr lang="en-US" dirty="0"/>
          </a:p>
        </p:txBody>
      </p:sp>
      <p:sp>
        <p:nvSpPr>
          <p:cNvPr id="3" name="Text Placeholder 2"/>
          <p:cNvSpPr>
            <a:spLocks noGrp="1"/>
          </p:cNvSpPr>
          <p:nvPr>
            <p:ph type="body" idx="1"/>
          </p:nvPr>
        </p:nvSpPr>
        <p:spPr>
          <a:xfrm>
            <a:off x="561499" y="6731215"/>
            <a:ext cx="7098030" cy="2200274"/>
          </a:xfrm>
        </p:spPr>
        <p:txBody>
          <a:bodyPr/>
          <a:lstStyle>
            <a:lvl1pPr marL="0" indent="0">
              <a:buNone/>
              <a:defRPr sz="2160">
                <a:solidFill>
                  <a:schemeClr val="tx1"/>
                </a:solidFill>
              </a:defRPr>
            </a:lvl1pPr>
            <a:lvl2pPr marL="411480" indent="0">
              <a:buNone/>
              <a:defRPr sz="1800">
                <a:solidFill>
                  <a:schemeClr val="tx1">
                    <a:tint val="75000"/>
                  </a:schemeClr>
                </a:solidFill>
              </a:defRPr>
            </a:lvl2pPr>
            <a:lvl3pPr marL="822960" indent="0">
              <a:buNone/>
              <a:defRPr sz="1620">
                <a:solidFill>
                  <a:schemeClr val="tx1">
                    <a:tint val="75000"/>
                  </a:schemeClr>
                </a:solidFill>
              </a:defRPr>
            </a:lvl3pPr>
            <a:lvl4pPr marL="1234440" indent="0">
              <a:buNone/>
              <a:defRPr sz="1440">
                <a:solidFill>
                  <a:schemeClr val="tx1">
                    <a:tint val="75000"/>
                  </a:schemeClr>
                </a:solidFill>
              </a:defRPr>
            </a:lvl4pPr>
            <a:lvl5pPr marL="1645920" indent="0">
              <a:buNone/>
              <a:defRPr sz="1440">
                <a:solidFill>
                  <a:schemeClr val="tx1">
                    <a:tint val="75000"/>
                  </a:schemeClr>
                </a:solidFill>
              </a:defRPr>
            </a:lvl5pPr>
            <a:lvl6pPr marL="2057400" indent="0">
              <a:buNone/>
              <a:defRPr sz="1440">
                <a:solidFill>
                  <a:schemeClr val="tx1">
                    <a:tint val="75000"/>
                  </a:schemeClr>
                </a:solidFill>
              </a:defRPr>
            </a:lvl6pPr>
            <a:lvl7pPr marL="2468880" indent="0">
              <a:buNone/>
              <a:defRPr sz="1440">
                <a:solidFill>
                  <a:schemeClr val="tx1">
                    <a:tint val="75000"/>
                  </a:schemeClr>
                </a:solidFill>
              </a:defRPr>
            </a:lvl7pPr>
            <a:lvl8pPr marL="2880360" indent="0">
              <a:buNone/>
              <a:defRPr sz="1440">
                <a:solidFill>
                  <a:schemeClr val="tx1">
                    <a:tint val="75000"/>
                  </a:schemeClr>
                </a:solidFill>
              </a:defRPr>
            </a:lvl8pPr>
            <a:lvl9pPr marL="3291840" indent="0">
              <a:buNone/>
              <a:defRPr sz="14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72EAF3-99EF-42A4-8450-453F282A5E58}" type="datetimeFigureOut">
              <a:rPr lang="en-US" smtClean="0"/>
              <a:t>6/13/2023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20865004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65785" y="2677584"/>
            <a:ext cx="349758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166235" y="2677584"/>
            <a:ext cx="3497580" cy="6381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772EAF3-99EF-42A4-8450-453F282A5E58}" type="datetimeFigureOut">
              <a:rPr lang="en-US" smtClean="0"/>
              <a:t>6/13/2023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171871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66857" y="535519"/>
            <a:ext cx="7098030" cy="194415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66858" y="2465706"/>
            <a:ext cx="3481506" cy="1208404"/>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4" name="Content Placeholder 3"/>
          <p:cNvSpPr>
            <a:spLocks noGrp="1"/>
          </p:cNvSpPr>
          <p:nvPr>
            <p:ph sz="half" idx="2"/>
          </p:nvPr>
        </p:nvSpPr>
        <p:spPr>
          <a:xfrm>
            <a:off x="566858" y="3674110"/>
            <a:ext cx="3481506"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166235" y="2465706"/>
            <a:ext cx="3498652" cy="1208404"/>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Click to edit Master text styles</a:t>
            </a:r>
          </a:p>
        </p:txBody>
      </p:sp>
      <p:sp>
        <p:nvSpPr>
          <p:cNvPr id="6" name="Content Placeholder 5"/>
          <p:cNvSpPr>
            <a:spLocks noGrp="1"/>
          </p:cNvSpPr>
          <p:nvPr>
            <p:ph sz="quarter" idx="4"/>
          </p:nvPr>
        </p:nvSpPr>
        <p:spPr>
          <a:xfrm>
            <a:off x="4166235" y="3674110"/>
            <a:ext cx="3498652" cy="5404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72EAF3-99EF-42A4-8450-453F282A5E58}" type="datetimeFigureOut">
              <a:rPr lang="en-US" smtClean="0"/>
              <a:t>6/13/2023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1972687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72EAF3-99EF-42A4-8450-453F282A5E58}" type="datetimeFigureOut">
              <a:rPr lang="en-US" smtClean="0"/>
              <a:t>6/13/2023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343548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72EAF3-99EF-42A4-8450-453F282A5E58}" type="datetimeFigureOut">
              <a:rPr lang="en-US" smtClean="0"/>
              <a:t>6/13/2023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3124892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6857" y="670560"/>
            <a:ext cx="2654260" cy="2346960"/>
          </a:xfrm>
        </p:spPr>
        <p:txBody>
          <a:bodyPr anchor="b"/>
          <a:lstStyle>
            <a:lvl1pPr>
              <a:defRPr sz="2880"/>
            </a:lvl1pPr>
          </a:lstStyle>
          <a:p>
            <a:r>
              <a:rPr lang="en-US"/>
              <a:t>Click to edit Master title style</a:t>
            </a:r>
            <a:endParaRPr lang="en-US" dirty="0"/>
          </a:p>
        </p:txBody>
      </p:sp>
      <p:sp>
        <p:nvSpPr>
          <p:cNvPr id="3" name="Content Placeholder 2"/>
          <p:cNvSpPr>
            <a:spLocks noGrp="1"/>
          </p:cNvSpPr>
          <p:nvPr>
            <p:ph idx="1"/>
          </p:nvPr>
        </p:nvSpPr>
        <p:spPr>
          <a:xfrm>
            <a:off x="3498652" y="1448226"/>
            <a:ext cx="4166235" cy="7147983"/>
          </a:xfrm>
        </p:spPr>
        <p:txBody>
          <a:bodyPr/>
          <a:lstStyle>
            <a:lvl1pPr>
              <a:defRPr sz="2880"/>
            </a:lvl1pPr>
            <a:lvl2pPr>
              <a:defRPr sz="2520"/>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66857" y="3017520"/>
            <a:ext cx="2654260" cy="5590329"/>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72EAF3-99EF-42A4-8450-453F282A5E58}" type="datetimeFigureOut">
              <a:rPr lang="en-US" smtClean="0"/>
              <a:t>6/13/2023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3243063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66857" y="670560"/>
            <a:ext cx="2654260" cy="2346960"/>
          </a:xfrm>
        </p:spPr>
        <p:txBody>
          <a:bodyPr anchor="b"/>
          <a:lstStyle>
            <a:lvl1pPr>
              <a:defRPr sz="2880"/>
            </a:lvl1pPr>
          </a:lstStyle>
          <a:p>
            <a:r>
              <a:rPr lang="en-US"/>
              <a:t>Click to edit Master title style</a:t>
            </a:r>
            <a:endParaRPr lang="en-US" dirty="0"/>
          </a:p>
        </p:txBody>
      </p:sp>
      <p:sp>
        <p:nvSpPr>
          <p:cNvPr id="3" name="Picture Placeholder 2"/>
          <p:cNvSpPr>
            <a:spLocks noGrp="1" noChangeAspect="1"/>
          </p:cNvSpPr>
          <p:nvPr>
            <p:ph type="pic" idx="1"/>
          </p:nvPr>
        </p:nvSpPr>
        <p:spPr>
          <a:xfrm>
            <a:off x="3498652" y="1448226"/>
            <a:ext cx="4166235" cy="7147983"/>
          </a:xfrm>
        </p:spPr>
        <p:txBody>
          <a:bodyPr anchor="t"/>
          <a:lstStyle>
            <a:lvl1pPr marL="0" indent="0">
              <a:buNone/>
              <a:defRPr sz="2880"/>
            </a:lvl1pPr>
            <a:lvl2pPr marL="411480" indent="0">
              <a:buNone/>
              <a:defRPr sz="2520"/>
            </a:lvl2pPr>
            <a:lvl3pPr marL="822960" indent="0">
              <a:buNone/>
              <a:defRPr sz="2160"/>
            </a:lvl3pPr>
            <a:lvl4pPr marL="1234440" indent="0">
              <a:buNone/>
              <a:defRPr sz="1800"/>
            </a:lvl4pPr>
            <a:lvl5pPr marL="1645920" indent="0">
              <a:buNone/>
              <a:defRPr sz="1800"/>
            </a:lvl5pPr>
            <a:lvl6pPr marL="2057400" indent="0">
              <a:buNone/>
              <a:defRPr sz="1800"/>
            </a:lvl6pPr>
            <a:lvl7pPr marL="2468880" indent="0">
              <a:buNone/>
              <a:defRPr sz="1800"/>
            </a:lvl7pPr>
            <a:lvl8pPr marL="2880360" indent="0">
              <a:buNone/>
              <a:defRPr sz="1800"/>
            </a:lvl8pPr>
            <a:lvl9pPr marL="3291840" indent="0">
              <a:buNone/>
              <a:defRPr sz="1800"/>
            </a:lvl9pPr>
          </a:lstStyle>
          <a:p>
            <a:r>
              <a:rPr lang="en-US"/>
              <a:t>Click icon to add picture</a:t>
            </a:r>
            <a:endParaRPr lang="en-US" dirty="0"/>
          </a:p>
        </p:txBody>
      </p:sp>
      <p:sp>
        <p:nvSpPr>
          <p:cNvPr id="4" name="Text Placeholder 3"/>
          <p:cNvSpPr>
            <a:spLocks noGrp="1"/>
          </p:cNvSpPr>
          <p:nvPr>
            <p:ph type="body" sz="half" idx="2"/>
          </p:nvPr>
        </p:nvSpPr>
        <p:spPr>
          <a:xfrm>
            <a:off x="566857" y="3017520"/>
            <a:ext cx="2654260" cy="5590329"/>
          </a:xfrm>
        </p:spPr>
        <p:txBody>
          <a:bodyPr/>
          <a:lstStyle>
            <a:lvl1pPr marL="0" indent="0">
              <a:buNone/>
              <a:defRPr sz="1440"/>
            </a:lvl1pPr>
            <a:lvl2pPr marL="411480" indent="0">
              <a:buNone/>
              <a:defRPr sz="1260"/>
            </a:lvl2pPr>
            <a:lvl3pPr marL="822960" indent="0">
              <a:buNone/>
              <a:defRPr sz="1080"/>
            </a:lvl3pPr>
            <a:lvl4pPr marL="1234440" indent="0">
              <a:buNone/>
              <a:defRPr sz="900"/>
            </a:lvl4pPr>
            <a:lvl5pPr marL="1645920" indent="0">
              <a:buNone/>
              <a:defRPr sz="900"/>
            </a:lvl5pPr>
            <a:lvl6pPr marL="2057400" indent="0">
              <a:buNone/>
              <a:defRPr sz="900"/>
            </a:lvl6pPr>
            <a:lvl7pPr marL="2468880" indent="0">
              <a:buNone/>
              <a:defRPr sz="900"/>
            </a:lvl7pPr>
            <a:lvl8pPr marL="2880360" indent="0">
              <a:buNone/>
              <a:defRPr sz="900"/>
            </a:lvl8pPr>
            <a:lvl9pPr marL="329184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772EAF3-99EF-42A4-8450-453F282A5E58}" type="datetimeFigureOut">
              <a:rPr lang="en-US" smtClean="0"/>
              <a:t>6/13/2023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B93059-4BF8-41ED-A843-93DA5E7BB042}" type="slidenum">
              <a:rPr lang="en-US" smtClean="0"/>
              <a:t>‹#›</a:t>
            </a:fld>
            <a:endParaRPr lang="en-US"/>
          </a:p>
        </p:txBody>
      </p:sp>
    </p:spTree>
    <p:extLst>
      <p:ext uri="{BB962C8B-B14F-4D97-AF65-F5344CB8AC3E}">
        <p14:creationId xmlns:p14="http://schemas.microsoft.com/office/powerpoint/2010/main" val="3349072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65785" y="535519"/>
            <a:ext cx="7098030" cy="194415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65785" y="2677584"/>
            <a:ext cx="7098030" cy="63819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5785" y="9322649"/>
            <a:ext cx="1851660" cy="535517"/>
          </a:xfrm>
          <a:prstGeom prst="rect">
            <a:avLst/>
          </a:prstGeom>
        </p:spPr>
        <p:txBody>
          <a:bodyPr vert="horz" lIns="91440" tIns="45720" rIns="91440" bIns="45720" rtlCol="0" anchor="ctr"/>
          <a:lstStyle>
            <a:lvl1pPr algn="l">
              <a:defRPr sz="1080">
                <a:solidFill>
                  <a:schemeClr val="tx1">
                    <a:tint val="75000"/>
                  </a:schemeClr>
                </a:solidFill>
              </a:defRPr>
            </a:lvl1pPr>
          </a:lstStyle>
          <a:p>
            <a:fld id="{7772EAF3-99EF-42A4-8450-453F282A5E58}" type="datetimeFigureOut">
              <a:rPr lang="en-US" smtClean="0"/>
              <a:t>6/13/2023</a:t>
            </a:fld>
            <a:endParaRPr lang="en-US"/>
          </a:p>
        </p:txBody>
      </p:sp>
      <p:sp>
        <p:nvSpPr>
          <p:cNvPr id="5" name="Footer Placeholder 4"/>
          <p:cNvSpPr>
            <a:spLocks noGrp="1"/>
          </p:cNvSpPr>
          <p:nvPr>
            <p:ph type="ftr" sz="quarter" idx="3"/>
          </p:nvPr>
        </p:nvSpPr>
        <p:spPr>
          <a:xfrm>
            <a:off x="2726055" y="9322649"/>
            <a:ext cx="2777490" cy="535517"/>
          </a:xfrm>
          <a:prstGeom prst="rect">
            <a:avLst/>
          </a:prstGeom>
        </p:spPr>
        <p:txBody>
          <a:bodyPr vert="horz" lIns="91440" tIns="45720" rIns="91440" bIns="45720" rtlCol="0" anchor="ctr"/>
          <a:lstStyle>
            <a:lvl1pPr algn="ctr">
              <a:defRPr sz="10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812155" y="9322649"/>
            <a:ext cx="1851660" cy="535517"/>
          </a:xfrm>
          <a:prstGeom prst="rect">
            <a:avLst/>
          </a:prstGeom>
        </p:spPr>
        <p:txBody>
          <a:bodyPr vert="horz" lIns="91440" tIns="45720" rIns="91440" bIns="45720" rtlCol="0" anchor="ctr"/>
          <a:lstStyle>
            <a:lvl1pPr algn="r">
              <a:defRPr sz="1080">
                <a:solidFill>
                  <a:schemeClr val="tx1">
                    <a:tint val="75000"/>
                  </a:schemeClr>
                </a:solidFill>
              </a:defRPr>
            </a:lvl1pPr>
          </a:lstStyle>
          <a:p>
            <a:fld id="{D6B93059-4BF8-41ED-A843-93DA5E7BB042}" type="slidenum">
              <a:rPr lang="en-US" smtClean="0"/>
              <a:t>‹#›</a:t>
            </a:fld>
            <a:endParaRPr lang="en-US"/>
          </a:p>
        </p:txBody>
      </p:sp>
    </p:spTree>
    <p:extLst>
      <p:ext uri="{BB962C8B-B14F-4D97-AF65-F5344CB8AC3E}">
        <p14:creationId xmlns:p14="http://schemas.microsoft.com/office/powerpoint/2010/main" val="85853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822960" rtl="0" eaLnBrk="1" latinLnBrk="0" hangingPunct="1">
        <a:lnSpc>
          <a:spcPct val="90000"/>
        </a:lnSpc>
        <a:spcBef>
          <a:spcPct val="0"/>
        </a:spcBef>
        <a:buNone/>
        <a:defRPr sz="3960" kern="1200">
          <a:solidFill>
            <a:schemeClr val="tx1"/>
          </a:solidFill>
          <a:latin typeface="+mj-lt"/>
          <a:ea typeface="+mj-ea"/>
          <a:cs typeface="+mj-cs"/>
        </a:defRPr>
      </a:lvl1pPr>
    </p:titleStyle>
    <p:bodyStyle>
      <a:lvl1pPr marL="205740" indent="-205740" algn="l" defTabSz="82296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20" indent="-205740" algn="l" defTabSz="82296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700" indent="-205740" algn="l" defTabSz="82296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6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hyperlink" Target="https://www.zillow.com/view-imx/ba707ec9-9efe-4fc3-8e22-947d8da1ddbb?setAttribution=mls&amp;wl=true&amp;initialViewType=pano&amp;utm_source=dashboard" TargetMode="External"/><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582"/>
            <a:ext cx="8229600" cy="841857"/>
          </a:xfrm>
        </p:spPr>
        <p:txBody>
          <a:bodyPr anchor="ctr">
            <a:noAutofit/>
          </a:bodyPr>
          <a:lstStyle/>
          <a:p>
            <a:r>
              <a:rPr lang="en-US" sz="2800" b="1" dirty="0">
                <a:solidFill>
                  <a:srgbClr val="1E326A"/>
                </a:solidFill>
                <a:latin typeface="Franklin Gothic ATF" panose="020B0503060602040204" pitchFamily="34" charset="0"/>
              </a:rPr>
              <a:t>Better Than New Dunes West Single Story on Half Acre</a:t>
            </a:r>
          </a:p>
        </p:txBody>
      </p:sp>
      <p:sp>
        <p:nvSpPr>
          <p:cNvPr id="3" name="Subtitle 2"/>
          <p:cNvSpPr>
            <a:spLocks noGrp="1"/>
          </p:cNvSpPr>
          <p:nvPr>
            <p:ph type="subTitle" idx="1"/>
          </p:nvPr>
        </p:nvSpPr>
        <p:spPr>
          <a:xfrm>
            <a:off x="282295" y="4715082"/>
            <a:ext cx="7656868" cy="4220566"/>
          </a:xfrm>
        </p:spPr>
        <p:txBody>
          <a:bodyPr anchor="ctr">
            <a:noAutofit/>
          </a:bodyPr>
          <a:lstStyle/>
          <a:p>
            <a:pPr>
              <a:lnSpc>
                <a:spcPct val="100000"/>
              </a:lnSpc>
              <a:spcBef>
                <a:spcPts val="0"/>
              </a:spcBef>
            </a:pPr>
            <a:r>
              <a:rPr lang="en-US" sz="1800" dirty="0">
                <a:solidFill>
                  <a:srgbClr val="1E326A"/>
                </a:solidFill>
                <a:latin typeface="Franklin Gothic ATF" panose="020B0503060602040204" pitchFamily="34" charset="0"/>
              </a:rPr>
              <a:t>A rare find- One Story Living on a HALF ACRE manicured lot! Home has been lovingly maintained and enhanced to the degree that this home looks and feels like a brand new model home!   The open concept floor plan is a winner, and the Chef in your house with LOVE this kitchen with gas cooking, floor to ceiling cabinets, two pantries, and stunning leathered quartz counters. Dreams of a pool of your own can become a reality with this massive back yard.  Dunes West is one of Mt. Pleasant’s most coveted communities. It is gated, has a beautiful clubhouse and 18 hole golf course, and offers country club style amenities to its residents. Check out the property video to see the fine finishes throughout and make your appointment to tour while you still have the opportunity!</a:t>
            </a:r>
          </a:p>
          <a:p>
            <a:pPr>
              <a:lnSpc>
                <a:spcPct val="100000"/>
              </a:lnSpc>
              <a:spcBef>
                <a:spcPts val="0"/>
              </a:spcBef>
            </a:pPr>
            <a:endParaRPr lang="en-US" sz="1800" dirty="0">
              <a:solidFill>
                <a:srgbClr val="1E326A"/>
              </a:solidFill>
              <a:latin typeface="Franklin Gothic ATF" panose="020B0503060602040204" pitchFamily="34" charset="0"/>
            </a:endParaRPr>
          </a:p>
          <a:p>
            <a:pPr>
              <a:lnSpc>
                <a:spcPct val="100000"/>
              </a:lnSpc>
              <a:spcBef>
                <a:spcPts val="0"/>
              </a:spcBef>
            </a:pPr>
            <a:r>
              <a:rPr lang="en-US" sz="1800" dirty="0">
                <a:solidFill>
                  <a:srgbClr val="1E326A"/>
                </a:solidFill>
                <a:latin typeface="Franklin Gothic ATF" panose="020B0503060602040204" pitchFamily="34" charset="0"/>
                <a:hlinkClick r:id="rId2"/>
              </a:rPr>
              <a:t>Take a virtual tour of the property!</a:t>
            </a:r>
            <a:endParaRPr lang="en-US" sz="1800" dirty="0">
              <a:solidFill>
                <a:srgbClr val="1E326A"/>
              </a:solidFill>
              <a:latin typeface="Franklin Gothic ATF" panose="020B0503060602040204" pitchFamily="34" charset="0"/>
            </a:endParaRPr>
          </a:p>
        </p:txBody>
      </p:sp>
      <p:sp>
        <p:nvSpPr>
          <p:cNvPr id="15" name="Rectangle 14"/>
          <p:cNvSpPr/>
          <p:nvPr/>
        </p:nvSpPr>
        <p:spPr>
          <a:xfrm>
            <a:off x="1858429" y="3321225"/>
            <a:ext cx="4512742" cy="1384995"/>
          </a:xfrm>
          <a:prstGeom prst="rect">
            <a:avLst/>
          </a:prstGeom>
        </p:spPr>
        <p:txBody>
          <a:bodyPr wrap="square">
            <a:spAutoFit/>
          </a:bodyPr>
          <a:lstStyle/>
          <a:p>
            <a:pPr algn="ctr"/>
            <a:r>
              <a:rPr lang="pl-PL" sz="2400" b="1" dirty="0">
                <a:solidFill>
                  <a:srgbClr val="FF7575"/>
                </a:solidFill>
                <a:latin typeface="Franklin Gothic ATF" panose="020B0503060602040204" pitchFamily="34" charset="0"/>
              </a:rPr>
              <a:t>2661 Dutchman Drive</a:t>
            </a:r>
          </a:p>
          <a:p>
            <a:pPr algn="ctr"/>
            <a:r>
              <a:rPr lang="en-US" sz="2000" dirty="0">
                <a:solidFill>
                  <a:srgbClr val="FF7575"/>
                </a:solidFill>
                <a:latin typeface="Franklin Gothic ATF" panose="020B0503060602040204" pitchFamily="34" charset="0"/>
              </a:rPr>
              <a:t>Mount Pleasant, SC 29466</a:t>
            </a:r>
          </a:p>
          <a:p>
            <a:pPr algn="ctr"/>
            <a:r>
              <a:rPr lang="en-US" sz="2000" dirty="0">
                <a:solidFill>
                  <a:srgbClr val="FF7575"/>
                </a:solidFill>
                <a:latin typeface="Franklin Gothic ATF" panose="020B0503060602040204" pitchFamily="34" charset="0"/>
              </a:rPr>
              <a:t>MLS# 23012787</a:t>
            </a:r>
          </a:p>
          <a:p>
            <a:pPr algn="ctr"/>
            <a:r>
              <a:rPr lang="en-US" sz="2000" dirty="0">
                <a:solidFill>
                  <a:srgbClr val="FF7575"/>
                </a:solidFill>
                <a:latin typeface="Franklin Gothic ATF" panose="020B0503060602040204" pitchFamily="34" charset="0"/>
              </a:rPr>
              <a:t>$989,500</a:t>
            </a:r>
          </a:p>
        </p:txBody>
      </p:sp>
      <p:sp>
        <p:nvSpPr>
          <p:cNvPr id="24" name="Rectangle 23">
            <a:extLst>
              <a:ext uri="{FF2B5EF4-FFF2-40B4-BE49-F238E27FC236}">
                <a16:creationId xmlns:a16="http://schemas.microsoft.com/office/drawing/2014/main" id="{319B1B8F-DCEE-4128-BB88-7F5689692D63}"/>
              </a:ext>
            </a:extLst>
          </p:cNvPr>
          <p:cNvSpPr/>
          <p:nvPr/>
        </p:nvSpPr>
        <p:spPr>
          <a:xfrm>
            <a:off x="228600" y="8936245"/>
            <a:ext cx="7772400" cy="1107996"/>
          </a:xfrm>
          <a:prstGeom prst="rect">
            <a:avLst/>
          </a:prstGeom>
        </p:spPr>
        <p:txBody>
          <a:bodyPr wrap="square">
            <a:spAutoFit/>
          </a:bodyPr>
          <a:lstStyle/>
          <a:p>
            <a:pPr algn="ctr"/>
            <a:r>
              <a:rPr lang="en-US" b="1" dirty="0">
                <a:latin typeface="Franklin Gothic ATF" panose="020B0503060602040204" pitchFamily="34" charset="0"/>
              </a:rPr>
              <a:t>Ellen O'Neil</a:t>
            </a:r>
          </a:p>
          <a:p>
            <a:pPr algn="ctr"/>
            <a:r>
              <a:rPr lang="en-US" sz="1200" dirty="0">
                <a:latin typeface="Franklin Gothic ATF" panose="020B0503060602040204" pitchFamily="34" charset="0"/>
              </a:rPr>
              <a:t>Broker/Owner, ABR, e-PRO, CNE</a:t>
            </a:r>
          </a:p>
          <a:p>
            <a:pPr algn="ctr"/>
            <a:r>
              <a:rPr lang="en-US" sz="1200" dirty="0">
                <a:latin typeface="Franklin Gothic ATF" panose="020B0503060602040204" pitchFamily="34" charset="0"/>
              </a:rPr>
              <a:t>Charleston Realtor of Distinction</a:t>
            </a:r>
          </a:p>
          <a:p>
            <a:pPr algn="ctr"/>
            <a:r>
              <a:rPr lang="en-US" sz="1200" dirty="0">
                <a:latin typeface="Franklin Gothic ATF" panose="020B0503060602040204" pitchFamily="34" charset="0"/>
              </a:rPr>
              <a:t>(843) 300-8530</a:t>
            </a:r>
          </a:p>
          <a:p>
            <a:pPr algn="ctr"/>
            <a:r>
              <a:rPr lang="en-US" sz="1200" dirty="0">
                <a:latin typeface="Franklin Gothic ATF" panose="020B0503060602040204" pitchFamily="34" charset="0"/>
              </a:rPr>
              <a:t>www.EllenONeilProperties.com</a:t>
            </a:r>
            <a:endParaRPr lang="en-US" dirty="0">
              <a:latin typeface="Franklin Gothic ATF" panose="020B0503060602040204" pitchFamily="34" charset="0"/>
            </a:endParaRPr>
          </a:p>
        </p:txBody>
      </p:sp>
      <p:pic>
        <p:nvPicPr>
          <p:cNvPr id="25" name="Picture 24">
            <a:extLst>
              <a:ext uri="{FF2B5EF4-FFF2-40B4-BE49-F238E27FC236}">
                <a16:creationId xmlns:a16="http://schemas.microsoft.com/office/drawing/2014/main" id="{44E437F7-E5BF-4467-80A2-AE504B3D36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295" y="9170203"/>
            <a:ext cx="2199590" cy="640080"/>
          </a:xfrm>
          <a:prstGeom prst="rect">
            <a:avLst/>
          </a:prstGeom>
          <a:effectLst/>
        </p:spPr>
      </p:pic>
      <p:pic>
        <p:nvPicPr>
          <p:cNvPr id="26" name="Picture 25">
            <a:extLst>
              <a:ext uri="{FF2B5EF4-FFF2-40B4-BE49-F238E27FC236}">
                <a16:creationId xmlns:a16="http://schemas.microsoft.com/office/drawing/2014/main" id="{A00855F7-5DD9-4E0A-A245-FD11596518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6460" y="9170203"/>
            <a:ext cx="1352702" cy="640080"/>
          </a:xfrm>
          <a:prstGeom prst="rect">
            <a:avLst/>
          </a:prstGeom>
          <a:effec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rcRect/>
          <a:stretch/>
        </p:blipFill>
        <p:spPr>
          <a:xfrm>
            <a:off x="2278890" y="829848"/>
            <a:ext cx="3671821" cy="2447880"/>
          </a:xfrm>
          <a:prstGeom prst="rect">
            <a:avLst/>
          </a:prstGeom>
        </p:spPr>
      </p:pic>
      <p:pic>
        <p:nvPicPr>
          <p:cNvPr id="12" name="Picture 11">
            <a:extLst>
              <a:ext uri="{FF2B5EF4-FFF2-40B4-BE49-F238E27FC236}">
                <a16:creationId xmlns:a16="http://schemas.microsoft.com/office/drawing/2014/main" id="{4747DAF0-BD60-4503-B8E6-9C16CD335B90}"/>
              </a:ext>
            </a:extLst>
          </p:cNvPr>
          <p:cNvPicPr>
            <a:picLocks/>
          </p:cNvPicPr>
          <p:nvPr/>
        </p:nvPicPr>
        <p:blipFill>
          <a:blip r:embed="rId6">
            <a:extLst>
              <a:ext uri="{28A0092B-C50C-407E-A947-70E740481C1C}">
                <a14:useLocalDpi xmlns:a14="http://schemas.microsoft.com/office/drawing/2010/main" val="0"/>
              </a:ext>
            </a:extLst>
          </a:blip>
          <a:srcRect/>
          <a:stretch/>
        </p:blipFill>
        <p:spPr>
          <a:xfrm>
            <a:off x="282338" y="2256245"/>
            <a:ext cx="1536192" cy="1023577"/>
          </a:xfrm>
          <a:prstGeom prst="rect">
            <a:avLst/>
          </a:prstGeom>
          <a:ln>
            <a:noFill/>
          </a:ln>
          <a:effectLst/>
        </p:spPr>
      </p:pic>
      <p:pic>
        <p:nvPicPr>
          <p:cNvPr id="17" name="Picture 16">
            <a:extLst>
              <a:ext uri="{FF2B5EF4-FFF2-40B4-BE49-F238E27FC236}">
                <a16:creationId xmlns:a16="http://schemas.microsoft.com/office/drawing/2014/main" id="{C0F5ABF3-94AC-44E7-A6D1-A96368B2C69F}"/>
              </a:ext>
            </a:extLst>
          </p:cNvPr>
          <p:cNvPicPr>
            <a:picLocks/>
          </p:cNvPicPr>
          <p:nvPr/>
        </p:nvPicPr>
        <p:blipFill>
          <a:blip r:embed="rId7">
            <a:extLst>
              <a:ext uri="{28A0092B-C50C-407E-A947-70E740481C1C}">
                <a14:useLocalDpi xmlns:a14="http://schemas.microsoft.com/office/drawing/2010/main" val="0"/>
              </a:ext>
            </a:extLst>
          </a:blip>
          <a:srcRect/>
          <a:stretch/>
        </p:blipFill>
        <p:spPr>
          <a:xfrm>
            <a:off x="282338" y="3683193"/>
            <a:ext cx="1536192" cy="1023027"/>
          </a:xfrm>
          <a:prstGeom prst="rect">
            <a:avLst/>
          </a:prstGeom>
          <a:ln>
            <a:noFill/>
          </a:ln>
          <a:effectLst/>
        </p:spPr>
      </p:pic>
      <p:pic>
        <p:nvPicPr>
          <p:cNvPr id="20" name="Picture 19">
            <a:extLst>
              <a:ext uri="{FF2B5EF4-FFF2-40B4-BE49-F238E27FC236}">
                <a16:creationId xmlns:a16="http://schemas.microsoft.com/office/drawing/2014/main" id="{67C64B65-866C-4710-B050-D17BACA94A95}"/>
              </a:ext>
            </a:extLst>
          </p:cNvPr>
          <p:cNvPicPr>
            <a:picLocks/>
          </p:cNvPicPr>
          <p:nvPr/>
        </p:nvPicPr>
        <p:blipFill>
          <a:blip r:embed="rId8">
            <a:extLst>
              <a:ext uri="{28A0092B-C50C-407E-A947-70E740481C1C}">
                <a14:useLocalDpi xmlns:a14="http://schemas.microsoft.com/office/drawing/2010/main" val="0"/>
              </a:ext>
            </a:extLst>
          </a:blip>
          <a:srcRect/>
          <a:stretch/>
        </p:blipFill>
        <p:spPr>
          <a:xfrm>
            <a:off x="6401015" y="2255970"/>
            <a:ext cx="1535366" cy="1024128"/>
          </a:xfrm>
          <a:prstGeom prst="rect">
            <a:avLst/>
          </a:prstGeom>
          <a:ln>
            <a:noFill/>
          </a:ln>
          <a:effectLst/>
        </p:spPr>
      </p:pic>
      <p:pic>
        <p:nvPicPr>
          <p:cNvPr id="21" name="Picture 20">
            <a:extLst>
              <a:ext uri="{FF2B5EF4-FFF2-40B4-BE49-F238E27FC236}">
                <a16:creationId xmlns:a16="http://schemas.microsoft.com/office/drawing/2014/main" id="{AA0C36E2-B6DF-4D7E-91C2-7AE193A5097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656634" y="3682092"/>
            <a:ext cx="1024128" cy="1024128"/>
          </a:xfrm>
          <a:prstGeom prst="rect">
            <a:avLst/>
          </a:prstGeom>
          <a:ln>
            <a:noFill/>
          </a:ln>
          <a:effectLst/>
        </p:spPr>
      </p:pic>
      <p:pic>
        <p:nvPicPr>
          <p:cNvPr id="18" name="Picture 17">
            <a:extLst>
              <a:ext uri="{FF2B5EF4-FFF2-40B4-BE49-F238E27FC236}">
                <a16:creationId xmlns:a16="http://schemas.microsoft.com/office/drawing/2014/main" id="{CF70C3F9-2C80-72F7-130C-554550DD6653}"/>
              </a:ext>
            </a:extLst>
          </p:cNvPr>
          <p:cNvPicPr>
            <a:picLocks/>
          </p:cNvPicPr>
          <p:nvPr/>
        </p:nvPicPr>
        <p:blipFill>
          <a:blip r:embed="rId10">
            <a:extLst>
              <a:ext uri="{28A0092B-C50C-407E-A947-70E740481C1C}">
                <a14:useLocalDpi xmlns:a14="http://schemas.microsoft.com/office/drawing/2010/main" val="0"/>
              </a:ext>
            </a:extLst>
          </a:blip>
          <a:srcRect/>
          <a:stretch/>
        </p:blipFill>
        <p:spPr>
          <a:xfrm>
            <a:off x="282338" y="829848"/>
            <a:ext cx="1536192" cy="1024128"/>
          </a:xfrm>
          <a:prstGeom prst="rect">
            <a:avLst/>
          </a:prstGeom>
          <a:ln>
            <a:noFill/>
          </a:ln>
          <a:effectLst/>
        </p:spPr>
      </p:pic>
      <p:pic>
        <p:nvPicPr>
          <p:cNvPr id="4" name="Picture 3">
            <a:extLst>
              <a:ext uri="{FF2B5EF4-FFF2-40B4-BE49-F238E27FC236}">
                <a16:creationId xmlns:a16="http://schemas.microsoft.com/office/drawing/2014/main" id="{503E7039-F2FE-5100-EFC7-27B34ABE0AD3}"/>
              </a:ext>
            </a:extLst>
          </p:cNvPr>
          <p:cNvPicPr>
            <a:picLocks/>
          </p:cNvPicPr>
          <p:nvPr/>
        </p:nvPicPr>
        <p:blipFill>
          <a:blip r:embed="rId11">
            <a:extLst>
              <a:ext uri="{28A0092B-C50C-407E-A947-70E740481C1C}">
                <a14:useLocalDpi xmlns:a14="http://schemas.microsoft.com/office/drawing/2010/main" val="0"/>
              </a:ext>
            </a:extLst>
          </a:blip>
          <a:srcRect/>
          <a:stretch/>
        </p:blipFill>
        <p:spPr>
          <a:xfrm>
            <a:off x="6400602" y="829848"/>
            <a:ext cx="1536192" cy="1020834"/>
          </a:xfrm>
          <a:prstGeom prst="rect">
            <a:avLst/>
          </a:prstGeom>
          <a:ln>
            <a:noFill/>
          </a:ln>
          <a:effectLst/>
        </p:spPr>
      </p:pic>
    </p:spTree>
    <p:extLst>
      <p:ext uri="{BB962C8B-B14F-4D97-AF65-F5344CB8AC3E}">
        <p14:creationId xmlns:p14="http://schemas.microsoft.com/office/powerpoint/2010/main" val="400305951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1828</TotalTime>
  <Words>205</Words>
  <Application>Microsoft Office PowerPoint</Application>
  <PresentationFormat>Custom</PresentationFormat>
  <Paragraphs>13</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Franklin Gothic ATF</vt:lpstr>
      <vt:lpstr>Office Theme</vt:lpstr>
      <vt:lpstr>Better Than New Dunes West Single Story on Half Acre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Don’t Peek…</dc:title>
  <dc:creator>A. Thomas Price</dc:creator>
  <cp:lastModifiedBy>A. Thomas Price</cp:lastModifiedBy>
  <cp:revision>91</cp:revision>
  <dcterms:created xsi:type="dcterms:W3CDTF">2016-07-16T19:46:25Z</dcterms:created>
  <dcterms:modified xsi:type="dcterms:W3CDTF">2023-06-13T11:02:43Z</dcterms:modified>
</cp:coreProperties>
</file>