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12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9/25/2015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9/25/2015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730872"/>
            <a:ext cx="7315198" cy="1327528"/>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2" y="-598788"/>
            <a:ext cx="7315198" cy="5334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3505200"/>
            <a:ext cx="7317488" cy="4155226"/>
          </a:xfrm>
        </p:spPr>
        <p:txBody>
          <a:bodyPr anchor="ctr">
            <a:noAutofit/>
          </a:bodyPr>
          <a:lstStyle/>
          <a:p>
            <a:r>
              <a:rPr lang="en-US" sz="1200" dirty="0" smtClean="0">
                <a:solidFill>
                  <a:schemeClr val="tx2">
                    <a:lumMod val="75000"/>
                  </a:schemeClr>
                </a:solidFill>
                <a:latin typeface="Trebuchet MS" panose="020B0603020202020204" pitchFamily="34" charset="0"/>
              </a:rPr>
              <a:t>This home is the epitome of gracious </a:t>
            </a:r>
            <a:r>
              <a:rPr lang="en-US" sz="1200" dirty="0" err="1" smtClean="0">
                <a:solidFill>
                  <a:schemeClr val="tx2">
                    <a:lumMod val="75000"/>
                  </a:schemeClr>
                </a:solidFill>
                <a:latin typeface="Trebuchet MS" panose="020B0603020202020204" pitchFamily="34" charset="0"/>
              </a:rPr>
              <a:t>lowcountry</a:t>
            </a:r>
            <a:r>
              <a:rPr lang="en-US" sz="1200" dirty="0" smtClean="0">
                <a:solidFill>
                  <a:schemeClr val="tx2">
                    <a:lumMod val="75000"/>
                  </a:schemeClr>
                </a:solidFill>
                <a:latin typeface="Trebuchet MS" panose="020B0603020202020204" pitchFamily="34" charset="0"/>
              </a:rPr>
              <a:t> living! Salvaged heart of pine hardwood floors throughout the first floor and part of second floor. A beautiful curved staircase greets guests in the foyer. French doors connect the indoor and outdoor living spaces in the dining room and living room. This home is wired for surround sound and is perfect for entertaining. Screened-in porch, deck, pool and dock have panoramic views of the marsh and </a:t>
            </a:r>
            <a:r>
              <a:rPr lang="en-US" sz="1200" dirty="0" err="1">
                <a:solidFill>
                  <a:schemeClr val="tx2">
                    <a:lumMod val="75000"/>
                  </a:schemeClr>
                </a:solidFill>
                <a:latin typeface="Trebuchet MS" panose="020B0603020202020204" pitchFamily="34" charset="0"/>
              </a:rPr>
              <a:t>H</a:t>
            </a:r>
            <a:r>
              <a:rPr lang="en-US" sz="1200" dirty="0" err="1" smtClean="0">
                <a:solidFill>
                  <a:schemeClr val="tx2">
                    <a:lumMod val="75000"/>
                  </a:schemeClr>
                </a:solidFill>
                <a:latin typeface="Trebuchet MS" panose="020B0603020202020204" pitchFamily="34" charset="0"/>
              </a:rPr>
              <a:t>orlbeck</a:t>
            </a:r>
            <a:r>
              <a:rPr lang="en-US" sz="1200" dirty="0" smtClean="0">
                <a:solidFill>
                  <a:schemeClr val="tx2">
                    <a:lumMod val="75000"/>
                  </a:schemeClr>
                </a:solidFill>
                <a:latin typeface="Trebuchet MS" panose="020B0603020202020204" pitchFamily="34" charset="0"/>
              </a:rPr>
              <a:t> Creek. Relax and enjoy the beautiful sunsets! Stunning dining room has 300+ bottle wine chiller. Magnificent kitchen with glass tile backsplash and granite countertops boasts large island with lots of seating, custom cabinets, subzero refrigerator, </a:t>
            </a:r>
            <a:r>
              <a:rPr lang="en-US" sz="1200" dirty="0" err="1" smtClean="0">
                <a:solidFill>
                  <a:schemeClr val="tx2">
                    <a:lumMod val="75000"/>
                  </a:schemeClr>
                </a:solidFill>
                <a:latin typeface="Trebuchet MS" panose="020B0603020202020204" pitchFamily="34" charset="0"/>
              </a:rPr>
              <a:t>Dacor</a:t>
            </a:r>
            <a:r>
              <a:rPr lang="en-US" sz="1200" dirty="0" smtClean="0">
                <a:solidFill>
                  <a:schemeClr val="tx2">
                    <a:lumMod val="75000"/>
                  </a:schemeClr>
                </a:solidFill>
                <a:latin typeface="Trebuchet MS" panose="020B0603020202020204" pitchFamily="34" charset="0"/>
              </a:rPr>
              <a:t> 5-burner stove, double ovens, warming tray and double dishwashers. Bar area next to breakfast nook is a perfect serving station for get-togethers and parties. Sit down to breakfast and enjoy the views! Beautiful living room has coffered ceiling and custom cabinetry plus a gas fireplace with limestone surround. A hidden spiral staircase leads from the living room to the entertainment room upstairs. The master bedroom on the first floor has its own private deck with a hot tub. The walk-in master closet has his and hers space with organizers. The master bath has a large tiled walk-in shower with dual shower heads, a jetted bath tub, and dual vanities with granite countertops and built-in storage. First-floor study can be used for a home office or a music room. Spectacular second bedroom has an expansive deck with beautiful views and a spiral staircase to the first-floor screened-in porch. Two other private bedrooms are upstairs with private baths and lofts that make a great reading/play time. There is another large den upstairs currently used as an office. It would be another great den or reading room. The media room has a small balcony and is great for family movies. There is also a full bath off the media room. The large craft room/play room would be perfect as an art studio with panoramic views from all windows. This is truly a luxury estate. Brickyard community has swimming team, swimming pool, play park, tennis courts and boat ramp. Community is close proximity to schools, beaches, shopping, hospitals.</a:t>
            </a:r>
            <a:endParaRPr lang="en-US" sz="12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2287" y="2896080"/>
            <a:ext cx="7315199" cy="648057"/>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lumMod val="50000"/>
                  </a:schemeClr>
                </a:solidFill>
                <a:effectLst/>
                <a:latin typeface="Trebuchet MS" panose="020B0603020202020204" pitchFamily="34" charset="0"/>
              </a:rPr>
              <a:t>2678 Egrets Landing Court</a:t>
            </a:r>
            <a:r>
              <a:rPr lang="en-US" sz="2000" cap="none" dirty="0" smtClean="0">
                <a:ln w="10541" cmpd="sng">
                  <a:noFill/>
                  <a:prstDash val="solid"/>
                </a:ln>
                <a:solidFill>
                  <a:schemeClr val="tx2">
                    <a:lumMod val="50000"/>
                  </a:schemeClr>
                </a:solidFill>
                <a:effectLst/>
                <a:latin typeface="Trebuchet MS" panose="020B0603020202020204" pitchFamily="34" charset="0"/>
              </a:rPr>
              <a:t/>
            </a:r>
            <a:br>
              <a:rPr lang="en-US" sz="2000" cap="none" dirty="0" smtClean="0">
                <a:ln w="10541" cmpd="sng">
                  <a:noFill/>
                  <a:prstDash val="solid"/>
                </a:ln>
                <a:solidFill>
                  <a:schemeClr val="tx2">
                    <a:lumMod val="50000"/>
                  </a:schemeClr>
                </a:solidFill>
                <a:effectLst/>
                <a:latin typeface="Trebuchet MS" panose="020B0603020202020204" pitchFamily="34" charset="0"/>
              </a:rPr>
            </a:br>
            <a:r>
              <a:rPr lang="en-US" sz="1600" cap="none" dirty="0">
                <a:ln w="10541" cmpd="sng">
                  <a:noFill/>
                  <a:prstDash val="solid"/>
                </a:ln>
                <a:solidFill>
                  <a:schemeClr val="tx2">
                    <a:lumMod val="50000"/>
                  </a:schemeClr>
                </a:solidFill>
                <a:effectLst/>
                <a:latin typeface="Trebuchet MS" panose="020B0603020202020204" pitchFamily="34" charset="0"/>
              </a:rPr>
              <a:t>Brickyard Plantation :: Mount Pleasant :: MLS# 15011355 :: $</a:t>
            </a:r>
            <a:r>
              <a:rPr lang="en-US" sz="1600" cap="none" dirty="0" smtClean="0">
                <a:ln w="10541" cmpd="sng">
                  <a:noFill/>
                  <a:prstDash val="solid"/>
                </a:ln>
                <a:solidFill>
                  <a:schemeClr val="tx2">
                    <a:lumMod val="50000"/>
                  </a:schemeClr>
                </a:solidFill>
                <a:effectLst/>
                <a:latin typeface="Trebuchet MS" panose="020B0603020202020204" pitchFamily="34" charset="0"/>
              </a:rPr>
              <a:t>2,000,000</a:t>
            </a:r>
            <a:endParaRPr lang="en-US" sz="1400" cap="none" dirty="0">
              <a:ln w="10541" cmpd="sng">
                <a:noFill/>
                <a:prstDash val="solid"/>
              </a:ln>
              <a:solidFill>
                <a:schemeClr val="tx2">
                  <a:lumMod val="50000"/>
                </a:schemeClr>
              </a:solidFill>
              <a:effectLst/>
              <a:latin typeface="Trebuchet MS" panose="020B0603020202020204" pitchFamily="34" charset="0"/>
            </a:endParaRPr>
          </a:p>
        </p:txBody>
      </p:sp>
      <p:sp>
        <p:nvSpPr>
          <p:cNvPr id="17" name="Rectangle 16"/>
          <p:cNvSpPr/>
          <p:nvPr/>
        </p:nvSpPr>
        <p:spPr>
          <a:xfrm>
            <a:off x="-2287" y="8740611"/>
            <a:ext cx="7315199" cy="1308050"/>
          </a:xfrm>
          <a:prstGeom prst="rect">
            <a:avLst/>
          </a:prstGeom>
        </p:spPr>
        <p:txBody>
          <a:bodyPr wrap="square">
            <a:spAutoFit/>
          </a:bodyPr>
          <a:lstStyle/>
          <a:p>
            <a:pPr algn="ctr"/>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Kimberly Ritter</a:t>
            </a: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i="1" dirty="0">
                <a:solidFill>
                  <a:schemeClr val="bg1"/>
                </a:solidFill>
                <a:effectLst>
                  <a:outerShdw blurRad="38100" dist="38100" dir="2700000" algn="tl">
                    <a:srgbClr val="000000">
                      <a:alpha val="43137"/>
                    </a:srgbClr>
                  </a:outerShdw>
                </a:effectLst>
                <a:latin typeface="Trebuchet MS" panose="020B0603020202020204" pitchFamily="34" charset="0"/>
              </a:rPr>
              <a:t>ABR, CRS, REALTOR</a:t>
            </a:r>
          </a:p>
          <a:p>
            <a:pPr algn="ct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Office - (843) 216-2356</a:t>
            </a:r>
          </a:p>
          <a:p>
            <a:pPr algn="ct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Fax - (843) 202-2923</a:t>
            </a:r>
          </a:p>
          <a:p>
            <a:pPr algn="ct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Mobile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 (843) 693-8802</a:t>
            </a:r>
          </a:p>
          <a:p>
            <a:pPr algn="ct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kritter@carolinaone.com</a:t>
            </a:r>
          </a:p>
          <a:p>
            <a:pPr algn="ct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www.SearchForCharlestonHomes.com</a:t>
            </a:r>
          </a:p>
        </p:txBody>
      </p:sp>
      <p:grpSp>
        <p:nvGrpSpPr>
          <p:cNvPr id="24" name="Group 23"/>
          <p:cNvGrpSpPr/>
          <p:nvPr/>
        </p:nvGrpSpPr>
        <p:grpSpPr>
          <a:xfrm>
            <a:off x="0" y="8921849"/>
            <a:ext cx="1524000" cy="911393"/>
            <a:chOff x="0" y="9037683"/>
            <a:chExt cx="1524000" cy="911393"/>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596" y="7696200"/>
            <a:ext cx="1327904" cy="885960"/>
          </a:xfrm>
          <a:prstGeom prst="rect">
            <a:avLst/>
          </a:prstGeom>
          <a:ln w="19050">
            <a:noFill/>
          </a:ln>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896698" y="7696200"/>
            <a:ext cx="1327904" cy="885960"/>
          </a:xfrm>
          <a:prstGeom prst="rect">
            <a:avLst/>
          </a:prstGeom>
          <a:ln w="19050">
            <a:noFill/>
          </a:ln>
        </p:spPr>
      </p:pic>
      <p:pic>
        <p:nvPicPr>
          <p:cNvPr id="19" name="Picture 18"/>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991360" y="7696200"/>
            <a:ext cx="1327904" cy="885960"/>
          </a:xfrm>
          <a:prstGeom prst="rect">
            <a:avLst/>
          </a:prstGeom>
          <a:ln w="19050">
            <a:noFill/>
          </a:ln>
        </p:spPr>
      </p:pic>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46019" y="76200"/>
            <a:ext cx="3818587" cy="2819880"/>
          </a:xfrm>
          <a:prstGeom prst="rect">
            <a:avLst/>
          </a:prstGeom>
          <a:ln w="3175">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734" y="76200"/>
            <a:ext cx="1331020" cy="888040"/>
          </a:xfrm>
          <a:prstGeom prst="rect">
            <a:avLst/>
          </a:prstGeom>
          <a:ln w="3175">
            <a:noFill/>
          </a:ln>
        </p:spPr>
      </p:pic>
      <p:pic>
        <p:nvPicPr>
          <p:cNvPr id="26" name="Picture 2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95869" y="2008040"/>
            <a:ext cx="1331020" cy="888040"/>
          </a:xfrm>
          <a:prstGeom prst="rect">
            <a:avLst/>
          </a:prstGeom>
          <a:ln w="3175">
            <a:noFill/>
          </a:ln>
        </p:spPr>
      </p:pic>
      <p:pic>
        <p:nvPicPr>
          <p:cNvPr id="27" name="Picture 2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83734" y="1042120"/>
            <a:ext cx="1331020" cy="888040"/>
          </a:xfrm>
          <a:prstGeom prst="rect">
            <a:avLst/>
          </a:prstGeom>
          <a:ln w="3175">
            <a:noFill/>
          </a:ln>
        </p:spPr>
      </p:pic>
      <p:pic>
        <p:nvPicPr>
          <p:cNvPr id="28" name="Picture 2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895869" y="1042120"/>
            <a:ext cx="1331020" cy="888040"/>
          </a:xfrm>
          <a:prstGeom prst="rect">
            <a:avLst/>
          </a:prstGeom>
          <a:ln w="3175">
            <a:noFill/>
          </a:ln>
        </p:spPr>
      </p:pic>
      <p:pic>
        <p:nvPicPr>
          <p:cNvPr id="29" name="Picture 2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83734" y="2008040"/>
            <a:ext cx="1331020" cy="888040"/>
          </a:xfrm>
          <a:prstGeom prst="rect">
            <a:avLst/>
          </a:prstGeom>
          <a:ln w="3175">
            <a:noFill/>
          </a:ln>
        </p:spPr>
      </p:pic>
      <p:pic>
        <p:nvPicPr>
          <p:cNvPr id="22" name="Picture 21"/>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895870" y="76200"/>
            <a:ext cx="1331020" cy="888039"/>
          </a:xfrm>
          <a:prstGeom prst="rect">
            <a:avLst/>
          </a:prstGeom>
          <a:ln w="3175">
            <a:noFill/>
          </a:ln>
        </p:spPr>
      </p:pic>
      <p:sp>
        <p:nvSpPr>
          <p:cNvPr id="23" name="Rectangle 22"/>
          <p:cNvSpPr/>
          <p:nvPr/>
        </p:nvSpPr>
        <p:spPr>
          <a:xfrm>
            <a:off x="-2288" y="115669"/>
            <a:ext cx="7315200" cy="646331"/>
          </a:xfrm>
          <a:prstGeom prst="rect">
            <a:avLst/>
          </a:prstGeom>
        </p:spPr>
        <p:txBody>
          <a:bodyPr wrap="square">
            <a:spAutoFit/>
          </a:bodyPr>
          <a:lstStyle/>
          <a:p>
            <a:pPr algn="ctr"/>
            <a:r>
              <a:rPr lang="en-US" sz="1800" i="1" dirty="0" err="1" smtClean="0">
                <a:solidFill>
                  <a:srgbClr val="FFFF00"/>
                </a:solidFill>
                <a:effectLst>
                  <a:outerShdw blurRad="50800" dist="38100" dir="5400000" algn="t" rotWithShape="0">
                    <a:prstClr val="black">
                      <a:alpha val="40000"/>
                    </a:prstClr>
                  </a:outerShdw>
                </a:effectLst>
                <a:latin typeface="Trebuchet MS" panose="020B0603020202020204" pitchFamily="34" charset="0"/>
              </a:rPr>
              <a:t>Lowcountry</a:t>
            </a:r>
            <a:r>
              <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 Living At Its Finest</a:t>
            </a:r>
          </a:p>
          <a:p>
            <a:pPr algn="ctr"/>
            <a:r>
              <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Deepwater Dock On </a:t>
            </a:r>
            <a:r>
              <a:rPr lang="en-US" sz="1800" i="1" dirty="0" err="1" smtClean="0">
                <a:solidFill>
                  <a:srgbClr val="FFFF00"/>
                </a:solidFill>
                <a:effectLst>
                  <a:outerShdw blurRad="50800" dist="38100" dir="5400000" algn="t" rotWithShape="0">
                    <a:prstClr val="black">
                      <a:alpha val="40000"/>
                    </a:prstClr>
                  </a:outerShdw>
                </a:effectLst>
                <a:latin typeface="Trebuchet MS" panose="020B0603020202020204" pitchFamily="34" charset="0"/>
              </a:rPr>
              <a:t>Horlbeck</a:t>
            </a:r>
            <a:r>
              <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 Creek</a:t>
            </a:r>
            <a:endParaRPr lang="en-US" sz="1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38691" y="7696200"/>
            <a:ext cx="1327904" cy="885960"/>
          </a:xfrm>
          <a:prstGeom prst="rect">
            <a:avLst/>
          </a:prstGeom>
          <a:ln w="19050">
            <a:noFill/>
          </a:ln>
        </p:spPr>
      </p:pic>
      <p:pic>
        <p:nvPicPr>
          <p:cNvPr id="31" name="Picture 3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444029" y="7690066"/>
            <a:ext cx="1327904" cy="885960"/>
          </a:xfrm>
          <a:prstGeom prst="rect">
            <a:avLst/>
          </a:prstGeom>
          <a:ln w="19050">
            <a:noFill/>
          </a:ln>
        </p:spPr>
      </p:pic>
      <p:pic>
        <p:nvPicPr>
          <p:cNvPr id="1026" name="Picture 2" descr="http://photos.flexmls.com/chs/20150811191235870873000000.jpg"/>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217628" y="8786560"/>
            <a:ext cx="1006974" cy="1216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95</TotalTime>
  <Words>437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2678 Egrets Landing Court Brickyard Plantation :: Mount Pleasant :: MLS# 15011355 :: $2,000,000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22</cp:revision>
  <dcterms:created xsi:type="dcterms:W3CDTF">2006-08-16T00:00:00Z</dcterms:created>
  <dcterms:modified xsi:type="dcterms:W3CDTF">2015-09-25T17:22:33Z</dcterms:modified>
</cp:coreProperties>
</file>