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854"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tiff"/><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252"/>
            <a:ext cx="7772400" cy="5188807"/>
          </a:xfrm>
          <a:prstGeom prst="rect">
            <a:avLst/>
          </a:prstGeom>
          <a:ln>
            <a:noFill/>
          </a:ln>
          <a:effectLst/>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22" y="8458200"/>
            <a:ext cx="7772400" cy="1621656"/>
          </a:xfrm>
          <a:prstGeom prst="rect">
            <a:avLst/>
          </a:prstGeom>
          <a:blipFill dpi="0" rotWithShape="1">
            <a:blip r:embed="rId3"/>
            <a:srcRect/>
            <a:tile tx="0" ty="0" sx="100000" sy="100000" flip="none" algn="tl"/>
          </a:blipFill>
        </p:spPr>
      </p:pic>
      <p:sp>
        <p:nvSpPr>
          <p:cNvPr id="3" name="Subtitle 2"/>
          <p:cNvSpPr>
            <a:spLocks noGrp="1"/>
          </p:cNvSpPr>
          <p:nvPr>
            <p:ph type="subTitle" idx="1"/>
          </p:nvPr>
        </p:nvSpPr>
        <p:spPr>
          <a:xfrm>
            <a:off x="3200397" y="6353932"/>
            <a:ext cx="4564519" cy="2073911"/>
          </a:xfrm>
        </p:spPr>
        <p:txBody>
          <a:bodyPr anchor="ctr">
            <a:noAutofit/>
          </a:bodyPr>
          <a:lstStyle/>
          <a:p>
            <a:r>
              <a:rPr lang="en-US" sz="1000" dirty="0">
                <a:solidFill>
                  <a:srgbClr val="003300"/>
                </a:solidFill>
                <a:latin typeface="Palatino Linotype" panose="02040502050505030304" pitchFamily="18" charset="0"/>
                <a:cs typeface="Adobe Devanagari" pitchFamily="18" charset="0"/>
              </a:rPr>
              <a:t>Three story Victorian Charleston Single house with commercial space located south of the crosstown. The property consists of two 3 bedroom and 3 bath units that share a piazza and the top two floors of the building. The units have open floor plans, high ceilings and original wood floors. They retain the look and feel of older home with all the modern conveniences. The units have a separate access door to stairs that lead to a shared Piazza on the south side of building. On the ground floor is a 2547 </a:t>
            </a:r>
            <a:r>
              <a:rPr lang="en-US" sz="1000" dirty="0" err="1">
                <a:solidFill>
                  <a:srgbClr val="003300"/>
                </a:solidFill>
                <a:latin typeface="Palatino Linotype" panose="02040502050505030304" pitchFamily="18" charset="0"/>
                <a:cs typeface="Adobe Devanagari" pitchFamily="18" charset="0"/>
              </a:rPr>
              <a:t>sq</a:t>
            </a:r>
            <a:r>
              <a:rPr lang="en-US" sz="1000" dirty="0">
                <a:solidFill>
                  <a:srgbClr val="003300"/>
                </a:solidFill>
                <a:latin typeface="Palatino Linotype" panose="02040502050505030304" pitchFamily="18" charset="0"/>
                <a:cs typeface="Adobe Devanagari" pitchFamily="18" charset="0"/>
              </a:rPr>
              <a:t> </a:t>
            </a:r>
            <a:r>
              <a:rPr lang="en-US" sz="1000" dirty="0" err="1">
                <a:solidFill>
                  <a:srgbClr val="003300"/>
                </a:solidFill>
                <a:latin typeface="Palatino Linotype" panose="02040502050505030304" pitchFamily="18" charset="0"/>
                <a:cs typeface="Adobe Devanagari" pitchFamily="18" charset="0"/>
              </a:rPr>
              <a:t>ft</a:t>
            </a:r>
            <a:r>
              <a:rPr lang="en-US" sz="1000" dirty="0">
                <a:solidFill>
                  <a:srgbClr val="003300"/>
                </a:solidFill>
                <a:latin typeface="Palatino Linotype" panose="02040502050505030304" pitchFamily="18" charset="0"/>
                <a:cs typeface="Adobe Devanagari" pitchFamily="18" charset="0"/>
              </a:rPr>
              <a:t> undeveloped commercial space that has a number of potential proposed uses including a restaurant. Behind the front building will be two 1300 </a:t>
            </a:r>
            <a:r>
              <a:rPr lang="en-US" sz="1000" dirty="0" err="1">
                <a:solidFill>
                  <a:srgbClr val="003300"/>
                </a:solidFill>
                <a:latin typeface="Palatino Linotype" panose="02040502050505030304" pitchFamily="18" charset="0"/>
                <a:cs typeface="Adobe Devanagari" pitchFamily="18" charset="0"/>
              </a:rPr>
              <a:t>sq</a:t>
            </a:r>
            <a:r>
              <a:rPr lang="en-US" sz="1000" dirty="0">
                <a:solidFill>
                  <a:srgbClr val="003300"/>
                </a:solidFill>
                <a:latin typeface="Palatino Linotype" panose="02040502050505030304" pitchFamily="18" charset="0"/>
                <a:cs typeface="Adobe Devanagari" pitchFamily="18" charset="0"/>
              </a:rPr>
              <a:t> </a:t>
            </a:r>
            <a:r>
              <a:rPr lang="en-US" sz="1000" dirty="0" err="1">
                <a:solidFill>
                  <a:srgbClr val="003300"/>
                </a:solidFill>
                <a:latin typeface="Palatino Linotype" panose="02040502050505030304" pitchFamily="18" charset="0"/>
                <a:cs typeface="Adobe Devanagari" pitchFamily="18" charset="0"/>
              </a:rPr>
              <a:t>ft</a:t>
            </a:r>
            <a:r>
              <a:rPr lang="en-US" sz="1000" dirty="0">
                <a:solidFill>
                  <a:srgbClr val="003300"/>
                </a:solidFill>
                <a:latin typeface="Palatino Linotype" panose="02040502050505030304" pitchFamily="18" charset="0"/>
                <a:cs typeface="Adobe Devanagari" pitchFamily="18" charset="0"/>
              </a:rPr>
              <a:t> 3 bedroom 3.5 bath newly constructed single family homes. One of the homes will have a wrap around porch and both will be sided with </a:t>
            </a:r>
            <a:r>
              <a:rPr lang="en-US" sz="1000" dirty="0" err="1">
                <a:solidFill>
                  <a:srgbClr val="003300"/>
                </a:solidFill>
                <a:latin typeface="Palatino Linotype" panose="02040502050505030304" pitchFamily="18" charset="0"/>
                <a:cs typeface="Adobe Devanagari" pitchFamily="18" charset="0"/>
              </a:rPr>
              <a:t>hardie</a:t>
            </a:r>
            <a:r>
              <a:rPr lang="en-US" sz="1000" dirty="0">
                <a:solidFill>
                  <a:srgbClr val="003300"/>
                </a:solidFill>
                <a:latin typeface="Palatino Linotype" panose="02040502050505030304" pitchFamily="18" charset="0"/>
                <a:cs typeface="Adobe Devanagari" pitchFamily="18" charset="0"/>
              </a:rPr>
              <a:t> plank.</a:t>
            </a:r>
          </a:p>
          <a:p>
            <a:r>
              <a:rPr lang="en-US" sz="1000" dirty="0">
                <a:solidFill>
                  <a:srgbClr val="003300"/>
                </a:solidFill>
                <a:latin typeface="Palatino Linotype" panose="02040502050505030304" pitchFamily="18" charset="0"/>
                <a:cs typeface="Adobe Devanagari" pitchFamily="18" charset="0"/>
              </a:rPr>
              <a:t>There will be 3 on site parking spots and 3 spots on a 10 year lease just down Line Street.</a:t>
            </a: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31671" y="8946522"/>
            <a:ext cx="2303614" cy="645012"/>
          </a:xfrm>
          <a:prstGeom prst="rect">
            <a:avLst/>
          </a:prstGeom>
          <a:effectLst/>
        </p:spPr>
      </p:pic>
      <p:sp>
        <p:nvSpPr>
          <p:cNvPr id="6" name="Rectangle 5"/>
          <p:cNvSpPr/>
          <p:nvPr/>
        </p:nvSpPr>
        <p:spPr>
          <a:xfrm>
            <a:off x="-38100" y="8591352"/>
            <a:ext cx="3886200" cy="1354217"/>
          </a:xfrm>
          <a:prstGeom prst="rect">
            <a:avLst/>
          </a:prstGeom>
        </p:spPr>
        <p:txBody>
          <a:bodyPr anchor="ctr">
            <a:spAutoFit/>
          </a:bodyPr>
          <a:lstStyle/>
          <a:p>
            <a:r>
              <a:rPr lang="en-US" sz="1800" b="1" dirty="0">
                <a:latin typeface="Palatino Linotype" panose="02040502050505030304" pitchFamily="18" charset="0"/>
              </a:rPr>
              <a:t>Edmund Major</a:t>
            </a:r>
          </a:p>
          <a:p>
            <a:endParaRPr lang="en-US" sz="1600" dirty="0">
              <a:latin typeface="Palatino Linotype" panose="02040502050505030304" pitchFamily="18" charset="0"/>
            </a:endParaRPr>
          </a:p>
          <a:p>
            <a:r>
              <a:rPr lang="en-US" sz="1600" dirty="0">
                <a:latin typeface="Palatino Linotype" panose="02040502050505030304" pitchFamily="18" charset="0"/>
              </a:rPr>
              <a:t>843-343-6666 C</a:t>
            </a:r>
            <a:br>
              <a:rPr lang="en-US" sz="1600" dirty="0">
                <a:latin typeface="Palatino Linotype" panose="02040502050505030304" pitchFamily="18" charset="0"/>
              </a:rPr>
            </a:br>
            <a:r>
              <a:rPr lang="en-US" sz="1600" dirty="0">
                <a:latin typeface="Palatino Linotype" panose="02040502050505030304" pitchFamily="18" charset="0"/>
              </a:rPr>
              <a:t>edmund@flywaysc.com</a:t>
            </a:r>
          </a:p>
          <a:p>
            <a:r>
              <a:rPr lang="en-US" sz="1600" dirty="0">
                <a:latin typeface="Palatino Linotype" panose="02040502050505030304" pitchFamily="18" charset="0"/>
              </a:rPr>
              <a:t>www.flywaysc.com </a:t>
            </a:r>
          </a:p>
        </p:txBody>
      </p:sp>
      <p:sp>
        <p:nvSpPr>
          <p:cNvPr id="7" name="Rectangle 6"/>
          <p:cNvSpPr/>
          <p:nvPr/>
        </p:nvSpPr>
        <p:spPr>
          <a:xfrm>
            <a:off x="3911600" y="8606741"/>
            <a:ext cx="3886200" cy="1323439"/>
          </a:xfrm>
          <a:prstGeom prst="rect">
            <a:avLst/>
          </a:prstGeom>
        </p:spPr>
        <p:txBody>
          <a:bodyPr anchor="ctr">
            <a:spAutoFit/>
          </a:bodyPr>
          <a:lstStyle/>
          <a:p>
            <a:pPr algn="r"/>
            <a:r>
              <a:rPr lang="en-US" sz="1600" dirty="0">
                <a:latin typeface="Palatino Linotype" panose="02040502050505030304" pitchFamily="18" charset="0"/>
              </a:rPr>
              <a:t>Flyway Real Estate, LLC</a:t>
            </a:r>
          </a:p>
          <a:p>
            <a:pPr algn="r"/>
            <a:r>
              <a:rPr lang="en-US" sz="1600" dirty="0">
                <a:latin typeface="Palatino Linotype" panose="02040502050505030304" pitchFamily="18" charset="0"/>
              </a:rPr>
              <a:t>1630 Meeting St.</a:t>
            </a:r>
            <a:br>
              <a:rPr lang="en-US" sz="1600" dirty="0">
                <a:latin typeface="Palatino Linotype" panose="02040502050505030304" pitchFamily="18" charset="0"/>
              </a:rPr>
            </a:br>
            <a:r>
              <a:rPr lang="en-US" sz="1600" dirty="0" err="1">
                <a:latin typeface="Palatino Linotype" panose="02040502050505030304" pitchFamily="18" charset="0"/>
              </a:rPr>
              <a:t>Bldg</a:t>
            </a:r>
            <a:r>
              <a:rPr lang="en-US" sz="1600" dirty="0">
                <a:latin typeface="Palatino Linotype" panose="02040502050505030304" pitchFamily="18" charset="0"/>
              </a:rPr>
              <a:t> 1</a:t>
            </a:r>
          </a:p>
          <a:p>
            <a:pPr algn="r"/>
            <a:r>
              <a:rPr lang="en-US" sz="1600" dirty="0" err="1">
                <a:latin typeface="Palatino Linotype" panose="02040502050505030304" pitchFamily="18" charset="0"/>
              </a:rPr>
              <a:t>Ste</a:t>
            </a:r>
            <a:r>
              <a:rPr lang="en-US" sz="1600" dirty="0">
                <a:latin typeface="Palatino Linotype" panose="02040502050505030304" pitchFamily="18" charset="0"/>
              </a:rPr>
              <a:t> 302</a:t>
            </a:r>
          </a:p>
          <a:p>
            <a:pPr algn="r"/>
            <a:r>
              <a:rPr lang="en-US" sz="1600" dirty="0">
                <a:latin typeface="Palatino Linotype" panose="02040502050505030304" pitchFamily="18" charset="0"/>
              </a:rPr>
              <a:t>Charleston, SC 29405</a:t>
            </a:r>
          </a:p>
        </p:txBody>
      </p:sp>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t="4913" b="2456"/>
          <a:stretch/>
        </p:blipFill>
        <p:spPr>
          <a:xfrm>
            <a:off x="8305800" y="121495"/>
            <a:ext cx="1986391" cy="1333833"/>
          </a:xfrm>
          <a:prstGeom prst="rect">
            <a:avLst/>
          </a:prstGeom>
          <a:ln>
            <a:solidFill>
              <a:schemeClr val="bg1"/>
            </a:solidFill>
          </a:ln>
          <a:effectLst>
            <a:outerShdw blurRad="50800" dist="38100" dir="8100000" algn="tr" rotWithShape="0">
              <a:prstClr val="black">
                <a:alpha val="40000"/>
              </a:prstClr>
            </a:outerShdw>
          </a:effectLst>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114800" y="304800"/>
            <a:ext cx="3305175" cy="704850"/>
          </a:xfrm>
          <a:prstGeom prst="rect">
            <a:avLst/>
          </a:prstGeom>
          <a:effectLst/>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 y="5267078"/>
            <a:ext cx="1506665" cy="1005840"/>
          </a:xfrm>
          <a:prstGeom prst="rect">
            <a:avLst/>
          </a:prstGeom>
        </p:spPr>
      </p:pic>
      <p:sp>
        <p:nvSpPr>
          <p:cNvPr id="11" name="Rectangle 10"/>
          <p:cNvSpPr/>
          <p:nvPr/>
        </p:nvSpPr>
        <p:spPr>
          <a:xfrm>
            <a:off x="3200397" y="5185827"/>
            <a:ext cx="4570642" cy="1138773"/>
          </a:xfrm>
          <a:prstGeom prst="rect">
            <a:avLst/>
          </a:prstGeom>
        </p:spPr>
        <p:txBody>
          <a:bodyPr wrap="square">
            <a:spAutoFit/>
          </a:bodyPr>
          <a:lstStyle/>
          <a:p>
            <a:pPr algn="ctr"/>
            <a:r>
              <a:rPr lang="en-US" b="1" dirty="0">
                <a:ln w="3175">
                  <a:noFill/>
                </a:ln>
                <a:solidFill>
                  <a:srgbClr val="003300"/>
                </a:solidFill>
                <a:latin typeface="Palatino Linotype" panose="02040502050505030304" pitchFamily="18" charset="0"/>
              </a:rPr>
              <a:t>267 Rutledge Avenue</a:t>
            </a:r>
          </a:p>
          <a:p>
            <a:pPr algn="ctr"/>
            <a:r>
              <a:rPr lang="en-US" sz="1600" dirty="0" err="1">
                <a:ln w="3175">
                  <a:noFill/>
                </a:ln>
                <a:solidFill>
                  <a:srgbClr val="003300"/>
                </a:solidFill>
                <a:latin typeface="Palatino Linotype" panose="02040502050505030304" pitchFamily="18" charset="0"/>
              </a:rPr>
              <a:t>Elliotborough</a:t>
            </a:r>
            <a:r>
              <a:rPr lang="en-US" sz="1600" dirty="0">
                <a:ln w="3175">
                  <a:noFill/>
                </a:ln>
                <a:solidFill>
                  <a:srgbClr val="003300"/>
                </a:solidFill>
                <a:latin typeface="Palatino Linotype" panose="02040502050505030304" pitchFamily="18" charset="0"/>
              </a:rPr>
              <a:t> | Charleston</a:t>
            </a:r>
          </a:p>
          <a:p>
            <a:pPr algn="ctr"/>
            <a:r>
              <a:rPr lang="en-US" sz="1600" dirty="0">
                <a:ln w="3175">
                  <a:noFill/>
                </a:ln>
                <a:solidFill>
                  <a:srgbClr val="003300"/>
                </a:solidFill>
                <a:latin typeface="Palatino Linotype" panose="02040502050505030304" pitchFamily="18" charset="0"/>
              </a:rPr>
              <a:t>MLS# 17023048 | $1,695,500 (Single Family)</a:t>
            </a:r>
          </a:p>
          <a:p>
            <a:pPr algn="ctr"/>
            <a:r>
              <a:rPr lang="en-US" sz="1600" dirty="0">
                <a:ln w="3175">
                  <a:noFill/>
                </a:ln>
                <a:solidFill>
                  <a:srgbClr val="003300"/>
                </a:solidFill>
                <a:latin typeface="Palatino Linotype" panose="02040502050505030304" pitchFamily="18" charset="0"/>
              </a:rPr>
              <a:t>MLS# 17023201 | $2,799,999 (Multi-Family)</a:t>
            </a:r>
            <a:endParaRPr lang="en-US" sz="1200" dirty="0">
              <a:ln w="3175">
                <a:noFill/>
              </a:ln>
              <a:solidFill>
                <a:srgbClr val="003300"/>
              </a:solidFill>
              <a:latin typeface="Palatino Linotype" panose="02040502050505030304" pitchFamily="18" charset="0"/>
            </a:endParaRPr>
          </a:p>
        </p:txBody>
      </p:sp>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00200" y="5267078"/>
            <a:ext cx="1506664" cy="1005840"/>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 y="6353933"/>
            <a:ext cx="1506664" cy="1005840"/>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600200" y="6353933"/>
            <a:ext cx="1506665" cy="1005840"/>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 y="7440788"/>
            <a:ext cx="1506664" cy="1005839"/>
          </a:xfrm>
          <a:prstGeom prst="rect">
            <a:avLst/>
          </a:prstGeom>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600200" y="7440788"/>
            <a:ext cx="1506664" cy="1005840"/>
          </a:xfrm>
          <a:prstGeom prst="rect">
            <a:avLst/>
          </a:prstGeom>
        </p:spPr>
      </p:pic>
      <p:sp>
        <p:nvSpPr>
          <p:cNvPr id="9" name="Rectangle 8"/>
          <p:cNvSpPr/>
          <p:nvPr/>
        </p:nvSpPr>
        <p:spPr>
          <a:xfrm>
            <a:off x="0" y="-9321"/>
            <a:ext cx="7764916" cy="1384995"/>
          </a:xfrm>
          <a:prstGeom prst="rect">
            <a:avLst/>
          </a:prstGeom>
        </p:spPr>
        <p:txBody>
          <a:bodyPr wrap="square">
            <a:spAutoFit/>
          </a:bodyPr>
          <a:lstStyle/>
          <a:p>
            <a:pPr algn="r"/>
            <a:r>
              <a:rPr lang="en-US" sz="2400" b="1" dirty="0">
                <a:ln w="3175">
                  <a:noFill/>
                </a:ln>
                <a:solidFill>
                  <a:schemeClr val="bg1"/>
                </a:solidFill>
                <a:effectLst>
                  <a:outerShdw blurRad="38100" dist="38100" dir="2700000" algn="tl">
                    <a:srgbClr val="000000">
                      <a:alpha val="43137"/>
                    </a:srgbClr>
                  </a:outerShdw>
                </a:effectLst>
                <a:latin typeface="Palatino Linotype" panose="02040502050505030304" pitchFamily="18" charset="0"/>
              </a:rPr>
              <a:t>Agent Open House</a:t>
            </a:r>
          </a:p>
          <a:p>
            <a:pPr algn="r"/>
            <a:r>
              <a:rPr lang="en-US" b="1" dirty="0">
                <a:ln w="3175">
                  <a:noFill/>
                </a:ln>
                <a:solidFill>
                  <a:schemeClr val="bg1"/>
                </a:solidFill>
                <a:effectLst>
                  <a:outerShdw blurRad="38100" dist="38100" dir="2700000" algn="tl">
                    <a:srgbClr val="000000">
                      <a:alpha val="43137"/>
                    </a:srgbClr>
                  </a:outerShdw>
                </a:effectLst>
                <a:latin typeface="Palatino Linotype" panose="02040502050505030304" pitchFamily="18" charset="0"/>
              </a:rPr>
              <a:t>1/25/18 11:30-3:00</a:t>
            </a:r>
          </a:p>
          <a:p>
            <a:pPr algn="r"/>
            <a:r>
              <a:rPr lang="en-US" b="1" dirty="0">
                <a:ln w="3175">
                  <a:noFill/>
                </a:ln>
                <a:solidFill>
                  <a:schemeClr val="bg1"/>
                </a:solidFill>
                <a:effectLst>
                  <a:outerShdw blurRad="38100" dist="38100" dir="2700000" algn="tl">
                    <a:srgbClr val="000000">
                      <a:alpha val="43137"/>
                    </a:srgbClr>
                  </a:outerShdw>
                </a:effectLst>
                <a:latin typeface="Palatino Linotype" panose="02040502050505030304" pitchFamily="18" charset="0"/>
              </a:rPr>
              <a:t>Food &amp; Drinks Served</a:t>
            </a:r>
          </a:p>
          <a:p>
            <a:pPr algn="r"/>
            <a:r>
              <a:rPr lang="en-US" b="1" dirty="0">
                <a:ln w="3175">
                  <a:noFill/>
                </a:ln>
                <a:solidFill>
                  <a:schemeClr val="bg1"/>
                </a:solidFill>
                <a:effectLst>
                  <a:outerShdw blurRad="38100" dist="38100" dir="2700000" algn="tl">
                    <a:srgbClr val="000000">
                      <a:alpha val="43137"/>
                    </a:srgbClr>
                  </a:outerShdw>
                </a:effectLst>
                <a:latin typeface="Palatino Linotype" panose="02040502050505030304" pitchFamily="18" charset="0"/>
              </a:rPr>
              <a:t>Includes a Raffle Prize</a:t>
            </a:r>
          </a:p>
        </p:txBody>
      </p:sp>
      <p:sp>
        <p:nvSpPr>
          <p:cNvPr id="17" name="Rectangle 16"/>
          <p:cNvSpPr/>
          <p:nvPr/>
        </p:nvSpPr>
        <p:spPr>
          <a:xfrm>
            <a:off x="0" y="12700"/>
            <a:ext cx="3106864" cy="523220"/>
          </a:xfrm>
          <a:prstGeom prst="rect">
            <a:avLst/>
          </a:prstGeom>
        </p:spPr>
        <p:txBody>
          <a:bodyPr wrap="square">
            <a:spAutoFit/>
          </a:bodyPr>
          <a:lstStyle/>
          <a:p>
            <a:pPr algn="ctr"/>
            <a:r>
              <a:rPr lang="en-US" sz="1400" i="1" dirty="0">
                <a:latin typeface="Century Gothic" panose="020B0502020202020204" pitchFamily="34" charset="0"/>
              </a:rPr>
              <a:t>See more about this property at </a:t>
            </a:r>
            <a:r>
              <a:rPr lang="en-US" sz="1400" b="1" i="1" dirty="0">
                <a:latin typeface="Century Gothic" panose="020B0502020202020204" pitchFamily="34" charset="0"/>
              </a:rPr>
              <a:t>www.267rutledgeavenue.com</a:t>
            </a:r>
          </a:p>
        </p:txBody>
      </p:sp>
    </p:spTree>
    <p:extLst>
      <p:ext uri="{BB962C8B-B14F-4D97-AF65-F5344CB8AC3E}">
        <p14:creationId xmlns:p14="http://schemas.microsoft.com/office/powerpoint/2010/main" val="17446089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232</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Devanagari</vt: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 Open House Lunch to be served · 10/23/14 11-1:30</dc:title>
  <dc:creator>CVH360</dc:creator>
  <cp:lastModifiedBy>A. Thomas Price</cp:lastModifiedBy>
  <cp:revision>32</cp:revision>
  <dcterms:created xsi:type="dcterms:W3CDTF">2006-08-16T00:00:00Z</dcterms:created>
  <dcterms:modified xsi:type="dcterms:W3CDTF">2018-01-22T20:18:17Z</dcterms:modified>
</cp:coreProperties>
</file>