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9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6/28/2019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6/28/2019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7086600"/>
            <a:ext cx="7316917" cy="1719933"/>
          </a:xfrm>
        </p:spPr>
        <p:txBody>
          <a:bodyPr anchor="ctr">
            <a:noAutofit/>
          </a:bodyPr>
          <a:lstStyle/>
          <a:p>
            <a:r>
              <a:rPr lang="en-US" sz="1400" dirty="0">
                <a:solidFill>
                  <a:schemeClr val="accent1">
                    <a:lumMod val="50000"/>
                  </a:schemeClr>
                </a:solidFill>
                <a:latin typeface="Trebuchet MS" panose="020B0603020202020204" pitchFamily="34" charset="0"/>
              </a:rPr>
              <a:t>Rare Opportunity to own a Custom 5/6 BR, 4.5 BA home located on a </a:t>
            </a:r>
            <a:r>
              <a:rPr lang="en-US" sz="1400" dirty="0" err="1">
                <a:solidFill>
                  <a:schemeClr val="accent1">
                    <a:lumMod val="50000"/>
                  </a:schemeClr>
                </a:solidFill>
                <a:latin typeface="Trebuchet MS" panose="020B0603020202020204" pitchFamily="34" charset="0"/>
              </a:rPr>
              <a:t>cul</a:t>
            </a:r>
            <a:r>
              <a:rPr lang="en-US" sz="1400" dirty="0">
                <a:solidFill>
                  <a:schemeClr val="accent1">
                    <a:lumMod val="50000"/>
                  </a:schemeClr>
                </a:solidFill>
                <a:latin typeface="Trebuchet MS" panose="020B0603020202020204" pitchFamily="34" charset="0"/>
              </a:rPr>
              <a:t> de sac street with its own in ground pool and its own deep water dock with water and marsh views and sunsets like no others. The curb appeal is Impressive with circular drive and massive landscaping and raised low country design. Drive under home parking for 4 or more vehicles. and lots of storage. This property affords a lifestyle that everyone would die for but only a few can afford. </a:t>
            </a:r>
          </a:p>
          <a:p>
            <a:r>
              <a:rPr lang="en-US" sz="1400" dirty="0">
                <a:solidFill>
                  <a:srgbClr val="FF0000"/>
                </a:solidFill>
                <a:latin typeface="Trebuchet MS" panose="020B0603020202020204" pitchFamily="34" charset="0"/>
              </a:rPr>
              <a:t>OWNER HAS PROVIDED MAJOR UPGRADES IN PAINTING, LIGHT FIXTURES AND STAGING TO DEMONSTRATE WHAT POTENTIAL THIS EXECUTIVE PROPERTY TRULY HAS.</a:t>
            </a:r>
          </a:p>
        </p:txBody>
      </p:sp>
      <p:sp>
        <p:nvSpPr>
          <p:cNvPr id="2" name="Title 1"/>
          <p:cNvSpPr>
            <a:spLocks noGrp="1"/>
          </p:cNvSpPr>
          <p:nvPr>
            <p:ph type="ctrTitle"/>
          </p:nvPr>
        </p:nvSpPr>
        <p:spPr>
          <a:xfrm>
            <a:off x="-10445" y="5486400"/>
            <a:ext cx="7312912" cy="1600200"/>
          </a:xfrm>
        </p:spPr>
        <p:txBody>
          <a:bodyPr anchor="t">
            <a:noAutofit/>
            <a:scene3d>
              <a:camera prst="orthographicFront"/>
              <a:lightRig rig="soft" dir="t">
                <a:rot lat="0" lon="0" rev="17220000"/>
              </a:lightRig>
            </a:scene3d>
            <a:sp3d prstMaterial="softEdge"/>
          </a:bodyPr>
          <a:lstStyle/>
          <a:p>
            <a:r>
              <a:rPr lang="en-US" sz="2800" cap="none" dirty="0">
                <a:ln w="3175" cmpd="sng">
                  <a:noFill/>
                  <a:prstDash val="solid"/>
                </a:ln>
                <a:solidFill>
                  <a:schemeClr val="tx2">
                    <a:lumMod val="50000"/>
                  </a:schemeClr>
                </a:solidFill>
                <a:effectLst/>
                <a:latin typeface="Trebuchet MS" panose="020B0603020202020204" pitchFamily="34" charset="0"/>
              </a:rPr>
              <a:t>2682 Egrets Landing Court</a:t>
            </a:r>
            <a:br>
              <a:rPr lang="en-US" sz="2400" b="0" cap="none" dirty="0">
                <a:ln w="3175" cmpd="sng">
                  <a:noFill/>
                  <a:prstDash val="solid"/>
                </a:ln>
                <a:solidFill>
                  <a:schemeClr val="tx2">
                    <a:lumMod val="50000"/>
                  </a:schemeClr>
                </a:solidFill>
                <a:effectLst/>
                <a:latin typeface="Trebuchet MS" panose="020B0603020202020204" pitchFamily="34" charset="0"/>
              </a:rPr>
            </a:br>
            <a:r>
              <a:rPr lang="en-US" sz="2000" b="0" cap="none" dirty="0">
                <a:ln w="3175" cmpd="sng">
                  <a:noFill/>
                  <a:prstDash val="solid"/>
                </a:ln>
                <a:solidFill>
                  <a:schemeClr val="tx2">
                    <a:lumMod val="50000"/>
                  </a:schemeClr>
                </a:solidFill>
                <a:effectLst/>
                <a:latin typeface="Trebuchet MS" panose="020B0603020202020204" pitchFamily="34" charset="0"/>
              </a:rPr>
              <a:t>Brickyard Plantation ~ Mount Pleasant ~ MLS# 18025548</a:t>
            </a:r>
            <a:br>
              <a:rPr lang="en-US" sz="2000" b="0" cap="none" dirty="0">
                <a:ln w="3175" cmpd="sng">
                  <a:noFill/>
                  <a:prstDash val="solid"/>
                </a:ln>
                <a:solidFill>
                  <a:schemeClr val="tx2">
                    <a:lumMod val="50000"/>
                  </a:schemeClr>
                </a:solidFill>
                <a:effectLst/>
                <a:latin typeface="Trebuchet MS" panose="020B0603020202020204" pitchFamily="34" charset="0"/>
              </a:rPr>
            </a:br>
            <a:r>
              <a:rPr lang="en-US" sz="2000" cap="none" dirty="0">
                <a:ln w="3175" cmpd="sng">
                  <a:noFill/>
                  <a:prstDash val="solid"/>
                </a:ln>
                <a:solidFill>
                  <a:srgbClr val="FF0000"/>
                </a:solidFill>
                <a:effectLst/>
                <a:latin typeface="Trebuchet MS" panose="020B0603020202020204" pitchFamily="34" charset="0"/>
              </a:rPr>
              <a:t>PRICED AT $2,189,000</a:t>
            </a:r>
            <a:br>
              <a:rPr lang="en-US" sz="2000" cap="none" dirty="0">
                <a:ln w="3175" cmpd="sng">
                  <a:noFill/>
                  <a:prstDash val="solid"/>
                </a:ln>
                <a:solidFill>
                  <a:srgbClr val="FF0000"/>
                </a:solidFill>
                <a:effectLst/>
                <a:latin typeface="Trebuchet MS" panose="020B0603020202020204" pitchFamily="34" charset="0"/>
              </a:rPr>
            </a:br>
            <a:br>
              <a:rPr lang="en-US" sz="1200" cap="none" dirty="0">
                <a:ln w="3175" cmpd="sng">
                  <a:noFill/>
                  <a:prstDash val="solid"/>
                </a:ln>
                <a:solidFill>
                  <a:srgbClr val="FF0000"/>
                </a:solidFill>
                <a:effectLst/>
                <a:latin typeface="Trebuchet MS" panose="020B0603020202020204" pitchFamily="34" charset="0"/>
              </a:rPr>
            </a:br>
            <a:r>
              <a:rPr lang="en-US" sz="1600" i="1" dirty="0">
                <a:solidFill>
                  <a:srgbClr val="FF0000"/>
                </a:solidFill>
                <a:effectLst/>
                <a:latin typeface="Trebuchet MS" panose="020B0603020202020204" pitchFamily="34" charset="0"/>
              </a:rPr>
              <a:t>OVER $50,000 IN UP GRADES AND OVER $200,000 IN PRICE REDUCTION</a:t>
            </a:r>
            <a:br>
              <a:rPr lang="en-US" sz="1600" i="1" dirty="0">
                <a:solidFill>
                  <a:srgbClr val="FF0000"/>
                </a:solidFill>
                <a:effectLst/>
                <a:latin typeface="Trebuchet MS" panose="020B0603020202020204" pitchFamily="34" charset="0"/>
              </a:rPr>
            </a:br>
            <a:endParaRPr lang="en-US" sz="1600" cap="none" dirty="0">
              <a:ln w="3175" cmpd="sng">
                <a:noFill/>
                <a:prstDash val="solid"/>
              </a:ln>
              <a:solidFill>
                <a:srgbClr val="FF0000"/>
              </a:solidFill>
              <a:effectLst/>
              <a:highlight>
                <a:srgbClr val="FFFF00"/>
              </a:highligh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83641"/>
            <a:ext cx="7315200" cy="769441"/>
          </a:xfrm>
          <a:prstGeom prst="rect">
            <a:avLst/>
          </a:prstGeom>
          <a:noFill/>
        </p:spPr>
        <p:txBody>
          <a:bodyPr wrap="square" anchor="ctr">
            <a:spAutoFit/>
          </a:bodyPr>
          <a:lstStyle/>
          <a:p>
            <a:pPr algn="ctr"/>
            <a:r>
              <a:rPr lang="en-US" sz="2150" b="1" i="1" dirty="0">
                <a:ln w="3175">
                  <a:solidFill>
                    <a:schemeClr val="tx2"/>
                  </a:solidFill>
                </a:ln>
                <a:solidFill>
                  <a:srgbClr val="FFFF00"/>
                </a:solidFill>
                <a:effectLst>
                  <a:outerShdw blurRad="38100" dist="38100" dir="2700000" algn="tl">
                    <a:srgbClr val="000000">
                      <a:alpha val="43137"/>
                    </a:srgbClr>
                  </a:outerShdw>
                </a:effectLst>
                <a:latin typeface="Trebuchet MS" panose="020B0603020202020204" pitchFamily="34" charset="0"/>
              </a:rPr>
              <a:t>LOW COUNTRY LIVING AT ITS FINEST!!!</a:t>
            </a:r>
          </a:p>
          <a:p>
            <a:pPr algn="ctr"/>
            <a:r>
              <a:rPr lang="en-US" sz="2150" b="1" i="1" dirty="0">
                <a:ln w="3175">
                  <a:solidFill>
                    <a:schemeClr val="tx2"/>
                  </a:solidFill>
                </a:ln>
                <a:solidFill>
                  <a:srgbClr val="FFFF00"/>
                </a:solidFill>
                <a:effectLst>
                  <a:outerShdw blurRad="38100" dist="38100" dir="2700000" algn="tl">
                    <a:srgbClr val="000000">
                      <a:alpha val="43137"/>
                    </a:srgbClr>
                  </a:outerShdw>
                </a:effectLst>
                <a:latin typeface="Trebuchet MS" panose="020B0603020202020204" pitchFamily="34" charset="0"/>
              </a:rPr>
              <a:t>REALTORS OPEN HOUSE SUNDAY 1-4PM</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4564" y="-3365832"/>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3633" y="4489596"/>
            <a:ext cx="1371600" cy="914400"/>
          </a:xfrm>
          <a:prstGeom prst="rect">
            <a:avLst/>
          </a:prstGeom>
          <a:ln w="3175">
            <a:solidFill>
              <a:schemeClr val="bg1"/>
            </a:solidFill>
          </a:ln>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37563" y="4488960"/>
            <a:ext cx="1369692" cy="915672"/>
          </a:xfrm>
          <a:prstGeom prst="rect">
            <a:avLst/>
          </a:prstGeom>
          <a:ln w="3175">
            <a:solidFill>
              <a:schemeClr val="bg1"/>
            </a:solidFill>
          </a:ln>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49264" y="4488813"/>
            <a:ext cx="1371600" cy="915672"/>
          </a:xfrm>
          <a:prstGeom prst="rect">
            <a:avLst/>
          </a:prstGeom>
          <a:ln w="3175">
            <a:solidFill>
              <a:schemeClr val="bg1"/>
            </a:solidFill>
          </a:ln>
          <a:effectLst/>
        </p:spPr>
      </p:pic>
      <p:pic>
        <p:nvPicPr>
          <p:cNvPr id="41" name="Picture 4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006770" y="4488813"/>
            <a:ext cx="1371600" cy="915671"/>
          </a:xfrm>
          <a:prstGeom prst="rect">
            <a:avLst/>
          </a:prstGeom>
          <a:ln w="3175">
            <a:solidFill>
              <a:schemeClr val="bg1"/>
            </a:solidFill>
          </a:ln>
          <a:effectLst/>
        </p:spPr>
      </p:pic>
      <p:pic>
        <p:nvPicPr>
          <p:cNvPr id="26" name="Picture 25">
            <a:extLst>
              <a:ext uri="{FF2B5EF4-FFF2-40B4-BE49-F238E27FC236}">
                <a16:creationId xmlns:a16="http://schemas.microsoft.com/office/drawing/2014/main" id="{77231F87-6AE0-4E98-BD6A-D8E497EA6637}"/>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3633" y="3109594"/>
            <a:ext cx="1371600" cy="915671"/>
          </a:xfrm>
          <a:prstGeom prst="rect">
            <a:avLst/>
          </a:prstGeom>
          <a:ln w="3175">
            <a:solidFill>
              <a:schemeClr val="bg1"/>
            </a:solidFill>
          </a:ln>
          <a:effectLst/>
        </p:spPr>
      </p:pic>
      <p:pic>
        <p:nvPicPr>
          <p:cNvPr id="27" name="Picture 26">
            <a:extLst>
              <a:ext uri="{FF2B5EF4-FFF2-40B4-BE49-F238E27FC236}">
                <a16:creationId xmlns:a16="http://schemas.microsoft.com/office/drawing/2014/main" id="{D41EF93E-3EF6-4338-81CC-0789B53304C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3633" y="1617200"/>
            <a:ext cx="1371600" cy="1028700"/>
          </a:xfrm>
          <a:prstGeom prst="rect">
            <a:avLst/>
          </a:prstGeom>
          <a:ln w="3175">
            <a:solidFill>
              <a:schemeClr val="bg1"/>
            </a:solidFill>
          </a:ln>
          <a:effectLst/>
        </p:spPr>
      </p:pic>
      <p:pic>
        <p:nvPicPr>
          <p:cNvPr id="28" name="Picture 27">
            <a:extLst>
              <a:ext uri="{FF2B5EF4-FFF2-40B4-BE49-F238E27FC236}">
                <a16:creationId xmlns:a16="http://schemas.microsoft.com/office/drawing/2014/main" id="{4A4BC619-7086-4D81-B421-FDAC8A2E3B26}"/>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849264" y="3109521"/>
            <a:ext cx="1371600" cy="915672"/>
          </a:xfrm>
          <a:prstGeom prst="rect">
            <a:avLst/>
          </a:prstGeom>
          <a:ln w="3175">
            <a:solidFill>
              <a:schemeClr val="bg1"/>
            </a:solidFill>
          </a:ln>
          <a:effectLst/>
        </p:spPr>
      </p:pic>
      <p:pic>
        <p:nvPicPr>
          <p:cNvPr id="29" name="Picture 28">
            <a:extLst>
              <a:ext uri="{FF2B5EF4-FFF2-40B4-BE49-F238E27FC236}">
                <a16:creationId xmlns:a16="http://schemas.microsoft.com/office/drawing/2014/main" id="{A595B763-5D92-46B1-BF6B-767C186B6C73}"/>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849264" y="1617200"/>
            <a:ext cx="1371600" cy="1028700"/>
          </a:xfrm>
          <a:prstGeom prst="rect">
            <a:avLst/>
          </a:prstGeom>
          <a:ln w="3175">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332</TotalTime>
  <Words>147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2682 Egrets Landing Court Brickyard Plantation ~ Mount Pleasant ~ MLS# 18025548 PRICED AT $2,189,000  OVER $50,000 IN UP GRADES AND OVER $200,000 IN PRICE REDUCTION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80</cp:revision>
  <dcterms:created xsi:type="dcterms:W3CDTF">2006-08-16T00:00:00Z</dcterms:created>
  <dcterms:modified xsi:type="dcterms:W3CDTF">2019-06-28T16:58:28Z</dcterms:modified>
</cp:coreProperties>
</file>