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16" y="104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3/26/2019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7010400"/>
            <a:ext cx="7316917" cy="1796133"/>
          </a:xfrm>
        </p:spPr>
        <p:txBody>
          <a:bodyPr anchor="ctr">
            <a:noAutofit/>
          </a:bodyPr>
          <a:lstStyle/>
          <a:p>
            <a:r>
              <a:rPr lang="en-US" sz="1400" dirty="0">
                <a:solidFill>
                  <a:schemeClr val="accent1">
                    <a:lumMod val="50000"/>
                  </a:schemeClr>
                </a:solidFill>
                <a:latin typeface="Trebuchet MS" panose="020B0603020202020204" pitchFamily="34" charset="0"/>
              </a:rPr>
              <a:t>Rare Opportunity to own a luxurious 6 BR, 4.5 BA custom built home located on a </a:t>
            </a:r>
            <a:r>
              <a:rPr lang="en-US" sz="1400" dirty="0" err="1">
                <a:solidFill>
                  <a:schemeClr val="accent1">
                    <a:lumMod val="50000"/>
                  </a:schemeClr>
                </a:solidFill>
                <a:latin typeface="Trebuchet MS" panose="020B0603020202020204" pitchFamily="34" charset="0"/>
              </a:rPr>
              <a:t>cul</a:t>
            </a:r>
            <a:r>
              <a:rPr lang="en-US" sz="1400" dirty="0">
                <a:solidFill>
                  <a:schemeClr val="accent1">
                    <a:lumMod val="50000"/>
                  </a:schemeClr>
                </a:solidFill>
                <a:latin typeface="Trebuchet MS" panose="020B0603020202020204" pitchFamily="34" charset="0"/>
              </a:rPr>
              <a:t> de sac street with its own pool and its own deep water dock on 2.5 acres with water and marsh views and sunsets like no others. Impressive circular drive and massive landscaping. Drive under home parking for 4 or more vehicles. This property affords a lifestyle that everyone would die for but only a few will ever have. The list of extras include an elevator, 3 fireplaces , front and rear porches (open and screened) with decking and gazebo/cooking station. NOTE: Survey/Plat shows </a:t>
            </a:r>
            <a:r>
              <a:rPr lang="en-US" sz="1400">
                <a:solidFill>
                  <a:schemeClr val="accent1">
                    <a:lumMod val="50000"/>
                  </a:schemeClr>
                </a:solidFill>
                <a:latin typeface="Trebuchet MS" panose="020B0603020202020204" pitchFamily="34" charset="0"/>
              </a:rPr>
              <a:t>2.50 ACRES</a:t>
            </a:r>
            <a:br>
              <a:rPr lang="en-US" sz="1400">
                <a:solidFill>
                  <a:schemeClr val="accent1">
                    <a:lumMod val="50000"/>
                  </a:schemeClr>
                </a:solidFill>
                <a:latin typeface="Trebuchet MS" panose="020B0603020202020204" pitchFamily="34" charset="0"/>
              </a:rPr>
            </a:br>
            <a:r>
              <a:rPr lang="en-US" sz="1400">
                <a:solidFill>
                  <a:schemeClr val="accent1">
                    <a:lumMod val="50000"/>
                  </a:schemeClr>
                </a:solidFill>
                <a:latin typeface="Trebuchet MS" panose="020B0603020202020204" pitchFamily="34" charset="0"/>
              </a:rPr>
              <a:t>OF </a:t>
            </a:r>
            <a:r>
              <a:rPr lang="en-US" sz="1400" dirty="0">
                <a:solidFill>
                  <a:schemeClr val="accent1">
                    <a:lumMod val="50000"/>
                  </a:schemeClr>
                </a:solidFill>
                <a:latin typeface="Trebuchet MS" panose="020B0603020202020204" pitchFamily="34" charset="0"/>
              </a:rPr>
              <a:t>WHICH .47 Acre is HIGHLAND and 1.97 MARSH W/162 FT ON HORLBECK CREEK</a:t>
            </a:r>
          </a:p>
        </p:txBody>
      </p:sp>
      <p:sp>
        <p:nvSpPr>
          <p:cNvPr id="2" name="Title 1"/>
          <p:cNvSpPr>
            <a:spLocks noGrp="1"/>
          </p:cNvSpPr>
          <p:nvPr>
            <p:ph type="ctrTitle"/>
          </p:nvPr>
        </p:nvSpPr>
        <p:spPr>
          <a:xfrm>
            <a:off x="-10445" y="5486399"/>
            <a:ext cx="7312912" cy="1524001"/>
          </a:xfrm>
        </p:spPr>
        <p:txBody>
          <a:bodyPr anchor="t">
            <a:noAutofit/>
            <a:scene3d>
              <a:camera prst="orthographicFront"/>
              <a:lightRig rig="soft" dir="t">
                <a:rot lat="0" lon="0" rev="17220000"/>
              </a:lightRig>
            </a:scene3d>
            <a:sp3d prstMaterial="softEdge"/>
          </a:bodyPr>
          <a:lstStyle/>
          <a:p>
            <a:r>
              <a:rPr lang="en-US" sz="2800" cap="none" dirty="0">
                <a:ln w="3175" cmpd="sng">
                  <a:noFill/>
                  <a:prstDash val="solid"/>
                </a:ln>
                <a:solidFill>
                  <a:schemeClr val="tx2">
                    <a:lumMod val="50000"/>
                  </a:schemeClr>
                </a:solidFill>
                <a:effectLst/>
                <a:latin typeface="Trebuchet MS" panose="020B0603020202020204" pitchFamily="34" charset="0"/>
              </a:rPr>
              <a:t>2682 Egrets Landing Court</a:t>
            </a:r>
            <a:br>
              <a:rPr lang="en-US" sz="2400" b="0" cap="none" dirty="0">
                <a:ln w="3175" cmpd="sng">
                  <a:noFill/>
                  <a:prstDash val="solid"/>
                </a:ln>
                <a:solidFill>
                  <a:schemeClr val="tx2">
                    <a:lumMod val="50000"/>
                  </a:schemeClr>
                </a:solidFill>
                <a:effectLst/>
                <a:latin typeface="Trebuchet MS" panose="020B0603020202020204" pitchFamily="34" charset="0"/>
              </a:rPr>
            </a:br>
            <a:r>
              <a:rPr lang="en-US" sz="2000" b="0" cap="none" dirty="0">
                <a:ln w="3175" cmpd="sng">
                  <a:noFill/>
                  <a:prstDash val="solid"/>
                </a:ln>
                <a:solidFill>
                  <a:schemeClr val="tx2">
                    <a:lumMod val="50000"/>
                  </a:schemeClr>
                </a:solidFill>
                <a:effectLst/>
                <a:latin typeface="Trebuchet MS" panose="020B0603020202020204" pitchFamily="34" charset="0"/>
              </a:rPr>
              <a:t>Brickyard Plantation ~ Mount Pleasant ~ MLS# 18025548</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600" cap="none" dirty="0">
                <a:ln w="3175" cmpd="sng">
                  <a:noFill/>
                  <a:prstDash val="solid"/>
                </a:ln>
                <a:solidFill>
                  <a:srgbClr val="FF0000"/>
                </a:solidFill>
                <a:effectLst/>
                <a:latin typeface="Trebuchet MS" panose="020B0603020202020204" pitchFamily="34" charset="0"/>
              </a:rPr>
              <a:t>PRICED AT $2,289,750</a:t>
            </a:r>
            <a:br>
              <a:rPr lang="en-US" sz="1600" cap="none" dirty="0">
                <a:ln w="3175" cmpd="sng">
                  <a:noFill/>
                  <a:prstDash val="solid"/>
                </a:ln>
                <a:solidFill>
                  <a:srgbClr val="FF0000"/>
                </a:solidFill>
                <a:effectLst/>
                <a:latin typeface="Trebuchet MS" panose="020B0603020202020204" pitchFamily="34" charset="0"/>
              </a:rPr>
            </a:br>
            <a:r>
              <a:rPr lang="en-US" sz="1600" i="1" cap="none" dirty="0">
                <a:ln w="3175" cmpd="sng">
                  <a:noFill/>
                  <a:prstDash val="solid"/>
                </a:ln>
                <a:solidFill>
                  <a:srgbClr val="FF0000"/>
                </a:solidFill>
                <a:effectLst/>
                <a:latin typeface="Trebuchet MS" panose="020B0603020202020204" pitchFamily="34" charset="0"/>
              </a:rPr>
              <a:t>PLUS</a:t>
            </a:r>
            <a:br>
              <a:rPr lang="en-US" sz="1600" i="1" cap="none" dirty="0">
                <a:ln w="3175" cmpd="sng">
                  <a:noFill/>
                  <a:prstDash val="solid"/>
                </a:ln>
                <a:solidFill>
                  <a:srgbClr val="FF0000"/>
                </a:solidFill>
                <a:effectLst/>
                <a:latin typeface="Trebuchet MS" panose="020B0603020202020204" pitchFamily="34" charset="0"/>
              </a:rPr>
            </a:br>
            <a:r>
              <a:rPr lang="en-US" sz="1600" cap="none" dirty="0">
                <a:ln w="3175" cmpd="sng">
                  <a:noFill/>
                  <a:prstDash val="solid"/>
                </a:ln>
                <a:solidFill>
                  <a:srgbClr val="FF0000"/>
                </a:solidFill>
                <a:effectLst/>
                <a:latin typeface="Trebuchet MS" panose="020B0603020202020204" pitchFamily="34" charset="0"/>
              </a:rPr>
              <a:t>$35,000 FOR BUYER'S CONCESSIONS AND/OR DECORATING ALLOWANCES </a:t>
            </a:r>
            <a:endParaRPr lang="en-US" sz="1600" cap="none" dirty="0">
              <a:ln w="3175" cmpd="sng">
                <a:noFill/>
                <a:prstDash val="solid"/>
              </a:ln>
              <a:solidFill>
                <a:srgbClr val="FF0000"/>
              </a:solidFill>
              <a:effectLst/>
              <a:highlight>
                <a:srgbClr val="FFFF00"/>
              </a:highligh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76200"/>
            <a:ext cx="7315200" cy="430887"/>
          </a:xfrm>
          <a:prstGeom prst="rect">
            <a:avLst/>
          </a:prstGeom>
          <a:noFill/>
        </p:spPr>
        <p:txBody>
          <a:bodyPr wrap="square" anchor="ctr">
            <a:spAutoFit/>
          </a:bodyPr>
          <a:lstStyle/>
          <a:p>
            <a:pPr algn="ctr"/>
            <a:r>
              <a:rPr lang="en-US" sz="2200" b="1" i="1" dirty="0">
                <a:ln w="3175">
                  <a:solidFill>
                    <a:schemeClr val="tx2"/>
                  </a:solidFill>
                </a:ln>
                <a:solidFill>
                  <a:srgbClr val="FFFF00"/>
                </a:solidFill>
                <a:effectLst>
                  <a:outerShdw blurRad="38100" dist="38100" dir="2700000" algn="tl">
                    <a:srgbClr val="000000">
                      <a:alpha val="43137"/>
                    </a:srgbClr>
                  </a:outerShdw>
                </a:effectLst>
                <a:latin typeface="Trebuchet MS" panose="020B0603020202020204" pitchFamily="34" charset="0"/>
              </a:rPr>
              <a:t>LOW COUNTRY LIVING AT ITS FINEST!!!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4564" y="-3365832"/>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3633" y="4488960"/>
            <a:ext cx="1371600" cy="915672"/>
          </a:xfrm>
          <a:prstGeom prst="rect">
            <a:avLst/>
          </a:prstGeom>
          <a:ln w="3175">
            <a:solidFill>
              <a:schemeClr val="bg1"/>
            </a:solidFill>
          </a:ln>
          <a:effectLst/>
        </p:spPr>
      </p:pic>
      <p:pic>
        <p:nvPicPr>
          <p:cNvPr id="33" name="Picture 3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36609" y="4488960"/>
            <a:ext cx="1371600" cy="915672"/>
          </a:xfrm>
          <a:prstGeom prst="rect">
            <a:avLst/>
          </a:prstGeom>
          <a:ln w="3175">
            <a:solidFill>
              <a:schemeClr val="bg1"/>
            </a:solid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49264" y="4488813"/>
            <a:ext cx="1371600" cy="915672"/>
          </a:xfrm>
          <a:prstGeom prst="rect">
            <a:avLst/>
          </a:prstGeom>
          <a:ln w="3175">
            <a:solidFill>
              <a:schemeClr val="bg1"/>
            </a:solid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06770" y="4488813"/>
            <a:ext cx="1371600" cy="915672"/>
          </a:xfrm>
          <a:prstGeom prst="rect">
            <a:avLst/>
          </a:prstGeom>
          <a:ln w="3175">
            <a:solidFill>
              <a:schemeClr val="bg1"/>
            </a:solidFill>
          </a:ln>
          <a:effectLst/>
        </p:spPr>
      </p:pic>
      <p:pic>
        <p:nvPicPr>
          <p:cNvPr id="26" name="Picture 25">
            <a:extLst>
              <a:ext uri="{FF2B5EF4-FFF2-40B4-BE49-F238E27FC236}">
                <a16:creationId xmlns:a16="http://schemas.microsoft.com/office/drawing/2014/main" id="{77231F87-6AE0-4E98-BD6A-D8E497EA6637}"/>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3633" y="3109594"/>
            <a:ext cx="1371600" cy="915672"/>
          </a:xfrm>
          <a:prstGeom prst="rect">
            <a:avLst/>
          </a:prstGeom>
          <a:ln w="3175">
            <a:solidFill>
              <a:schemeClr val="bg1"/>
            </a:solidFill>
          </a:ln>
          <a:effectLst/>
        </p:spPr>
      </p:pic>
      <p:pic>
        <p:nvPicPr>
          <p:cNvPr id="27" name="Picture 26">
            <a:extLst>
              <a:ext uri="{FF2B5EF4-FFF2-40B4-BE49-F238E27FC236}">
                <a16:creationId xmlns:a16="http://schemas.microsoft.com/office/drawing/2014/main" id="{D41EF93E-3EF6-4338-81CC-0789B53304C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3633" y="1617200"/>
            <a:ext cx="1371600" cy="1028700"/>
          </a:xfrm>
          <a:prstGeom prst="rect">
            <a:avLst/>
          </a:prstGeom>
          <a:ln w="3175">
            <a:solidFill>
              <a:schemeClr val="bg1"/>
            </a:solidFill>
          </a:ln>
          <a:effectLst/>
        </p:spPr>
      </p:pic>
      <p:pic>
        <p:nvPicPr>
          <p:cNvPr id="28" name="Picture 27">
            <a:extLst>
              <a:ext uri="{FF2B5EF4-FFF2-40B4-BE49-F238E27FC236}">
                <a16:creationId xmlns:a16="http://schemas.microsoft.com/office/drawing/2014/main" id="{4A4BC619-7086-4D81-B421-FDAC8A2E3B26}"/>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49264" y="3109521"/>
            <a:ext cx="1371600" cy="915672"/>
          </a:xfrm>
          <a:prstGeom prst="rect">
            <a:avLst/>
          </a:prstGeom>
          <a:ln w="3175">
            <a:solidFill>
              <a:schemeClr val="bg1"/>
            </a:solidFill>
          </a:ln>
          <a:effectLst/>
        </p:spPr>
      </p:pic>
      <p:pic>
        <p:nvPicPr>
          <p:cNvPr id="29" name="Picture 28">
            <a:extLst>
              <a:ext uri="{FF2B5EF4-FFF2-40B4-BE49-F238E27FC236}">
                <a16:creationId xmlns:a16="http://schemas.microsoft.com/office/drawing/2014/main" id="{A595B763-5D92-46B1-BF6B-767C186B6C73}"/>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849264" y="1617200"/>
            <a:ext cx="1371600" cy="1028700"/>
          </a:xfrm>
          <a:prstGeom prst="rect">
            <a:avLst/>
          </a:prstGeom>
          <a:ln w="3175">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323</TotalTime>
  <Words>145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2682 Egrets Landing Court Brickyard Plantation ~ Mount Pleasant ~ MLS# 18025548 PRICED AT $2,289,750 PLUS $35,000 FOR BUYER'S CONCESSIONS AND/OR DECORATING ALLOWANCES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2019-03-26T12:16:56Z</dcterms:modified>
</cp:coreProperties>
</file>