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56" autoAdjust="0"/>
    <p:restoredTop sz="94660"/>
  </p:normalViewPr>
  <p:slideViewPr>
    <p:cSldViewPr>
      <p:cViewPr>
        <p:scale>
          <a:sx n="125" d="100"/>
          <a:sy n="125" d="100"/>
        </p:scale>
        <p:origin x="624" y="-9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9825" y="5673521"/>
            <a:ext cx="6016176" cy="3265049"/>
          </a:xfrm>
        </p:spPr>
        <p:txBody>
          <a:bodyPr anchor="ctr">
            <a:noAutofit/>
          </a:bodyPr>
          <a:lstStyle/>
          <a:p>
            <a:r>
              <a:rPr lang="en-US" sz="1600" dirty="0"/>
              <a:t>This home boasts a very spacious 4 bedrooms, 3 baths and a home office. You can relax by the fire in the living room, soak up some sunshine in the Carolina Room or wave to the golfers as they tee off on the beautiful Founders Golf Club. This home is situated on just over a half acre of land with plenty of space. This home features many upgrades including a 250 gallon in ground propane tank, pre-wired surround sound, pre-plumbed for central </a:t>
            </a:r>
            <a:r>
              <a:rPr lang="en-US" sz="1600" dirty="0" err="1"/>
              <a:t>vac</a:t>
            </a:r>
            <a:r>
              <a:rPr lang="en-US" sz="1600" dirty="0"/>
              <a:t>, instant hot water heater, security system, temp based fireplace, hurricane wrapped and much more! The community has a public boat landing on the Intercostal Waterway and no HOA. Best of all for the visionaries or people just needing more space there are 3 rooms that could be finished off to make this a 3 story 7 bedroom home. Book your showing today and don’t miss out on this great opportunity!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9826" y="416247"/>
            <a:ext cx="6016174" cy="40092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79825" y="4425462"/>
            <a:ext cx="6016176" cy="1126753"/>
          </a:xfrm>
          <a:noFill/>
        </p:spPr>
        <p:txBody>
          <a:bodyPr anchor="t">
            <a:noAutofit/>
          </a:bodyPr>
          <a:lstStyle/>
          <a:p>
            <a:r>
              <a:rPr lang="en-US" sz="2800" dirty="0">
                <a:solidFill>
                  <a:schemeClr val="tx2"/>
                </a:solidFill>
                <a:latin typeface="Imprint MT Shadow" panose="04020605060303030202" pitchFamily="82" charset="0"/>
                <a:cs typeface="Times New Roman" panose="02020603050405020304" pitchFamily="18" charset="0"/>
              </a:rPr>
              <a:t>26 </a:t>
            </a:r>
            <a:r>
              <a:rPr lang="en-US" sz="2800" dirty="0" err="1">
                <a:solidFill>
                  <a:schemeClr val="tx2"/>
                </a:solidFill>
                <a:latin typeface="Imprint MT Shadow" panose="04020605060303030202" pitchFamily="82" charset="0"/>
                <a:cs typeface="Times New Roman" panose="02020603050405020304" pitchFamily="18" charset="0"/>
              </a:rPr>
              <a:t>Deloach</a:t>
            </a:r>
            <a:r>
              <a:rPr lang="en-US" sz="2800" dirty="0">
                <a:solidFill>
                  <a:schemeClr val="tx2"/>
                </a:solidFill>
                <a:latin typeface="Imprint MT Shadow" panose="04020605060303030202" pitchFamily="82" charset="0"/>
                <a:cs typeface="Times New Roman" panose="02020603050405020304" pitchFamily="18" charset="0"/>
              </a:rPr>
              <a:t> </a:t>
            </a:r>
            <a:r>
              <a:rPr lang="en-US" sz="2800" dirty="0" err="1">
                <a:solidFill>
                  <a:schemeClr val="tx2"/>
                </a:solidFill>
                <a:latin typeface="Imprint MT Shadow" panose="04020605060303030202" pitchFamily="82" charset="0"/>
                <a:cs typeface="Times New Roman" panose="02020603050405020304" pitchFamily="18" charset="0"/>
              </a:rPr>
              <a:t>Trl</a:t>
            </a:r>
            <a:br>
              <a:rPr lang="en-US" sz="2400" dirty="0">
                <a:solidFill>
                  <a:schemeClr val="tx2"/>
                </a:solidFill>
                <a:latin typeface="Imprint MT Shadow" panose="04020605060303030202" pitchFamily="82" charset="0"/>
                <a:cs typeface="Times New Roman" panose="02020603050405020304" pitchFamily="18" charset="0"/>
              </a:rPr>
            </a:br>
            <a:r>
              <a:rPr lang="en-US" sz="2000" dirty="0" err="1">
                <a:solidFill>
                  <a:schemeClr val="tx2"/>
                </a:solidFill>
                <a:latin typeface="Imprint MT Shadow" panose="04020605060303030202" pitchFamily="82" charset="0"/>
                <a:cs typeface="Times New Roman" panose="02020603050405020304" pitchFamily="18" charset="0"/>
              </a:rPr>
              <a:t>Pawleys</a:t>
            </a:r>
            <a:r>
              <a:rPr lang="en-US" sz="2000" dirty="0">
                <a:solidFill>
                  <a:schemeClr val="tx2"/>
                </a:solidFill>
                <a:latin typeface="Imprint MT Shadow" panose="04020605060303030202" pitchFamily="82" charset="0"/>
                <a:cs typeface="Times New Roman" panose="02020603050405020304" pitchFamily="18" charset="0"/>
              </a:rPr>
              <a:t> Island, SC 29585</a:t>
            </a:r>
            <a:br>
              <a:rPr lang="en-US" sz="2000" dirty="0">
                <a:solidFill>
                  <a:schemeClr val="tx2"/>
                </a:solidFill>
                <a:latin typeface="Imprint MT Shadow" panose="04020605060303030202" pitchFamily="82" charset="0"/>
                <a:cs typeface="Times New Roman" panose="02020603050405020304" pitchFamily="18" charset="0"/>
              </a:rPr>
            </a:br>
            <a:r>
              <a:rPr lang="en-US" sz="2000" dirty="0">
                <a:solidFill>
                  <a:schemeClr val="tx2"/>
                </a:solidFill>
                <a:latin typeface="Imprint MT Shadow" panose="04020605060303030202" pitchFamily="82" charset="0"/>
                <a:cs typeface="Times New Roman" panose="02020603050405020304" pitchFamily="18" charset="0"/>
              </a:rPr>
              <a:t>MLS# 1618591 ~ $532,000</a:t>
            </a:r>
            <a:endParaRPr lang="en-US" sz="1600" dirty="0">
              <a:solidFill>
                <a:schemeClr val="tx2"/>
              </a:solidFill>
              <a:latin typeface="Imprint MT Shadow" panose="04020605060303030202" pitchFamily="82" charset="0"/>
              <a:cs typeface="Times New Roman" panose="02020603050405020304" pitchFamily="18" charset="0"/>
            </a:endParaRPr>
          </a:p>
        </p:txBody>
      </p:sp>
      <p:sp>
        <p:nvSpPr>
          <p:cNvPr id="4" name="Rectangle 3"/>
          <p:cNvSpPr/>
          <p:nvPr/>
        </p:nvSpPr>
        <p:spPr>
          <a:xfrm>
            <a:off x="79825" y="-76200"/>
            <a:ext cx="6016175" cy="523220"/>
          </a:xfrm>
          <a:prstGeom prst="rect">
            <a:avLst/>
          </a:prstGeom>
          <a:noFill/>
        </p:spPr>
        <p:txBody>
          <a:bodyPr wrap="square">
            <a:spAutoFit/>
          </a:bodyPr>
          <a:lstStyle/>
          <a:p>
            <a:pPr algn="ctr"/>
            <a:r>
              <a:rPr lang="en-US" sz="2800" dirty="0">
                <a:effectLst>
                  <a:outerShdw blurRad="38100" dist="38100" dir="2700000" algn="tl">
                    <a:srgbClr val="000000">
                      <a:alpha val="43137"/>
                    </a:srgbClr>
                  </a:outerShdw>
                </a:effectLst>
                <a:latin typeface="Imprint MT Shadow" panose="04020605060303030202" pitchFamily="82" charset="0"/>
                <a:cs typeface="Times New Roman" panose="02020603050405020304" pitchFamily="18" charset="0"/>
              </a:rPr>
              <a:t>You Have Found Your Dream Home!</a:t>
            </a:r>
          </a:p>
        </p:txBody>
      </p:sp>
      <p:graphicFrame>
        <p:nvGraphicFramePr>
          <p:cNvPr id="8" name="Table 7"/>
          <p:cNvGraphicFramePr>
            <a:graphicFrameLocks noGrp="1"/>
          </p:cNvGraphicFramePr>
          <p:nvPr>
            <p:extLst>
              <p:ext uri="{D42A27DB-BD31-4B8C-83A1-F6EECF244321}">
                <p14:modId xmlns:p14="http://schemas.microsoft.com/office/powerpoint/2010/main" val="3529593939"/>
              </p:ext>
            </p:extLst>
          </p:nvPr>
        </p:nvGraphicFramePr>
        <p:xfrm>
          <a:off x="1093986" y="9316720"/>
          <a:ext cx="5584428" cy="741680"/>
        </p:xfrm>
        <a:graphic>
          <a:graphicData uri="http://schemas.openxmlformats.org/drawingml/2006/table">
            <a:tbl>
              <a:tblPr firstRow="1" bandRow="1">
                <a:tableStyleId>{5C22544A-7EE6-4342-B048-85BDC9FD1C3A}</a:tableStyleId>
              </a:tblPr>
              <a:tblGrid>
                <a:gridCol w="1313983">
                  <a:extLst>
                    <a:ext uri="{9D8B030D-6E8A-4147-A177-3AD203B41FA5}">
                      <a16:colId xmlns:a16="http://schemas.microsoft.com/office/drawing/2014/main" val="20000"/>
                    </a:ext>
                  </a:extLst>
                </a:gridCol>
                <a:gridCol w="2956462">
                  <a:extLst>
                    <a:ext uri="{9D8B030D-6E8A-4147-A177-3AD203B41FA5}">
                      <a16:colId xmlns:a16="http://schemas.microsoft.com/office/drawing/2014/main" val="20001"/>
                    </a:ext>
                  </a:extLst>
                </a:gridCol>
                <a:gridCol w="1313983">
                  <a:extLst>
                    <a:ext uri="{9D8B030D-6E8A-4147-A177-3AD203B41FA5}">
                      <a16:colId xmlns:a16="http://schemas.microsoft.com/office/drawing/2014/main" val="20002"/>
                    </a:ext>
                  </a:extLst>
                </a:gridCol>
              </a:tblGrid>
              <a:tr h="370840">
                <a:tc>
                  <a:txBody>
                    <a:bodyPr/>
                    <a:lstStyle/>
                    <a:p>
                      <a:pPr algn="l"/>
                      <a:r>
                        <a:rPr lang="en-US" sz="1200" b="1" dirty="0">
                          <a:solidFill>
                            <a:schemeClr val="tx1"/>
                          </a:solidFill>
                        </a:rPr>
                        <a:t>Justin </a:t>
                      </a:r>
                      <a:r>
                        <a:rPr lang="en-US" sz="1200" b="1" dirty="0" err="1">
                          <a:solidFill>
                            <a:schemeClr val="tx1"/>
                          </a:solidFill>
                        </a:rPr>
                        <a:t>Kirkman</a:t>
                      </a:r>
                      <a:endParaRPr lang="en-US" sz="12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algn="ctr"/>
                      <a:r>
                        <a:rPr lang="en-US" sz="1200" b="1" dirty="0" err="1">
                          <a:solidFill>
                            <a:schemeClr val="tx1"/>
                          </a:solidFill>
                        </a:rPr>
                        <a:t>justin@justinkirkman.realtor</a:t>
                      </a:r>
                      <a:endParaRPr lang="en-US" sz="1200" b="1"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pPr marL="0" marR="0" indent="0" algn="r" defTabSz="1018824" rtl="0" eaLnBrk="1" fontAlgn="auto" latinLnBrk="0" hangingPunct="1">
                        <a:lnSpc>
                          <a:spcPct val="100000"/>
                        </a:lnSpc>
                        <a:spcBef>
                          <a:spcPts val="0"/>
                        </a:spcBef>
                        <a:spcAft>
                          <a:spcPts val="0"/>
                        </a:spcAft>
                        <a:buClrTx/>
                        <a:buSzTx/>
                        <a:buFontTx/>
                        <a:buNone/>
                        <a:tabLst/>
                        <a:defRPr/>
                      </a:pPr>
                      <a:r>
                        <a:rPr lang="en-US" sz="1200" b="1" dirty="0">
                          <a:solidFill>
                            <a:schemeClr val="tx1"/>
                          </a:solidFill>
                        </a:rPr>
                        <a:t>843-455-4771</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70840">
                <a:tc gridSpan="3">
                  <a:txBody>
                    <a:bodyPr/>
                    <a:lstStyle/>
                    <a:p>
                      <a:pPr marL="0" marR="0" indent="0" algn="ctr" defTabSz="1018824" rtl="0" eaLnBrk="1" fontAlgn="auto" latinLnBrk="0" hangingPunct="1">
                        <a:lnSpc>
                          <a:spcPct val="100000"/>
                        </a:lnSpc>
                        <a:spcBef>
                          <a:spcPts val="0"/>
                        </a:spcBef>
                        <a:spcAft>
                          <a:spcPts val="0"/>
                        </a:spcAft>
                        <a:buClrTx/>
                        <a:buSzTx/>
                        <a:buFontTx/>
                        <a:buNone/>
                        <a:tabLst/>
                        <a:defRPr/>
                      </a:pPr>
                      <a:r>
                        <a:rPr lang="en-US" sz="1000" b="0" i="1" dirty="0">
                          <a:solidFill>
                            <a:schemeClr val="tx1"/>
                          </a:solidFill>
                        </a:rPr>
                        <a:t>Wilkinson ERA Real Estate, 9652 North Kings Hwy, Suite D-1, Myrtle Beach, SC 29572</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solidFill>
                  </a:tcPr>
                </a:tc>
                <a:tc hMerge="1">
                  <a:txBody>
                    <a:bodyPr/>
                    <a:lstStyle/>
                    <a:p>
                      <a:endParaRPr lang="en-US" sz="1200" dirty="0"/>
                    </a:p>
                  </a:txBody>
                  <a:tcPr/>
                </a:tc>
                <a:tc hMerge="1">
                  <a:txBody>
                    <a:bodyPr/>
                    <a:lstStyle/>
                    <a:p>
                      <a:endParaRPr lang="en-US" sz="1200" dirty="0"/>
                    </a:p>
                  </a:txBody>
                  <a:tcPr/>
                </a:tc>
                <a:extLst>
                  <a:ext uri="{0D108BD9-81ED-4DB2-BD59-A6C34878D82A}">
                    <a16:rowId xmlns:a16="http://schemas.microsoft.com/office/drawing/2014/main" val="10001"/>
                  </a:ext>
                </a:extLst>
              </a:tr>
            </a:tbl>
          </a:graphicData>
        </a:graphic>
      </p:graphicFrame>
      <p:pic>
        <p:nvPicPr>
          <p:cNvPr id="17"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774295" y="9724285"/>
            <a:ext cx="914400" cy="2210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200767" y="1166510"/>
            <a:ext cx="1508760" cy="100544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200767" y="5673522"/>
            <a:ext cx="1508760" cy="100544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200767" y="3420016"/>
            <a:ext cx="1508760" cy="100544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200767" y="39756"/>
            <a:ext cx="1508760" cy="1005447"/>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 name="Picture 3"/>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200767" y="7927030"/>
            <a:ext cx="1508760" cy="1011540"/>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4300" y="9407397"/>
            <a:ext cx="495300" cy="495300"/>
          </a:xfrm>
          <a:prstGeom prst="rect">
            <a:avLst/>
          </a:prstGeom>
        </p:spPr>
      </p:pic>
      <p:pic>
        <p:nvPicPr>
          <p:cNvPr id="15"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200767" y="2293263"/>
            <a:ext cx="1508760" cy="100544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200767" y="6800275"/>
            <a:ext cx="1508760" cy="100544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200767" y="4546769"/>
            <a:ext cx="1508760" cy="1005446"/>
          </a:xfrm>
          <a:prstGeom prst="rect">
            <a:avLst/>
          </a:prstGeom>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79825" y="3505200"/>
            <a:ext cx="6016175" cy="892552"/>
          </a:xfrm>
          <a:prstGeom prst="rect">
            <a:avLst/>
          </a:prstGeom>
        </p:spPr>
        <p:txBody>
          <a:bodyPr wrap="square">
            <a:spAutoFit/>
          </a:bodyPr>
          <a:lstStyle/>
          <a:p>
            <a:pPr algn="ctr"/>
            <a:r>
              <a:rPr lang="en-US" sz="2800" dirty="0">
                <a:ln w="3175">
                  <a:solidFill>
                    <a:srgbClr val="FF0000"/>
                  </a:solidFill>
                </a:ln>
                <a:solidFill>
                  <a:srgbClr val="FFFF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$2,000 Buyer Agent Bonus</a:t>
            </a:r>
            <a:br>
              <a:rPr lang="en-US" sz="2800" dirty="0">
                <a:ln w="3175">
                  <a:solidFill>
                    <a:srgbClr val="FF0000"/>
                  </a:solidFill>
                </a:ln>
                <a:solidFill>
                  <a:srgbClr val="FFFF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US" sz="2400" dirty="0">
                <a:ln w="3175">
                  <a:solidFill>
                    <a:srgbClr val="FF0000"/>
                  </a:solidFill>
                </a:ln>
                <a:solidFill>
                  <a:srgbClr val="FFFF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With Ratified Contract by 4/30/17</a:t>
            </a:r>
            <a:endParaRPr lang="en-US" dirty="0">
              <a:ln w="3175">
                <a:solidFill>
                  <a:srgbClr val="FF0000"/>
                </a:solidFill>
              </a:ln>
              <a:solidFill>
                <a:srgbClr val="FFFF00"/>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608692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205</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Imprint MT Shadow</vt:lpstr>
      <vt:lpstr>Times New Roman</vt:lpstr>
      <vt:lpstr>Office Theme</vt:lpstr>
      <vt:lpstr>26 Deloach Trl Pawleys Island, SC 29585 MLS# 1618591 ~ $532,000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$7,500 Buyer’s Agent Bonus with an accepted contract by June 30, 2014.</dc:title>
  <dc:creator>CVH360</dc:creator>
  <cp:lastModifiedBy>A. Thomas Price</cp:lastModifiedBy>
  <cp:revision>22</cp:revision>
  <dcterms:created xsi:type="dcterms:W3CDTF">2006-08-16T00:00:00Z</dcterms:created>
  <dcterms:modified xsi:type="dcterms:W3CDTF">2017-03-02T22:06:00Z</dcterms:modified>
</cp:coreProperties>
</file>