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0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4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7/30/2019</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jp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g"/><Relationship Id="rId2" Type="http://schemas.openxmlformats.org/officeDocument/2006/relationships/image" Target="../media/image2.pn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gif"/><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160" y="-1"/>
            <a:ext cx="7752080" cy="850393"/>
          </a:xfrm>
        </p:spPr>
        <p:txBody>
          <a:bodyPr>
            <a:noAutofit/>
          </a:bodyPr>
          <a:lstStyle/>
          <a:p>
            <a:r>
              <a:rPr lang="en-US" sz="3200" b="1" dirty="0">
                <a:ln w="3175">
                  <a:noFill/>
                </a:ln>
                <a:effectLst>
                  <a:outerShdw blurRad="38100" dist="38100" dir="2700000" algn="tl">
                    <a:srgbClr val="000000">
                      <a:alpha val="43137"/>
                    </a:srgbClr>
                  </a:outerShdw>
                </a:effectLst>
                <a:latin typeface="Goudy Old Style" panose="02020502050305020303" pitchFamily="18" charset="0"/>
              </a:rPr>
              <a:t>New Price in The Retreat @ Brickyard</a:t>
            </a:r>
            <a:br>
              <a:rPr lang="en-US" sz="3000" b="1" i="1" dirty="0">
                <a:ln w="3175">
                  <a:noFill/>
                </a:ln>
                <a:effectLst>
                  <a:outerShdw blurRad="38100" dist="38100" dir="2700000" algn="tl">
                    <a:srgbClr val="000000">
                      <a:alpha val="43137"/>
                    </a:srgbClr>
                  </a:outerShdw>
                </a:effectLst>
                <a:latin typeface="Goudy Old Style" panose="02020502050305020303" pitchFamily="18" charset="0"/>
              </a:rPr>
            </a:br>
            <a:r>
              <a:rPr lang="en-US" sz="2400" b="1" i="1" dirty="0">
                <a:ln w="3175">
                  <a:noFill/>
                </a:ln>
                <a:solidFill>
                  <a:schemeClr val="tx1">
                    <a:lumMod val="95000"/>
                  </a:schemeClr>
                </a:solidFill>
                <a:effectLst>
                  <a:outerShdw blurRad="38100" dist="38100" dir="2700000" algn="tl">
                    <a:srgbClr val="000000">
                      <a:alpha val="43137"/>
                    </a:srgbClr>
                  </a:outerShdw>
                </a:effectLst>
                <a:latin typeface="Goudy Old Style" panose="02020502050305020303" pitchFamily="18" charset="0"/>
              </a:rPr>
              <a:t>4 Bedrooms + 2½  Baths + Quiet Cul-de-sac</a:t>
            </a:r>
            <a:endParaRPr lang="en-US" sz="2200" b="1" i="1" dirty="0">
              <a:ln w="3175">
                <a:noFill/>
              </a:ln>
              <a:solidFill>
                <a:schemeClr val="tx1">
                  <a:lumMod val="95000"/>
                </a:schemeClr>
              </a:solidFill>
              <a:effectLst>
                <a:outerShdw blurRad="38100" dist="38100" dir="2700000" algn="tl">
                  <a:srgbClr val="000000">
                    <a:alpha val="43137"/>
                  </a:srgbClr>
                </a:outerShdw>
              </a:effectLst>
              <a:latin typeface="Goudy Old Style" panose="02020502050305020303" pitchFamily="18" charset="0"/>
            </a:endParaRPr>
          </a:p>
        </p:txBody>
      </p:sp>
      <p:sp>
        <p:nvSpPr>
          <p:cNvPr id="3" name="Subtitle 2"/>
          <p:cNvSpPr>
            <a:spLocks noGrp="1"/>
          </p:cNvSpPr>
          <p:nvPr>
            <p:ph type="subTitle" idx="1"/>
          </p:nvPr>
        </p:nvSpPr>
        <p:spPr>
          <a:xfrm>
            <a:off x="174133" y="5142110"/>
            <a:ext cx="7435932" cy="3218456"/>
          </a:xfrm>
        </p:spPr>
        <p:txBody>
          <a:bodyPr anchor="ctr">
            <a:noAutofit/>
          </a:bodyPr>
          <a:lstStyle/>
          <a:p>
            <a:r>
              <a:rPr lang="en-US" sz="1400" b="1" dirty="0">
                <a:solidFill>
                  <a:schemeClr val="tx1"/>
                </a:solidFill>
                <a:effectLst>
                  <a:outerShdw blurRad="38100" dist="38100" dir="2700000" algn="tl">
                    <a:srgbClr val="000000">
                      <a:alpha val="43137"/>
                    </a:srgbClr>
                  </a:outerShdw>
                </a:effectLst>
                <a:latin typeface="Goudy Old Style" panose="02020502050305020303" pitchFamily="18" charset="0"/>
              </a:rPr>
              <a:t>This wonderful home resides on a beautifully landscaped yard in The Retreat on a cul-de-sac with plenty of space indoors and outdoors to enjoy and entertain. Traditional style home offers a spacious open floor plan with lots of natural light. The amazing updated kitchen with tile flooring, granite countertops and stainless steal appliances! The family room has fireplace with built in bookcases on both sides and lots of natural light, The dining room and den is conveniently located off the eat-in kitchen. High efficiency bamboo flooring through the first floor and high efficiency windows throughout the house. Second floor has 4 Br's with the Master that has tray ceiling, 2 large walk in closets and separate tub and shower with large 18 inch tiles. Nice size bedrooms and an over sized FROG being used as a 4th bedroom with deep closet. HVAC has been updated to include a split zone so the FROG has its own thermostat Enjoy the large deck with private backyard one of the best lots in The Retreat. Invisible dog fence for your pup to enjoy the large backyard!</a:t>
            </a:r>
          </a:p>
          <a:p>
            <a:r>
              <a:rPr lang="en-US" sz="1400" b="1" dirty="0">
                <a:solidFill>
                  <a:schemeClr val="tx1"/>
                </a:solidFill>
                <a:effectLst>
                  <a:outerShdw blurRad="38100" dist="38100" dir="2700000" algn="tl">
                    <a:srgbClr val="000000">
                      <a:alpha val="43137"/>
                    </a:srgbClr>
                  </a:outerShdw>
                </a:effectLst>
                <a:latin typeface="Goudy Old Style" panose="02020502050305020303" pitchFamily="18" charset="0"/>
              </a:rPr>
              <a:t>The neighborhood has it all for year-round enjoyment: Boat ramp onto </a:t>
            </a:r>
            <a:r>
              <a:rPr lang="en-US" sz="1400" b="1" dirty="0" err="1">
                <a:solidFill>
                  <a:schemeClr val="tx1"/>
                </a:solidFill>
                <a:effectLst>
                  <a:outerShdw blurRad="38100" dist="38100" dir="2700000" algn="tl">
                    <a:srgbClr val="000000">
                      <a:alpha val="43137"/>
                    </a:srgbClr>
                  </a:outerShdw>
                </a:effectLst>
                <a:latin typeface="Goudy Old Style" panose="02020502050305020303" pitchFamily="18" charset="0"/>
              </a:rPr>
              <a:t>Horlbeck</a:t>
            </a:r>
            <a:r>
              <a:rPr lang="en-US" sz="1400" b="1" dirty="0">
                <a:solidFill>
                  <a:schemeClr val="tx1"/>
                </a:solidFill>
                <a:effectLst>
                  <a:outerShdw blurRad="38100" dist="38100" dir="2700000" algn="tl">
                    <a:srgbClr val="000000">
                      <a:alpha val="43137"/>
                    </a:srgbClr>
                  </a:outerShdw>
                </a:effectLst>
                <a:latin typeface="Goudy Old Style" panose="02020502050305020303" pitchFamily="18" charset="0"/>
              </a:rPr>
              <a:t> Creek, boat storage area, Olympic size swimming pool, and two smaller pools, play park, soccer field, and basketball court, 5 lighted tennis courts and club house. Enjoy the open spaces, including walk and bike paths and great ponds for fishing.</a:t>
            </a:r>
          </a:p>
        </p:txBody>
      </p:sp>
      <p:sp>
        <p:nvSpPr>
          <p:cNvPr id="17" name="Rectangle 16"/>
          <p:cNvSpPr/>
          <p:nvPr/>
        </p:nvSpPr>
        <p:spPr>
          <a:xfrm>
            <a:off x="0" y="9378047"/>
            <a:ext cx="7772400" cy="646331"/>
          </a:xfrm>
          <a:prstGeom prst="rect">
            <a:avLst/>
          </a:prstGeom>
        </p:spPr>
        <p:txBody>
          <a:bodyPr wrap="square">
            <a:spAutoFit/>
          </a:bodyPr>
          <a:lstStyle/>
          <a:p>
            <a:pPr algn="r"/>
            <a:r>
              <a:rPr lang="en-US" sz="1200" b="1" dirty="0">
                <a:effectLst>
                  <a:outerShdw blurRad="38100" dist="38100" dir="2700000" algn="tl">
                    <a:srgbClr val="000000">
                      <a:alpha val="43137"/>
                    </a:srgbClr>
                  </a:outerShdw>
                </a:effectLst>
                <a:latin typeface="Baskerville Old Face" panose="02020602080505020303" pitchFamily="18" charset="0"/>
              </a:rPr>
              <a:t>Marthe Teixeira</a:t>
            </a:r>
            <a:br>
              <a:rPr lang="en-US" sz="1200" b="1" dirty="0">
                <a:effectLst>
                  <a:outerShdw blurRad="38100" dist="38100" dir="2700000" algn="tl">
                    <a:srgbClr val="000000">
                      <a:alpha val="43137"/>
                    </a:srgbClr>
                  </a:outerShdw>
                </a:effectLst>
                <a:latin typeface="Baskerville Old Face" panose="02020602080505020303" pitchFamily="18" charset="0"/>
              </a:rPr>
            </a:br>
            <a:r>
              <a:rPr lang="en-US" sz="1200" dirty="0">
                <a:effectLst>
                  <a:outerShdw blurRad="38100" dist="38100" dir="2700000" algn="tl">
                    <a:srgbClr val="000000">
                      <a:alpha val="43137"/>
                    </a:srgbClr>
                  </a:outerShdw>
                </a:effectLst>
                <a:latin typeface="Baskerville Old Face" panose="02020602080505020303" pitchFamily="18" charset="0"/>
              </a:rPr>
              <a:t>(917) 325-8033</a:t>
            </a:r>
          </a:p>
          <a:p>
            <a:pPr algn="r"/>
            <a:r>
              <a:rPr lang="en-US" sz="1200">
                <a:effectLst>
                  <a:outerShdw blurRad="38100" dist="38100" dir="2700000" algn="tl">
                    <a:srgbClr val="000000">
                      <a:alpha val="43137"/>
                    </a:srgbClr>
                  </a:outerShdw>
                </a:effectLst>
                <a:latin typeface="Baskerville Old Face" panose="02020602080505020303" pitchFamily="18" charset="0"/>
              </a:rPr>
              <a:t>marthe@agentownedrealty.com</a:t>
            </a:r>
            <a:endParaRPr lang="en-US" sz="1000" dirty="0">
              <a:effectLst>
                <a:outerShdw blurRad="38100" dist="38100" dir="2700000" algn="tl">
                  <a:srgbClr val="000000">
                    <a:alpha val="43137"/>
                  </a:srgbClr>
                </a:outerShdw>
              </a:effectLst>
              <a:latin typeface="Baskerville Old Face" panose="02020602080505020303" pitchFamily="18" charset="0"/>
            </a:endParaRPr>
          </a:p>
        </p:txBody>
      </p:sp>
      <p:pic>
        <p:nvPicPr>
          <p:cNvPr id="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302677" y="9434020"/>
            <a:ext cx="1167045" cy="5343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 y="9447297"/>
            <a:ext cx="1828799" cy="507831"/>
          </a:xfrm>
          <a:prstGeom prst="rect">
            <a:avLst/>
          </a:prstGeom>
        </p:spPr>
        <p:txBody>
          <a:bodyPr wrap="square">
            <a:spAutoFit/>
          </a:bodyPr>
          <a:lstStyle/>
          <a:p>
            <a:r>
              <a:rPr lang="en-US" sz="900" dirty="0">
                <a:effectLst>
                  <a:outerShdw blurRad="38100" dist="38100" dir="2700000" algn="tl">
                    <a:srgbClr val="000000">
                      <a:alpha val="43137"/>
                    </a:srgbClr>
                  </a:outerShdw>
                </a:effectLst>
                <a:latin typeface="Baskerville Old Face" panose="02020602080505020303" pitchFamily="18" charset="0"/>
              </a:rPr>
              <a:t>AgentOwned Preferred Group</a:t>
            </a:r>
          </a:p>
          <a:p>
            <a:r>
              <a:rPr lang="en-US" sz="900" dirty="0">
                <a:effectLst>
                  <a:outerShdw blurRad="38100" dist="38100" dir="2700000" algn="tl">
                    <a:srgbClr val="000000">
                      <a:alpha val="43137"/>
                    </a:srgbClr>
                  </a:outerShdw>
                </a:effectLst>
                <a:latin typeface="Baskerville Old Face" panose="02020602080505020303" pitchFamily="18" charset="0"/>
              </a:rPr>
              <a:t>824 Johnnie Dodds Blvd</a:t>
            </a:r>
          </a:p>
          <a:p>
            <a:r>
              <a:rPr lang="en-US" sz="900" dirty="0">
                <a:effectLst>
                  <a:outerShdw blurRad="38100" dist="38100" dir="2700000" algn="tl">
                    <a:srgbClr val="000000">
                      <a:alpha val="43137"/>
                    </a:srgbClr>
                  </a:outerShdw>
                </a:effectLst>
                <a:latin typeface="Baskerville Old Face" panose="02020602080505020303" pitchFamily="18" charset="0"/>
              </a:rPr>
              <a:t>Mt Pleasant, SC 29464</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224515" y="4267460"/>
            <a:ext cx="1123150" cy="748766"/>
          </a:xfrm>
          <a:prstGeom prst="rect">
            <a:avLst/>
          </a:prstGeom>
          <a:ln>
            <a:noFill/>
          </a:ln>
          <a:effectLst>
            <a:outerShdw blurRad="63500" sx="102000" sy="102000" algn="ctr" rotWithShape="0">
              <a:prstClr val="black">
                <a:alpha val="40000"/>
              </a:prstClr>
            </a:outerShdw>
          </a:effectLst>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486916" y="4267460"/>
            <a:ext cx="1123150" cy="748766"/>
          </a:xfrm>
          <a:prstGeom prst="rect">
            <a:avLst/>
          </a:prstGeom>
          <a:ln>
            <a:noFill/>
          </a:ln>
          <a:effectLst>
            <a:outerShdw blurRad="63500" sx="102000" sy="102000" algn="ctr" rotWithShape="0">
              <a:prstClr val="black">
                <a:alpha val="40000"/>
              </a:prstClr>
            </a:outerShdw>
          </a:effectLst>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74133" y="4267460"/>
            <a:ext cx="1123149" cy="748766"/>
          </a:xfrm>
          <a:prstGeom prst="rect">
            <a:avLst/>
          </a:prstGeom>
          <a:ln>
            <a:noFill/>
          </a:ln>
          <a:effectLst>
            <a:outerShdw blurRad="63500" sx="102000" sy="102000" algn="ctr" rotWithShape="0">
              <a:prstClr val="black">
                <a:alpha val="40000"/>
              </a:prstClr>
            </a:outerShdw>
          </a:effectLst>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436533" y="4267460"/>
            <a:ext cx="1123150" cy="748766"/>
          </a:xfrm>
          <a:prstGeom prst="rect">
            <a:avLst/>
          </a:prstGeom>
          <a:ln>
            <a:noFill/>
          </a:ln>
          <a:effectLst>
            <a:outerShdw blurRad="63500" sx="102000" sy="102000" algn="ctr" rotWithShape="0">
              <a:prstClr val="black">
                <a:alpha val="40000"/>
              </a:prstClr>
            </a:outerShdw>
          </a:effectLst>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2698934" y="4267200"/>
            <a:ext cx="1123929" cy="749286"/>
          </a:xfrm>
          <a:prstGeom prst="rect">
            <a:avLst/>
          </a:prstGeom>
          <a:ln>
            <a:noFill/>
          </a:ln>
          <a:effectLst>
            <a:outerShdw blurRad="63500" sx="102000" sy="102000" algn="ctr" rotWithShape="0">
              <a:prstClr val="black">
                <a:alpha val="40000"/>
              </a:prstClr>
            </a:outerShdw>
          </a:effectLst>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3962114" y="4267460"/>
            <a:ext cx="1123150" cy="748766"/>
          </a:xfrm>
          <a:prstGeom prst="rect">
            <a:avLst/>
          </a:prstGeom>
          <a:ln>
            <a:noFill/>
          </a:ln>
          <a:effectLst>
            <a:outerShdw blurRad="63500" sx="102000" sy="102000" algn="ctr" rotWithShape="0">
              <a:prstClr val="black">
                <a:alpha val="40000"/>
              </a:prstClr>
            </a:outerShdw>
          </a:effectLst>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2698309" y="8486451"/>
            <a:ext cx="1124712" cy="749808"/>
          </a:xfrm>
          <a:prstGeom prst="rect">
            <a:avLst/>
          </a:prstGeom>
          <a:ln>
            <a:noFill/>
          </a:ln>
          <a:effectLst>
            <a:outerShdw blurRad="63500" sx="102000" sy="102000" algn="ctr" rotWithShape="0">
              <a:prstClr val="black">
                <a:alpha val="40000"/>
              </a:prstClr>
            </a:outerShdw>
          </a:effectLst>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5224828" y="8486972"/>
            <a:ext cx="1123149" cy="748766"/>
          </a:xfrm>
          <a:prstGeom prst="rect">
            <a:avLst/>
          </a:prstGeom>
          <a:ln>
            <a:noFill/>
          </a:ln>
          <a:effectLst>
            <a:outerShdw blurRad="63500" sx="102000" sy="102000" algn="ctr" rotWithShape="0">
              <a:prstClr val="black">
                <a:alpha val="40000"/>
              </a:prstClr>
            </a:outerShdw>
          </a:effectLst>
        </p:spPr>
      </p:pic>
      <p:pic>
        <p:nvPicPr>
          <p:cNvPr id="21" name="Picture 20"/>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1436221" y="8486972"/>
            <a:ext cx="1123149" cy="748766"/>
          </a:xfrm>
          <a:prstGeom prst="rect">
            <a:avLst/>
          </a:prstGeom>
          <a:ln>
            <a:noFill/>
          </a:ln>
          <a:effectLst>
            <a:outerShdw blurRad="63500" sx="102000" sy="102000" algn="ctr" rotWithShape="0">
              <a:prstClr val="black">
                <a:alpha val="40000"/>
              </a:prstClr>
            </a:outerShdw>
          </a:effectLst>
        </p:spPr>
      </p:pic>
      <p:pic>
        <p:nvPicPr>
          <p:cNvPr id="22" name="Picture 21"/>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3961960" y="8486712"/>
            <a:ext cx="1123929" cy="749286"/>
          </a:xfrm>
          <a:prstGeom prst="rect">
            <a:avLst/>
          </a:prstGeom>
          <a:ln>
            <a:noFill/>
          </a:ln>
          <a:effectLst>
            <a:outerShdw blurRad="63500" sx="102000" sy="102000" algn="ctr" rotWithShape="0">
              <a:prstClr val="black">
                <a:alpha val="40000"/>
              </a:prstClr>
            </a:outerShdw>
          </a:effectLst>
        </p:spPr>
      </p:pic>
      <p:pic>
        <p:nvPicPr>
          <p:cNvPr id="23" name="Picture 22"/>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6486917" y="8486972"/>
            <a:ext cx="1123149" cy="748766"/>
          </a:xfrm>
          <a:prstGeom prst="rect">
            <a:avLst/>
          </a:prstGeom>
          <a:ln>
            <a:noFill/>
          </a:ln>
          <a:effectLst>
            <a:outerShdw blurRad="63500" sx="102000" sy="102000" algn="ctr" rotWithShape="0">
              <a:prstClr val="black">
                <a:alpha val="40000"/>
              </a:prstClr>
            </a:outerShdw>
          </a:effectLst>
        </p:spPr>
      </p:pic>
      <p:pic>
        <p:nvPicPr>
          <p:cNvPr id="24" name="Picture 23"/>
          <p:cNvPicPr>
            <a:picLocks noChangeAspect="1"/>
          </p:cNvPicPr>
          <p:nvPr/>
        </p:nvPicPr>
        <p:blipFill>
          <a:blip r:embed="rId16" cstate="print">
            <a:extLst>
              <a:ext uri="{28A0092B-C50C-407E-A947-70E740481C1C}">
                <a14:useLocalDpi xmlns:a14="http://schemas.microsoft.com/office/drawing/2010/main" val="0"/>
              </a:ext>
            </a:extLst>
          </a:blip>
          <a:srcRect/>
          <a:stretch/>
        </p:blipFill>
        <p:spPr>
          <a:xfrm>
            <a:off x="174133" y="8486972"/>
            <a:ext cx="1123149" cy="748766"/>
          </a:xfrm>
          <a:prstGeom prst="rect">
            <a:avLst/>
          </a:prstGeom>
          <a:ln>
            <a:noFill/>
          </a:ln>
          <a:effectLst>
            <a:outerShdw blurRad="63500" sx="102000" sy="102000" algn="ctr" rotWithShape="0">
              <a:prstClr val="black">
                <a:alpha val="40000"/>
              </a:prstClr>
            </a:outerShdw>
          </a:effectLst>
        </p:spPr>
      </p:pic>
      <p:sp>
        <p:nvSpPr>
          <p:cNvPr id="16" name="Rectangle 15"/>
          <p:cNvSpPr/>
          <p:nvPr/>
        </p:nvSpPr>
        <p:spPr>
          <a:xfrm>
            <a:off x="1" y="3364970"/>
            <a:ext cx="7772400" cy="800219"/>
          </a:xfrm>
          <a:prstGeom prst="rect">
            <a:avLst/>
          </a:prstGeom>
          <a:noFill/>
        </p:spPr>
        <p:txBody>
          <a:bodyPr wrap="square" anchor="b">
            <a:spAutoFit/>
          </a:bodyPr>
          <a:lstStyle/>
          <a:p>
            <a:pPr algn="ctr"/>
            <a:r>
              <a:rPr lang="en-US" sz="2800" b="1" dirty="0">
                <a:effectLst>
                  <a:outerShdw blurRad="38100" dist="38100" dir="2700000" algn="tl">
                    <a:srgbClr val="000000">
                      <a:alpha val="43137"/>
                    </a:srgbClr>
                  </a:outerShdw>
                </a:effectLst>
                <a:latin typeface="Goudy Old Style" panose="02020502050305020303" pitchFamily="18" charset="0"/>
              </a:rPr>
              <a:t>2705 Gaston Gate</a:t>
            </a:r>
          </a:p>
          <a:p>
            <a:pPr algn="ctr"/>
            <a:r>
              <a:rPr lang="en-US" sz="1800" dirty="0">
                <a:effectLst>
                  <a:outerShdw blurRad="38100" dist="38100" dir="2700000" algn="tl">
                    <a:srgbClr val="000000">
                      <a:alpha val="43137"/>
                    </a:srgbClr>
                  </a:outerShdw>
                </a:effectLst>
                <a:latin typeface="Goudy Old Style" panose="02020502050305020303" pitchFamily="18" charset="0"/>
              </a:rPr>
              <a:t>Brickyard Plantation | Mount Pleasant, SC 29466 | MLS# 19019765 | </a:t>
            </a:r>
            <a:r>
              <a:rPr lang="en-US" sz="1800">
                <a:effectLst>
                  <a:outerShdw blurRad="38100" dist="38100" dir="2700000" algn="tl">
                    <a:srgbClr val="000000">
                      <a:alpha val="43137"/>
                    </a:srgbClr>
                  </a:outerShdw>
                </a:effectLst>
                <a:latin typeface="Goudy Old Style" panose="02020502050305020303" pitchFamily="18" charset="0"/>
              </a:rPr>
              <a:t>$565,000</a:t>
            </a:r>
            <a:endParaRPr lang="en-US" sz="1800" dirty="0">
              <a:effectLst>
                <a:outerShdw blurRad="38100" dist="38100" dir="2700000" algn="tl">
                  <a:srgbClr val="000000">
                    <a:alpha val="43137"/>
                  </a:srgbClr>
                </a:outerShdw>
              </a:effectLst>
              <a:latin typeface="Goudy Old Style" panose="02020502050305020303" pitchFamily="18" charset="0"/>
            </a:endParaRPr>
          </a:p>
        </p:txBody>
      </p:sp>
      <p:pic>
        <p:nvPicPr>
          <p:cNvPr id="5" name="Picture 4"/>
          <p:cNvPicPr>
            <a:picLocks noChangeAspect="1"/>
          </p:cNvPicPr>
          <p:nvPr/>
        </p:nvPicPr>
        <p:blipFill>
          <a:blip r:embed="rId17">
            <a:extLst>
              <a:ext uri="{28A0092B-C50C-407E-A947-70E740481C1C}">
                <a14:useLocalDpi xmlns:a14="http://schemas.microsoft.com/office/drawing/2010/main" val="0"/>
              </a:ext>
            </a:extLst>
          </a:blip>
          <a:srcRect/>
          <a:stretch/>
        </p:blipFill>
        <p:spPr>
          <a:xfrm>
            <a:off x="178296" y="914400"/>
            <a:ext cx="3640404" cy="2426936"/>
          </a:xfrm>
          <a:prstGeom prst="rect">
            <a:avLst/>
          </a:prstGeom>
          <a:ln>
            <a:solidFill>
              <a:schemeClr val="tx1"/>
            </a:solidFill>
          </a:ln>
          <a:effectLst>
            <a:outerShdw blurRad="63500" sx="102000" sy="102000" algn="ctr" rotWithShape="0">
              <a:prstClr val="black">
                <a:alpha val="40000"/>
              </a:prstClr>
            </a:outerShdw>
          </a:effectLst>
        </p:spPr>
      </p:pic>
      <p:pic>
        <p:nvPicPr>
          <p:cNvPr id="28" name="Picture 27">
            <a:extLst>
              <a:ext uri="{FF2B5EF4-FFF2-40B4-BE49-F238E27FC236}">
                <a16:creationId xmlns:a16="http://schemas.microsoft.com/office/drawing/2014/main" id="{B727B98B-7676-4F52-B530-72FEFD98EB9D}"/>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3961337" y="916092"/>
            <a:ext cx="3648730" cy="2432486"/>
          </a:xfrm>
          <a:prstGeom prst="rect">
            <a:avLst/>
          </a:prstGeom>
          <a:ln>
            <a:solidFill>
              <a:schemeClr val="tx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TotalTime>
  <Words>297</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Baskerville Old Face</vt:lpstr>
      <vt:lpstr>Calibri</vt:lpstr>
      <vt:lpstr>Goudy Old Style</vt:lpstr>
      <vt:lpstr>Office Theme</vt:lpstr>
      <vt:lpstr>New Price in The Retreat @ Brickyard 4 Bedrooms + 2½  Baths + Quiet Cul-de-sac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50</cp:revision>
  <dcterms:created xsi:type="dcterms:W3CDTF">2006-08-16T00:00:00Z</dcterms:created>
  <dcterms:modified xsi:type="dcterms:W3CDTF">2019-07-30T14:50:17Z</dcterms:modified>
</cp:coreProperties>
</file>