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7315200" cy="10058400"/>
  <p:notesSz cx="6858000" cy="9144000"/>
  <p:defaultTextStyle>
    <a:defPPr>
      <a:defRPr lang="en-US"/>
    </a:defPPr>
    <a:lvl1pPr marL="0" algn="l" defTabSz="992764" rtl="0" eaLnBrk="1" latinLnBrk="0" hangingPunct="1">
      <a:defRPr sz="2000" kern="1200">
        <a:solidFill>
          <a:schemeClr val="tx1"/>
        </a:solidFill>
        <a:latin typeface="+mn-lt"/>
        <a:ea typeface="+mn-ea"/>
        <a:cs typeface="+mn-cs"/>
      </a:defRPr>
    </a:lvl1pPr>
    <a:lvl2pPr marL="496382" algn="l" defTabSz="992764" rtl="0" eaLnBrk="1" latinLnBrk="0" hangingPunct="1">
      <a:defRPr sz="2000" kern="1200">
        <a:solidFill>
          <a:schemeClr val="tx1"/>
        </a:solidFill>
        <a:latin typeface="+mn-lt"/>
        <a:ea typeface="+mn-ea"/>
        <a:cs typeface="+mn-cs"/>
      </a:defRPr>
    </a:lvl2pPr>
    <a:lvl3pPr marL="992764" algn="l" defTabSz="992764" rtl="0" eaLnBrk="1" latinLnBrk="0" hangingPunct="1">
      <a:defRPr sz="2000" kern="1200">
        <a:solidFill>
          <a:schemeClr val="tx1"/>
        </a:solidFill>
        <a:latin typeface="+mn-lt"/>
        <a:ea typeface="+mn-ea"/>
        <a:cs typeface="+mn-cs"/>
      </a:defRPr>
    </a:lvl3pPr>
    <a:lvl4pPr marL="1489146" algn="l" defTabSz="992764" rtl="0" eaLnBrk="1" latinLnBrk="0" hangingPunct="1">
      <a:defRPr sz="2000" kern="1200">
        <a:solidFill>
          <a:schemeClr val="tx1"/>
        </a:solidFill>
        <a:latin typeface="+mn-lt"/>
        <a:ea typeface="+mn-ea"/>
        <a:cs typeface="+mn-cs"/>
      </a:defRPr>
    </a:lvl4pPr>
    <a:lvl5pPr marL="1985528" algn="l" defTabSz="992764" rtl="0" eaLnBrk="1" latinLnBrk="0" hangingPunct="1">
      <a:defRPr sz="2000" kern="1200">
        <a:solidFill>
          <a:schemeClr val="tx1"/>
        </a:solidFill>
        <a:latin typeface="+mn-lt"/>
        <a:ea typeface="+mn-ea"/>
        <a:cs typeface="+mn-cs"/>
      </a:defRPr>
    </a:lvl5pPr>
    <a:lvl6pPr marL="2481910" algn="l" defTabSz="992764" rtl="0" eaLnBrk="1" latinLnBrk="0" hangingPunct="1">
      <a:defRPr sz="2000" kern="1200">
        <a:solidFill>
          <a:schemeClr val="tx1"/>
        </a:solidFill>
        <a:latin typeface="+mn-lt"/>
        <a:ea typeface="+mn-ea"/>
        <a:cs typeface="+mn-cs"/>
      </a:defRPr>
    </a:lvl6pPr>
    <a:lvl7pPr marL="2978292" algn="l" defTabSz="992764" rtl="0" eaLnBrk="1" latinLnBrk="0" hangingPunct="1">
      <a:defRPr sz="2000" kern="1200">
        <a:solidFill>
          <a:schemeClr val="tx1"/>
        </a:solidFill>
        <a:latin typeface="+mn-lt"/>
        <a:ea typeface="+mn-ea"/>
        <a:cs typeface="+mn-cs"/>
      </a:defRPr>
    </a:lvl7pPr>
    <a:lvl8pPr marL="3474674" algn="l" defTabSz="992764" rtl="0" eaLnBrk="1" latinLnBrk="0" hangingPunct="1">
      <a:defRPr sz="2000" kern="1200">
        <a:solidFill>
          <a:schemeClr val="tx1"/>
        </a:solidFill>
        <a:latin typeface="+mn-lt"/>
        <a:ea typeface="+mn-ea"/>
        <a:cs typeface="+mn-cs"/>
      </a:defRPr>
    </a:lvl8pPr>
    <a:lvl9pPr marL="3971056" algn="l" defTabSz="992764"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p15:clr>
            <a:srgbClr val="A4A3A4"/>
          </p15:clr>
        </p15:guide>
        <p15:guide id="2" pos="230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p:scale>
          <a:sx n="66" d="100"/>
          <a:sy n="66" d="100"/>
        </p:scale>
        <p:origin x="822" y="48"/>
      </p:cViewPr>
      <p:guideLst>
        <p:guide orient="horz" pos="3168"/>
        <p:guide pos="230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337624" y="2011680"/>
            <a:ext cx="6583680" cy="268224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fld id="{1D8BD707-D9CF-40AE-B4C6-C98DA3205C09}" type="datetimeFigureOut">
              <a:rPr lang="en-US" smtClean="0"/>
              <a:pPr/>
              <a:t>10/31/2017</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B6F15528-21DE-4FAA-801E-634DDDAF4B2B}" type="slidenum">
              <a:rPr lang="en-US" smtClean="0"/>
              <a:pPr/>
              <a:t>‹#›</a:t>
            </a:fld>
            <a:endParaRPr lang="en-US"/>
          </a:p>
        </p:txBody>
      </p:sp>
      <p:sp>
        <p:nvSpPr>
          <p:cNvPr id="9" name="Subtitle 8"/>
          <p:cNvSpPr>
            <a:spLocks noGrp="1"/>
          </p:cNvSpPr>
          <p:nvPr>
            <p:ph type="subTitle" idx="1"/>
          </p:nvPr>
        </p:nvSpPr>
        <p:spPr>
          <a:xfrm>
            <a:off x="1097280" y="4886490"/>
            <a:ext cx="5120640" cy="257048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10/31/2017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303520" y="402803"/>
            <a:ext cx="1645920" cy="8582237"/>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365760" y="402803"/>
            <a:ext cx="4815840" cy="8582237"/>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10/31/2017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10/31/2017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0160" y="894080"/>
            <a:ext cx="5669280" cy="268224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280160" y="3678086"/>
            <a:ext cx="5669280" cy="2214244"/>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339840" y="9411124"/>
            <a:ext cx="609600" cy="535517"/>
          </a:xfrm>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365760" y="2346961"/>
            <a:ext cx="3230880" cy="6638079"/>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3718560" y="2346961"/>
            <a:ext cx="3230880" cy="6638079"/>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10/31/2017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65760" y="400473"/>
            <a:ext cx="6583680" cy="1676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365760" y="2251498"/>
            <a:ext cx="3232150" cy="1101301"/>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3716020" y="2251498"/>
            <a:ext cx="3233420" cy="1101301"/>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365760" y="3464561"/>
            <a:ext cx="3232150" cy="5520479"/>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3716020" y="3464561"/>
            <a:ext cx="3233420" cy="5520479"/>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10/31/2017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5761" y="400473"/>
            <a:ext cx="2406650" cy="170434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365761" y="2235201"/>
            <a:ext cx="2406650" cy="6749839"/>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2860040" y="400474"/>
            <a:ext cx="4089400" cy="8584566"/>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10/31/2017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63040" y="894080"/>
            <a:ext cx="4389120" cy="766022"/>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463040" y="2686897"/>
            <a:ext cx="4389120" cy="581152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463040" y="1711287"/>
            <a:ext cx="4389120" cy="777850"/>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365760" y="402802"/>
            <a:ext cx="6583680" cy="16764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365760" y="2346960"/>
            <a:ext cx="6583680" cy="690676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365760" y="9411124"/>
            <a:ext cx="1706880" cy="535517"/>
          </a:xfrm>
          <a:prstGeom prst="rect">
            <a:avLst/>
          </a:prstGeom>
        </p:spPr>
        <p:txBody>
          <a:bodyPr vert="horz" anchor="b"/>
          <a:lstStyle>
            <a:lvl1pPr algn="l" eaLnBrk="1" latinLnBrk="0" hangingPunct="1">
              <a:defRPr kumimoji="0" sz="1200">
                <a:solidFill>
                  <a:schemeClr val="tx1">
                    <a:shade val="50000"/>
                  </a:schemeClr>
                </a:solidFill>
              </a:defRPr>
            </a:lvl1pPr>
          </a:lstStyle>
          <a:p>
            <a:fld id="{1D8BD707-D9CF-40AE-B4C6-C98DA3205C09}" type="datetimeFigureOut">
              <a:rPr lang="en-US" smtClean="0"/>
              <a:pPr/>
              <a:t>10/31/2017</a:t>
            </a:fld>
            <a:endParaRPr lang="en-US"/>
          </a:p>
        </p:txBody>
      </p:sp>
      <p:sp>
        <p:nvSpPr>
          <p:cNvPr id="3" name="Footer Placeholder 2"/>
          <p:cNvSpPr>
            <a:spLocks noGrp="1"/>
          </p:cNvSpPr>
          <p:nvPr>
            <p:ph type="ftr" sz="quarter" idx="3"/>
          </p:nvPr>
        </p:nvSpPr>
        <p:spPr>
          <a:xfrm>
            <a:off x="2499360" y="9411124"/>
            <a:ext cx="2316480" cy="535517"/>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6339840" y="9411124"/>
            <a:ext cx="609600" cy="535517"/>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3" Type="http://schemas.microsoft.com/office/2007/relationships/hdphoto" Target="../media/hdphoto1.wdp"/><Relationship Id="rId7" Type="http://schemas.openxmlformats.org/officeDocument/2006/relationships/image" Target="../media/image6.jpeg"/><Relationship Id="rId12"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g"/><Relationship Id="rId15" Type="http://schemas.openxmlformats.org/officeDocument/2006/relationships/image" Target="../media/image14.jpeg"/><Relationship Id="rId10" Type="http://schemas.openxmlformats.org/officeDocument/2006/relationships/image" Target="../media/image9.jpeg"/><Relationship Id="rId4" Type="http://schemas.openxmlformats.org/officeDocument/2006/relationships/image" Target="../media/image3.jpg"/><Relationship Id="rId9" Type="http://schemas.openxmlformats.org/officeDocument/2006/relationships/image" Target="../media/image8.jpeg"/><Relationship Id="rId1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artisticBlur radius="20"/>
                    </a14:imgEffect>
                    <a14:imgEffect>
                      <a14:brightnessContrast bright="-20000" contrast="-40000"/>
                    </a14:imgEffect>
                  </a14:imgLayer>
                </a14:imgProps>
              </a:ext>
            </a:extLst>
          </a:blip>
          <a:srcRect/>
          <a:stretch>
            <a:fillRect l="-53000" r="-5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8483" y="1015673"/>
            <a:ext cx="4114799" cy="3086097"/>
          </a:xfrm>
          <a:prstGeom prst="rect">
            <a:avLst/>
          </a:prstGeom>
          <a:ln>
            <a:solidFill>
              <a:schemeClr val="bg1">
                <a:lumMod val="50000"/>
              </a:schemeClr>
            </a:solidFill>
          </a:ln>
          <a:effectLst>
            <a:outerShdw blurRad="292100" dist="139700" dir="2700000" algn="tl" rotWithShape="0">
              <a:srgbClr val="333333">
                <a:alpha val="65000"/>
              </a:srgbClr>
            </a:outerShdw>
          </a:effectLst>
        </p:spPr>
      </p:pic>
      <p:sp>
        <p:nvSpPr>
          <p:cNvPr id="21" name="Rectangle 20"/>
          <p:cNvSpPr/>
          <p:nvPr/>
        </p:nvSpPr>
        <p:spPr>
          <a:xfrm>
            <a:off x="-1717" y="9133769"/>
            <a:ext cx="7315198" cy="924631"/>
          </a:xfrm>
          <a:prstGeom prst="rect">
            <a:avLst/>
          </a:prstGeom>
          <a:solidFill>
            <a:schemeClr val="tx2">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2862" y="5791200"/>
            <a:ext cx="7317488" cy="3232672"/>
          </a:xfrm>
        </p:spPr>
        <p:txBody>
          <a:bodyPr anchor="ctr">
            <a:noAutofit/>
          </a:bodyPr>
          <a:lstStyle/>
          <a:p>
            <a:r>
              <a:rPr lang="en-US" sz="1600" dirty="0">
                <a:solidFill>
                  <a:schemeClr val="bg1"/>
                </a:solidFill>
                <a:effectLst>
                  <a:outerShdw blurRad="38100" dist="38100" dir="2700000" algn="tl">
                    <a:srgbClr val="000000">
                      <a:alpha val="43137"/>
                    </a:srgbClr>
                  </a:outerShdw>
                </a:effectLst>
                <a:latin typeface="Trebuchet MS" panose="020B0603020202020204" pitchFamily="34" charset="0"/>
              </a:rPr>
              <a:t>2706 Seastrand lane is a gorgeous, 4 bedroom, 2.5 bath home in the highly desired Colonnade section of Brickyard Plantation. The home feature lovely tray ceilings, a huge master bedroom and master bath, walk-in closets a bonus room and a front first level room that may be used as a home office or a sitting room. The kitchen and baths have granite countertops and the floorplan is open, with an eat in kitchen space, plus a formal dining room. The home has been professionally landscaped and has a screen porch and custom patio for cooking out or just evening relaxation. This home is near the end of Seastrand, so there is no through traffic. The garage is attached and holds two automobiles. Shopping, schools and nightlife are all conveniently located. Come take a look!</a:t>
            </a:r>
          </a:p>
        </p:txBody>
      </p:sp>
      <p:sp>
        <p:nvSpPr>
          <p:cNvPr id="2" name="Title 1"/>
          <p:cNvSpPr>
            <a:spLocks noGrp="1"/>
          </p:cNvSpPr>
          <p:nvPr>
            <p:ph type="ctrTitle"/>
          </p:nvPr>
        </p:nvSpPr>
        <p:spPr>
          <a:xfrm>
            <a:off x="0" y="4285359"/>
            <a:ext cx="7318633" cy="1505841"/>
          </a:xfrm>
        </p:spPr>
        <p:txBody>
          <a:bodyPr anchor="ctr">
            <a:noAutofit/>
            <a:scene3d>
              <a:camera prst="orthographicFront"/>
              <a:lightRig rig="soft" dir="t">
                <a:rot lat="0" lon="0" rev="17220000"/>
              </a:lightRig>
            </a:scene3d>
            <a:sp3d prstMaterial="softEdge"/>
          </a:bodyPr>
          <a:lstStyle/>
          <a:p>
            <a:r>
              <a:rPr lang="en-US" sz="2800" cap="none" dirty="0">
                <a:ln w="3175" cmpd="sng">
                  <a:noFill/>
                  <a:prstDash val="solid"/>
                </a:ln>
                <a:solidFill>
                  <a:schemeClr val="bg1"/>
                </a:solidFill>
                <a:effectLst>
                  <a:outerShdw blurRad="38100" dist="38100" dir="2700000" algn="tl">
                    <a:srgbClr val="000000">
                      <a:alpha val="43137"/>
                    </a:srgbClr>
                  </a:outerShdw>
                </a:effectLst>
                <a:latin typeface="Trebuchet MS" panose="020B0603020202020204" pitchFamily="34" charset="0"/>
              </a:rPr>
              <a:t>2706 Seastrand Lane</a:t>
            </a:r>
            <a:br>
              <a:rPr lang="en-US" sz="2800" cap="none" dirty="0">
                <a:ln w="3175" cmpd="sng">
                  <a:noFill/>
                  <a:prstDash val="solid"/>
                </a:ln>
                <a:solidFill>
                  <a:schemeClr val="bg1"/>
                </a:solidFill>
                <a:effectLst>
                  <a:outerShdw blurRad="38100" dist="38100" dir="2700000" algn="tl">
                    <a:srgbClr val="000000">
                      <a:alpha val="43137"/>
                    </a:srgbClr>
                  </a:outerShdw>
                </a:effectLst>
                <a:latin typeface="Trebuchet MS" panose="020B0603020202020204" pitchFamily="34" charset="0"/>
              </a:rPr>
            </a:br>
            <a:r>
              <a:rPr lang="en-US" sz="2000" cap="none" dirty="0">
                <a:ln w="3175" cmpd="sng">
                  <a:noFill/>
                  <a:prstDash val="solid"/>
                </a:ln>
                <a:solidFill>
                  <a:schemeClr val="bg1"/>
                </a:solidFill>
                <a:effectLst>
                  <a:outerShdw blurRad="38100" dist="38100" dir="2700000" algn="tl">
                    <a:srgbClr val="000000">
                      <a:alpha val="43137"/>
                    </a:srgbClr>
                  </a:outerShdw>
                </a:effectLst>
                <a:latin typeface="Trebuchet MS" panose="020B0603020202020204" pitchFamily="34" charset="0"/>
              </a:rPr>
              <a:t>Brickyard Plantation</a:t>
            </a:r>
            <a:br>
              <a:rPr lang="en-US" sz="2000" cap="none" dirty="0">
                <a:ln w="3175" cmpd="sng">
                  <a:noFill/>
                  <a:prstDash val="solid"/>
                </a:ln>
                <a:solidFill>
                  <a:schemeClr val="bg1"/>
                </a:solidFill>
                <a:effectLst>
                  <a:outerShdw blurRad="38100" dist="38100" dir="2700000" algn="tl">
                    <a:srgbClr val="000000">
                      <a:alpha val="43137"/>
                    </a:srgbClr>
                  </a:outerShdw>
                </a:effectLst>
                <a:latin typeface="Trebuchet MS" panose="020B0603020202020204" pitchFamily="34" charset="0"/>
              </a:rPr>
            </a:br>
            <a:r>
              <a:rPr lang="en-US" sz="2000" cap="none" dirty="0">
                <a:ln w="3175" cmpd="sng">
                  <a:noFill/>
                  <a:prstDash val="solid"/>
                </a:ln>
                <a:solidFill>
                  <a:schemeClr val="bg1"/>
                </a:solidFill>
                <a:effectLst>
                  <a:outerShdw blurRad="38100" dist="38100" dir="2700000" algn="tl">
                    <a:srgbClr val="000000">
                      <a:alpha val="43137"/>
                    </a:srgbClr>
                  </a:outerShdw>
                </a:effectLst>
                <a:latin typeface="Trebuchet MS" panose="020B0603020202020204" pitchFamily="34" charset="0"/>
              </a:rPr>
              <a:t>Mount Pleasant, SC 29466</a:t>
            </a:r>
            <a:br>
              <a:rPr lang="en-US" sz="2000" cap="none" dirty="0">
                <a:ln w="3175" cmpd="sng">
                  <a:noFill/>
                  <a:prstDash val="solid"/>
                </a:ln>
                <a:solidFill>
                  <a:schemeClr val="bg1"/>
                </a:solidFill>
                <a:effectLst>
                  <a:outerShdw blurRad="38100" dist="38100" dir="2700000" algn="tl">
                    <a:srgbClr val="000000">
                      <a:alpha val="43137"/>
                    </a:srgbClr>
                  </a:outerShdw>
                </a:effectLst>
                <a:latin typeface="Trebuchet MS" panose="020B0603020202020204" pitchFamily="34" charset="0"/>
              </a:rPr>
            </a:br>
            <a:r>
              <a:rPr lang="en-US" sz="2000" cap="none" dirty="0">
                <a:ln w="3175" cmpd="sng">
                  <a:noFill/>
                  <a:prstDash val="solid"/>
                </a:ln>
                <a:solidFill>
                  <a:schemeClr val="bg1"/>
                </a:solidFill>
                <a:effectLst>
                  <a:outerShdw blurRad="38100" dist="38100" dir="2700000" algn="tl">
                    <a:srgbClr val="000000">
                      <a:alpha val="43137"/>
                    </a:srgbClr>
                  </a:outerShdw>
                </a:effectLst>
                <a:latin typeface="Trebuchet MS" panose="020B0603020202020204" pitchFamily="34" charset="0"/>
              </a:rPr>
              <a:t>MLS# 17029386 ~ $474,000</a:t>
            </a:r>
            <a:endParaRPr lang="en-US" sz="1400" cap="none" dirty="0">
              <a:ln w="3175" cmpd="sng">
                <a:noFill/>
                <a:prstDash val="solid"/>
              </a:ln>
              <a:solidFill>
                <a:schemeClr val="bg1"/>
              </a:solidFill>
              <a:effectLst>
                <a:outerShdw blurRad="38100" dist="38100" dir="2700000" algn="tl">
                  <a:srgbClr val="000000">
                    <a:alpha val="43137"/>
                  </a:srgbClr>
                </a:outerShdw>
              </a:effectLst>
              <a:latin typeface="Trebuchet MS" panose="020B0603020202020204" pitchFamily="34" charset="0"/>
            </a:endParaRPr>
          </a:p>
        </p:txBody>
      </p:sp>
      <p:sp>
        <p:nvSpPr>
          <p:cNvPr id="17" name="Rectangle 16"/>
          <p:cNvSpPr/>
          <p:nvPr/>
        </p:nvSpPr>
        <p:spPr>
          <a:xfrm>
            <a:off x="4516196" y="9226752"/>
            <a:ext cx="2635094" cy="738664"/>
          </a:xfrm>
          <a:prstGeom prst="rect">
            <a:avLst/>
          </a:prstGeom>
        </p:spPr>
        <p:txBody>
          <a:bodyPr wrap="square">
            <a:spAutoFit/>
          </a:bodyPr>
          <a:lstStyle/>
          <a:p>
            <a:pPr algn="ctr"/>
            <a:r>
              <a:rPr lang="en-US" sz="1400" b="1" dirty="0">
                <a:solidFill>
                  <a:schemeClr val="bg1"/>
                </a:solidFill>
                <a:effectLst>
                  <a:outerShdw blurRad="38100" dist="38100" dir="2700000" algn="tl">
                    <a:srgbClr val="000000">
                      <a:alpha val="43137"/>
                    </a:srgbClr>
                  </a:outerShdw>
                </a:effectLst>
                <a:latin typeface="Trebuchet MS" panose="020B0603020202020204" pitchFamily="34" charset="0"/>
              </a:rPr>
              <a:t>Terry Hamlin</a:t>
            </a:r>
          </a:p>
          <a:p>
            <a:pPr algn="ctr"/>
            <a:r>
              <a:rPr lang="en-US" sz="1400" dirty="0">
                <a:solidFill>
                  <a:schemeClr val="bg1"/>
                </a:solidFill>
                <a:effectLst>
                  <a:outerShdw blurRad="38100" dist="38100" dir="2700000" algn="tl">
                    <a:srgbClr val="000000">
                      <a:alpha val="43137"/>
                    </a:srgbClr>
                  </a:outerShdw>
                </a:effectLst>
                <a:latin typeface="Trebuchet MS" panose="020B0603020202020204" pitchFamily="34" charset="0"/>
              </a:rPr>
              <a:t>(843) 830-3946</a:t>
            </a:r>
          </a:p>
          <a:p>
            <a:pPr algn="ctr"/>
            <a:r>
              <a:rPr lang="en-US" sz="1400" dirty="0">
                <a:solidFill>
                  <a:schemeClr val="bg1"/>
                </a:solidFill>
                <a:effectLst>
                  <a:outerShdw blurRad="38100" dist="38100" dir="2700000" algn="tl">
                    <a:srgbClr val="000000">
                      <a:alpha val="43137"/>
                    </a:srgbClr>
                  </a:outerShdw>
                </a:effectLst>
                <a:latin typeface="Trebuchet MS" panose="020B0603020202020204" pitchFamily="34" charset="0"/>
              </a:rPr>
              <a:t>terry@thamlinproperties.com</a:t>
            </a:r>
          </a:p>
        </p:txBody>
      </p:sp>
      <p:sp>
        <p:nvSpPr>
          <p:cNvPr id="18" name="Rectangle 17"/>
          <p:cNvSpPr/>
          <p:nvPr/>
        </p:nvSpPr>
        <p:spPr>
          <a:xfrm>
            <a:off x="161620" y="9272919"/>
            <a:ext cx="2635094" cy="646331"/>
          </a:xfrm>
          <a:prstGeom prst="rect">
            <a:avLst/>
          </a:prstGeom>
        </p:spPr>
        <p:txBody>
          <a:bodyPr wrap="square">
            <a:spAutoFit/>
          </a:bodyPr>
          <a:lstStyle/>
          <a:p>
            <a:pPr algn="ctr"/>
            <a:r>
              <a:rPr lang="en-US" sz="1200" dirty="0">
                <a:solidFill>
                  <a:schemeClr val="bg1"/>
                </a:solidFill>
                <a:latin typeface="Trebuchet MS" panose="020B0603020202020204" pitchFamily="34" charset="0"/>
              </a:rPr>
              <a:t>Carolina One Real Estate</a:t>
            </a:r>
          </a:p>
          <a:p>
            <a:pPr algn="ctr"/>
            <a:r>
              <a:rPr lang="en-US" sz="1200" dirty="0">
                <a:solidFill>
                  <a:schemeClr val="bg1"/>
                </a:solidFill>
                <a:latin typeface="Trebuchet MS" panose="020B0603020202020204" pitchFamily="34" charset="0"/>
              </a:rPr>
              <a:t>2713 Highway 17 North</a:t>
            </a:r>
          </a:p>
          <a:p>
            <a:pPr algn="ctr"/>
            <a:r>
              <a:rPr lang="en-US" sz="1200" dirty="0">
                <a:solidFill>
                  <a:schemeClr val="bg1"/>
                </a:solidFill>
                <a:latin typeface="Trebuchet MS" panose="020B0603020202020204" pitchFamily="34" charset="0"/>
              </a:rPr>
              <a:t>Mt. Pleasant, SC 29466</a:t>
            </a:r>
          </a:p>
        </p:txBody>
      </p:sp>
      <p:pic>
        <p:nvPicPr>
          <p:cNvPr id="32" name="Picture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3090" y="9174439"/>
            <a:ext cx="1225584" cy="843291"/>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06778" y="1015673"/>
            <a:ext cx="1051487" cy="788615"/>
          </a:xfrm>
          <a:prstGeom prst="rect">
            <a:avLst/>
          </a:prstGeom>
          <a:ln>
            <a:solidFill>
              <a:schemeClr val="bg1">
                <a:lumMod val="50000"/>
              </a:schemeClr>
            </a:solidFill>
          </a:ln>
          <a:effectLst>
            <a:outerShdw blurRad="292100" dist="139700" dir="2700000" algn="tl" rotWithShape="0">
              <a:srgbClr val="333333">
                <a:alpha val="65000"/>
              </a:srgbClr>
            </a:outerShdw>
          </a:effectLst>
        </p:spPr>
      </p:pic>
      <p:pic>
        <p:nvPicPr>
          <p:cNvPr id="6" name="Picture 5"/>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6006778" y="5002585"/>
            <a:ext cx="1051487" cy="788615"/>
          </a:xfrm>
          <a:prstGeom prst="rect">
            <a:avLst/>
          </a:prstGeom>
          <a:ln>
            <a:solidFill>
              <a:schemeClr val="bg1">
                <a:lumMod val="50000"/>
              </a:schemeClr>
            </a:solidFill>
          </a:ln>
          <a:effectLst>
            <a:outerShdw blurRad="292100" dist="139700" dir="2700000" algn="tl" rotWithShape="0">
              <a:srgbClr val="333333">
                <a:alpha val="65000"/>
              </a:srgbClr>
            </a:outerShdw>
          </a:effectLst>
        </p:spPr>
      </p:pic>
      <p:pic>
        <p:nvPicPr>
          <p:cNvPr id="19" name="Picture 18"/>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6006778" y="3009129"/>
            <a:ext cx="1051487" cy="788615"/>
          </a:xfrm>
          <a:prstGeom prst="rect">
            <a:avLst/>
          </a:prstGeom>
          <a:ln>
            <a:solidFill>
              <a:schemeClr val="bg1">
                <a:lumMod val="50000"/>
              </a:schemeClr>
            </a:solidFill>
          </a:ln>
          <a:effectLst>
            <a:outerShdw blurRad="292100" dist="139700" dir="2700000" algn="tl" rotWithShape="0">
              <a:srgbClr val="333333">
                <a:alpha val="65000"/>
              </a:srgbClr>
            </a:outerShdw>
          </a:effectLst>
        </p:spPr>
      </p:pic>
      <p:pic>
        <p:nvPicPr>
          <p:cNvPr id="30" name="Picture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06778" y="2012401"/>
            <a:ext cx="1051487" cy="788615"/>
          </a:xfrm>
          <a:prstGeom prst="rect">
            <a:avLst/>
          </a:prstGeom>
          <a:ln>
            <a:solidFill>
              <a:schemeClr val="bg1">
                <a:lumMod val="50000"/>
              </a:schemeClr>
            </a:solidFill>
          </a:ln>
          <a:effectLst>
            <a:outerShdw blurRad="292100" dist="139700" dir="2700000" algn="tl" rotWithShape="0">
              <a:srgbClr val="333333">
                <a:alpha val="65000"/>
              </a:srgbClr>
            </a:outerShdw>
          </a:effectLst>
        </p:spPr>
      </p:pic>
      <p:pic>
        <p:nvPicPr>
          <p:cNvPr id="31" name="Picture 3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06778" y="4005857"/>
            <a:ext cx="1051487" cy="788615"/>
          </a:xfrm>
          <a:prstGeom prst="rect">
            <a:avLst/>
          </a:prstGeom>
          <a:ln>
            <a:solidFill>
              <a:schemeClr val="bg1">
                <a:lumMod val="50000"/>
              </a:schemeClr>
            </a:solidFill>
          </a:ln>
          <a:effectLst>
            <a:outerShdw blurRad="292100" dist="139700" dir="2700000" algn="tl" rotWithShape="0">
              <a:srgbClr val="333333">
                <a:alpha val="65000"/>
              </a:srgbClr>
            </a:outerShdw>
          </a:effectLst>
        </p:spPr>
      </p:pic>
      <p:pic>
        <p:nvPicPr>
          <p:cNvPr id="22" name="Picture 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3498" y="1015673"/>
            <a:ext cx="1051487" cy="788615"/>
          </a:xfrm>
          <a:prstGeom prst="rect">
            <a:avLst/>
          </a:prstGeom>
          <a:ln>
            <a:solidFill>
              <a:schemeClr val="bg1">
                <a:lumMod val="50000"/>
              </a:schemeClr>
            </a:solidFill>
          </a:ln>
          <a:effectLst>
            <a:outerShdw blurRad="292100" dist="139700" dir="2700000" algn="tl" rotWithShape="0">
              <a:srgbClr val="333333">
                <a:alpha val="65000"/>
              </a:srgbClr>
            </a:outerShdw>
          </a:effectLst>
        </p:spPr>
      </p:pic>
      <p:pic>
        <p:nvPicPr>
          <p:cNvPr id="24" name="Picture 23"/>
          <p:cNvPicPr>
            <a:picLocks/>
          </p:cNvPicPr>
          <p:nvPr/>
        </p:nvPicPr>
        <p:blipFill>
          <a:blip r:embed="rId12" cstate="print">
            <a:extLst>
              <a:ext uri="{28A0092B-C50C-407E-A947-70E740481C1C}">
                <a14:useLocalDpi xmlns:a14="http://schemas.microsoft.com/office/drawing/2010/main" val="0"/>
              </a:ext>
            </a:extLst>
          </a:blip>
          <a:stretch>
            <a:fillRect/>
          </a:stretch>
        </p:blipFill>
        <p:spPr>
          <a:xfrm>
            <a:off x="253498" y="5002585"/>
            <a:ext cx="1051487" cy="788615"/>
          </a:xfrm>
          <a:prstGeom prst="rect">
            <a:avLst/>
          </a:prstGeom>
          <a:ln>
            <a:solidFill>
              <a:schemeClr val="bg1">
                <a:lumMod val="50000"/>
              </a:schemeClr>
            </a:solidFill>
          </a:ln>
          <a:effectLst>
            <a:outerShdw blurRad="292100" dist="139700" dir="2700000" algn="tl" rotWithShape="0">
              <a:srgbClr val="333333">
                <a:alpha val="65000"/>
              </a:srgbClr>
            </a:outerShdw>
          </a:effectLst>
        </p:spPr>
      </p:pic>
      <p:pic>
        <p:nvPicPr>
          <p:cNvPr id="25" name="Picture 24"/>
          <p:cNvPicPr>
            <a:picLocks/>
          </p:cNvPicPr>
          <p:nvPr/>
        </p:nvPicPr>
        <p:blipFill>
          <a:blip r:embed="rId13" cstate="print">
            <a:extLst>
              <a:ext uri="{28A0092B-C50C-407E-A947-70E740481C1C}">
                <a14:useLocalDpi xmlns:a14="http://schemas.microsoft.com/office/drawing/2010/main" val="0"/>
              </a:ext>
            </a:extLst>
          </a:blip>
          <a:stretch>
            <a:fillRect/>
          </a:stretch>
        </p:blipFill>
        <p:spPr>
          <a:xfrm>
            <a:off x="253498" y="3009129"/>
            <a:ext cx="1051487" cy="788615"/>
          </a:xfrm>
          <a:prstGeom prst="rect">
            <a:avLst/>
          </a:prstGeom>
          <a:ln>
            <a:solidFill>
              <a:schemeClr val="bg1">
                <a:lumMod val="50000"/>
              </a:schemeClr>
            </a:solidFill>
          </a:ln>
          <a:effectLst>
            <a:outerShdw blurRad="292100" dist="139700" dir="2700000" algn="tl" rotWithShape="0">
              <a:srgbClr val="333333">
                <a:alpha val="65000"/>
              </a:srgbClr>
            </a:outerShdw>
          </a:effectLst>
        </p:spPr>
      </p:pic>
      <p:pic>
        <p:nvPicPr>
          <p:cNvPr id="26" name="Picture 2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53498" y="2012401"/>
            <a:ext cx="1051487" cy="788615"/>
          </a:xfrm>
          <a:prstGeom prst="rect">
            <a:avLst/>
          </a:prstGeom>
          <a:ln>
            <a:solidFill>
              <a:schemeClr val="bg1">
                <a:lumMod val="50000"/>
              </a:schemeClr>
            </a:solidFill>
          </a:ln>
          <a:effectLst>
            <a:outerShdw blurRad="292100" dist="139700" dir="2700000" algn="tl" rotWithShape="0">
              <a:srgbClr val="333333">
                <a:alpha val="65000"/>
              </a:srgbClr>
            </a:outerShdw>
          </a:effectLst>
        </p:spPr>
      </p:pic>
      <p:pic>
        <p:nvPicPr>
          <p:cNvPr id="27" name="Picture 2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53498" y="4005857"/>
            <a:ext cx="1051487" cy="788615"/>
          </a:xfrm>
          <a:prstGeom prst="rect">
            <a:avLst/>
          </a:prstGeom>
          <a:ln>
            <a:solidFill>
              <a:schemeClr val="bg1">
                <a:lumMod val="50000"/>
              </a:schemeClr>
            </a:solidFill>
          </a:ln>
          <a:effectLst>
            <a:outerShdw blurRad="292100" dist="139700" dir="2700000" algn="tl" rotWithShape="0">
              <a:srgbClr val="333333">
                <a:alpha val="65000"/>
              </a:srgbClr>
            </a:outerShdw>
          </a:effectLst>
        </p:spPr>
      </p:pic>
      <p:sp>
        <p:nvSpPr>
          <p:cNvPr id="7" name="Rectangle 6"/>
          <p:cNvSpPr/>
          <p:nvPr/>
        </p:nvSpPr>
        <p:spPr>
          <a:xfrm>
            <a:off x="534675" y="0"/>
            <a:ext cx="6242415" cy="892552"/>
          </a:xfrm>
          <a:prstGeom prst="rect">
            <a:avLst/>
          </a:prstGeom>
        </p:spPr>
        <p:txBody>
          <a:bodyPr wrap="none">
            <a:spAutoFit/>
          </a:bodyPr>
          <a:lstStyle/>
          <a:p>
            <a:pPr algn="ctr"/>
            <a:r>
              <a:rPr lang="en-US" sz="2600" i="1" dirty="0">
                <a:solidFill>
                  <a:schemeClr val="bg1"/>
                </a:solidFill>
                <a:effectLst>
                  <a:outerShdw blurRad="50800" dist="38100" dir="5400000" algn="t" rotWithShape="0">
                    <a:prstClr val="black">
                      <a:alpha val="40000"/>
                    </a:prstClr>
                  </a:outerShdw>
                </a:effectLst>
                <a:latin typeface="Trebuchet MS" panose="020B0603020202020204" pitchFamily="34" charset="0"/>
              </a:rPr>
              <a:t>4 Bedrooms in the heart of Mt. Pleasant</a:t>
            </a:r>
          </a:p>
          <a:p>
            <a:pPr algn="ctr"/>
            <a:r>
              <a:rPr lang="en-US" sz="2600" i="1" dirty="0">
                <a:solidFill>
                  <a:schemeClr val="bg1"/>
                </a:solidFill>
                <a:effectLst>
                  <a:outerShdw blurRad="50800" dist="38100" dir="5400000" algn="t" rotWithShape="0">
                    <a:prstClr val="black">
                      <a:alpha val="40000"/>
                    </a:prstClr>
                  </a:outerShdw>
                </a:effectLst>
                <a:latin typeface="Trebuchet MS" panose="020B0603020202020204" pitchFamily="34" charset="0"/>
              </a:rPr>
              <a:t>Over 2,600sf for under 475k!</a:t>
            </a:r>
          </a:p>
        </p:txBody>
      </p:sp>
      <p:sp>
        <p:nvSpPr>
          <p:cNvPr id="23" name="Rectangle 22"/>
          <p:cNvSpPr/>
          <p:nvPr/>
        </p:nvSpPr>
        <p:spPr>
          <a:xfrm>
            <a:off x="8155802" y="892552"/>
            <a:ext cx="4126899" cy="892552"/>
          </a:xfrm>
          <a:prstGeom prst="rect">
            <a:avLst/>
          </a:prstGeom>
        </p:spPr>
        <p:txBody>
          <a:bodyPr wrap="none">
            <a:spAutoFit/>
          </a:bodyPr>
          <a:lstStyle/>
          <a:p>
            <a:pPr algn="ctr"/>
            <a:r>
              <a:rPr lang="en-US" sz="2600" i="1" dirty="0">
                <a:effectLst>
                  <a:outerShdw blurRad="50800" dist="38100" dir="5400000" algn="t" rotWithShape="0">
                    <a:prstClr val="black">
                      <a:alpha val="40000"/>
                    </a:prstClr>
                  </a:outerShdw>
                </a:effectLst>
                <a:highlight>
                  <a:srgbClr val="00FF00"/>
                </a:highlight>
                <a:latin typeface="Trebuchet MS" panose="020B0603020202020204" pitchFamily="34" charset="0"/>
              </a:rPr>
              <a:t>Reduced Another $50,000!</a:t>
            </a:r>
          </a:p>
          <a:p>
            <a:pPr algn="ctr"/>
            <a:r>
              <a:rPr lang="en-US" sz="2600" i="1" dirty="0">
                <a:effectLst>
                  <a:outerShdw blurRad="50800" dist="38100" dir="5400000" algn="t" rotWithShape="0">
                    <a:prstClr val="black">
                      <a:alpha val="40000"/>
                    </a:prstClr>
                  </a:outerShdw>
                </a:effectLst>
                <a:highlight>
                  <a:srgbClr val="00FF00"/>
                </a:highlight>
                <a:latin typeface="Trebuchet MS" panose="020B0603020202020204" pitchFamily="34" charset="0"/>
              </a:rPr>
              <a:t>Must Sell By Year’s End!</a:t>
            </a:r>
          </a:p>
        </p:txBody>
      </p:sp>
    </p:spTree>
    <p:extLst>
      <p:ext uri="{BB962C8B-B14F-4D97-AF65-F5344CB8AC3E}">
        <p14:creationId xmlns:p14="http://schemas.microsoft.com/office/powerpoint/2010/main" val="412795034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161</TotalTime>
  <Words>200</Words>
  <Application>Microsoft Office PowerPoint</Application>
  <PresentationFormat>Custom</PresentationFormat>
  <Paragraphs>12</Paragraphs>
  <Slides>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Book Antiqua</vt:lpstr>
      <vt:lpstr>Lucida Sans</vt:lpstr>
      <vt:lpstr>Trebuchet MS</vt:lpstr>
      <vt:lpstr>Wingdings</vt:lpstr>
      <vt:lpstr>Wingdings 2</vt:lpstr>
      <vt:lpstr>Wingdings 3</vt:lpstr>
      <vt:lpstr>Apex</vt:lpstr>
      <vt:lpstr>2706 Seastrand Lane Brickyard Plantation Mount Pleasant, SC 29466 MLS# 17029386 ~ $474,000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CVH360</dc:creator>
  <cp:lastModifiedBy>A. Thomas Price</cp:lastModifiedBy>
  <cp:revision>36</cp:revision>
  <dcterms:created xsi:type="dcterms:W3CDTF">2006-08-16T00:00:00Z</dcterms:created>
  <dcterms:modified xsi:type="dcterms:W3CDTF">2017-10-31T17:26:45Z</dcterms:modified>
</cp:coreProperties>
</file>