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EAF8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1416" y="60"/>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1/24/2022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1/24/2022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1/24/2022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1/24/2022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1/24/2022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1/24/2022</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1.pn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hyperlink" Target="http://www.vimeo.com/662145426" TargetMode="External"/><Relationship Id="rId16" Type="http://schemas.openxmlformats.org/officeDocument/2006/relationships/image" Target="../media/image14.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image" Target="../media/image3.jpg"/><Relationship Id="rId15" Type="http://schemas.openxmlformats.org/officeDocument/2006/relationships/image" Target="../media/image13.jpeg"/><Relationship Id="rId10" Type="http://schemas.openxmlformats.org/officeDocument/2006/relationships/image" Target="../media/image8.jpg"/><Relationship Id="rId4" Type="http://schemas.openxmlformats.org/officeDocument/2006/relationships/image" Target="../media/image2.jpg"/><Relationship Id="rId9" Type="http://schemas.openxmlformats.org/officeDocument/2006/relationships/image" Target="../media/image7.jpg"/><Relationship Id="rId14" Type="http://schemas.openxmlformats.org/officeDocument/2006/relationships/image" Target="../media/image1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3733799" y="46166"/>
            <a:ext cx="4401185" cy="984885"/>
          </a:xfrm>
          <a:prstGeom prst="rect">
            <a:avLst/>
          </a:prstGeom>
        </p:spPr>
        <p:txBody>
          <a:bodyPr wrap="square" lIns="0" tIns="0" rIns="0" bIns="0" anchor="ctr">
            <a:spAutoFit/>
          </a:bodyPr>
          <a:lstStyle/>
          <a:p>
            <a:pPr algn="r"/>
            <a:r>
              <a:rPr lang="en-US" sz="1600" b="1" dirty="0">
                <a:latin typeface="Century Gothic" panose="020B0502020202020204" pitchFamily="34" charset="0"/>
              </a:rPr>
              <a:t>Debbie Cromer</a:t>
            </a:r>
            <a:endParaRPr lang="en-US" sz="1600" dirty="0">
              <a:latin typeface="Century Gothic" panose="020B0502020202020204" pitchFamily="34" charset="0"/>
            </a:endParaRPr>
          </a:p>
          <a:p>
            <a:pPr algn="r"/>
            <a:r>
              <a:rPr lang="en-US" sz="1200" dirty="0">
                <a:latin typeface="Century Gothic" panose="020B0502020202020204" pitchFamily="34" charset="0"/>
              </a:rPr>
              <a:t>ABR, RSPS, REALTOR, CRS</a:t>
            </a:r>
          </a:p>
          <a:p>
            <a:pPr algn="r"/>
            <a:r>
              <a:rPr lang="en-US" sz="1200" dirty="0">
                <a:latin typeface="Century Gothic" panose="020B0502020202020204" pitchFamily="34" charset="0"/>
              </a:rPr>
              <a:t>(843) 437-6342</a:t>
            </a:r>
          </a:p>
          <a:p>
            <a:pPr algn="r"/>
            <a:r>
              <a:rPr lang="en-US" sz="1200" dirty="0">
                <a:latin typeface="Century Gothic" panose="020B0502020202020204" pitchFamily="34" charset="0"/>
              </a:rPr>
              <a:t>debbie@debbiecromer.com</a:t>
            </a:r>
          </a:p>
          <a:p>
            <a:pPr algn="r"/>
            <a:r>
              <a:rPr lang="en-US" sz="1200" dirty="0">
                <a:latin typeface="Century Gothic" panose="020B0502020202020204" pitchFamily="34" charset="0"/>
              </a:rPr>
              <a:t>www.debbiecromer.com/</a:t>
            </a:r>
          </a:p>
        </p:txBody>
      </p:sp>
      <p:sp>
        <p:nvSpPr>
          <p:cNvPr id="3" name="Subtitle 2"/>
          <p:cNvSpPr>
            <a:spLocks noGrp="1"/>
          </p:cNvSpPr>
          <p:nvPr>
            <p:ph type="subTitle" idx="1"/>
          </p:nvPr>
        </p:nvSpPr>
        <p:spPr>
          <a:xfrm>
            <a:off x="228599" y="5403922"/>
            <a:ext cx="7772401" cy="3282878"/>
          </a:xfrm>
        </p:spPr>
        <p:txBody>
          <a:bodyPr anchor="ctr">
            <a:noAutofit/>
          </a:bodyPr>
          <a:lstStyle/>
          <a:p>
            <a:r>
              <a:rPr lang="en-US" sz="1500" dirty="0">
                <a:latin typeface="Century Gothic" panose="020B0502020202020204" pitchFamily="34" charset="0"/>
              </a:rPr>
              <a:t>Beautifully renovated Brickyard home on one of the best pond lots in the Landing. Site finished hardwood floors just installed throughout living areas and bedrooms. The staircase updated with new rails and paint. The spacious master bedroom is upstairs and features a stunning master bath with a wet room (amazing shower and tub), new vanity and beautiful tile floor. Three additional bedrooms and a full bath with a beautiful new tiled shower, vanity and tile floor are also upstairs. Kitchen was renovated a few years ago with new cabinetry, beautiful granite countertops and stainless appliances. The half bath has a new vanity and tile floors. The garage features an amazing storage loft. Amenities including boat ramp, boat storage, pool, tennis and walking trails. Flood ins. not required. Conveniently located close to shopping, restaurants, the beach and downtown.</a:t>
            </a:r>
          </a:p>
          <a:p>
            <a:endParaRPr lang="en-US" sz="1500" dirty="0">
              <a:latin typeface="Century Gothic" panose="020B0502020202020204" pitchFamily="34" charset="0"/>
            </a:endParaRPr>
          </a:p>
          <a:p>
            <a:r>
              <a:rPr lang="en-US" sz="1500" dirty="0">
                <a:latin typeface="Century Gothic" panose="020B0502020202020204" pitchFamily="34" charset="0"/>
              </a:rPr>
              <a:t>Video Tour: </a:t>
            </a:r>
            <a:r>
              <a:rPr lang="en-US" sz="1500" dirty="0">
                <a:latin typeface="Century Gothic" panose="020B0502020202020204" pitchFamily="34" charset="0"/>
                <a:hlinkClick r:id="rId2"/>
              </a:rPr>
              <a:t>http://www.vimeo.com/662145426</a:t>
            </a:r>
            <a:r>
              <a:rPr lang="en-US" sz="1500" dirty="0">
                <a:latin typeface="Century Gothic" panose="020B0502020202020204" pitchFamily="34" charset="0"/>
              </a:rPr>
              <a:t> </a:t>
            </a:r>
          </a:p>
        </p:txBody>
      </p:sp>
      <p:sp>
        <p:nvSpPr>
          <p:cNvPr id="6" name="Rectangle 5"/>
          <p:cNvSpPr/>
          <p:nvPr/>
        </p:nvSpPr>
        <p:spPr>
          <a:xfrm>
            <a:off x="0" y="1066800"/>
            <a:ext cx="8229600" cy="587752"/>
          </a:xfrm>
          <a:prstGeom prst="rect">
            <a:avLst/>
          </a:prstGeom>
          <a:solidFill>
            <a:srgbClr val="BEAF87"/>
          </a:solid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0" y="1052901"/>
            <a:ext cx="8229600" cy="615553"/>
          </a:xfrm>
          <a:prstGeom prst="rect">
            <a:avLst/>
          </a:prstGeom>
          <a:ln>
            <a:noFill/>
          </a:ln>
        </p:spPr>
        <p:txBody>
          <a:bodyPr wrap="square" anchor="ctr">
            <a:spAutoFit/>
          </a:bodyPr>
          <a:lstStyle/>
          <a:p>
            <a:pPr algn="ct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2711 </a:t>
            </a:r>
            <a:r>
              <a:rPr lang="en-US" sz="1800" b="1" dirty="0" err="1">
                <a:solidFill>
                  <a:schemeClr val="bg1"/>
                </a:solidFill>
                <a:effectLst>
                  <a:outerShdw blurRad="38100" dist="38100" dir="2700000" algn="tl">
                    <a:srgbClr val="000000">
                      <a:alpha val="43137"/>
                    </a:srgbClr>
                  </a:outerShdw>
                </a:effectLst>
                <a:latin typeface="Century Gothic" panose="020B0502020202020204" pitchFamily="34" charset="0"/>
              </a:rPr>
              <a:t>Waterpointe</a:t>
            </a:r>
            <a:r>
              <a:rPr lang="en-US" sz="1800" b="1" dirty="0">
                <a:solidFill>
                  <a:schemeClr val="bg1"/>
                </a:solidFill>
                <a:effectLst>
                  <a:outerShdw blurRad="38100" dist="38100" dir="2700000" algn="tl">
                    <a:srgbClr val="000000">
                      <a:alpha val="43137"/>
                    </a:srgbClr>
                  </a:outerShdw>
                </a:effectLst>
                <a:latin typeface="Century Gothic" panose="020B0502020202020204" pitchFamily="34" charset="0"/>
              </a:rPr>
              <a:t> Circle</a:t>
            </a:r>
          </a:p>
          <a:p>
            <a:pPr algn="ctr"/>
            <a:r>
              <a:rPr lang="en-US" sz="1600" dirty="0">
                <a:solidFill>
                  <a:schemeClr val="bg1"/>
                </a:solidFill>
                <a:effectLst>
                  <a:outerShdw blurRad="38100" dist="38100" dir="2700000" algn="tl">
                    <a:srgbClr val="000000">
                      <a:alpha val="43137"/>
                    </a:srgbClr>
                  </a:outerShdw>
                </a:effectLst>
                <a:latin typeface="Century Gothic" panose="020B0502020202020204" pitchFamily="34" charset="0"/>
              </a:rPr>
              <a:t>Brickyard Plantation | Mount Pleasant, SC 29466 | MLS# 22000229 | $775,000</a:t>
            </a:r>
          </a:p>
        </p:txBody>
      </p:sp>
      <p:sp>
        <p:nvSpPr>
          <p:cNvPr id="13" name="Rectangle 12"/>
          <p:cNvSpPr/>
          <p:nvPr/>
        </p:nvSpPr>
        <p:spPr>
          <a:xfrm>
            <a:off x="1111509" y="41049"/>
            <a:ext cx="5043367" cy="553998"/>
          </a:xfrm>
          <a:prstGeom prst="rect">
            <a:avLst/>
          </a:prstGeom>
        </p:spPr>
        <p:txBody>
          <a:bodyPr wrap="square">
            <a:spAutoFit/>
          </a:bodyPr>
          <a:lstStyle/>
          <a:p>
            <a:r>
              <a:rPr lang="en-US" sz="3000" dirty="0">
                <a:solidFill>
                  <a:srgbClr val="C00000"/>
                </a:solidFill>
                <a:latin typeface="Gabriola" panose="04040605051002020D02" pitchFamily="82" charset="0"/>
                <a:ea typeface="Adobe Fan Heiti Std B" panose="020B0700000000000000" pitchFamily="34" charset="-128"/>
              </a:rPr>
              <a:t>Back on the Market!</a:t>
            </a:r>
          </a:p>
        </p:txBody>
      </p:sp>
      <p:pic>
        <p:nvPicPr>
          <p:cNvPr id="14"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149179" y="92626"/>
            <a:ext cx="929022" cy="1122764"/>
          </a:xfrm>
          <a:prstGeom prst="rect">
            <a:avLst/>
          </a:prstGeom>
          <a:noFill/>
          <a:ln w="28575">
            <a:solidFill>
              <a:schemeClr val="bg2">
                <a:lumMod val="90000"/>
              </a:schemeClr>
            </a:solidFill>
          </a:ln>
          <a:extLst>
            <a:ext uri="{909E8E84-426E-40DD-AFC4-6F175D3DCCD1}">
              <a14:hiddenFill xmlns:a14="http://schemas.microsoft.com/office/drawing/2010/main">
                <a:solidFill>
                  <a:srgbClr val="FFFFFF"/>
                </a:solidFill>
              </a14:hiddenFill>
            </a:ext>
          </a:extLst>
        </p:spPr>
      </p:pic>
      <p:pic>
        <p:nvPicPr>
          <p:cNvPr id="22" name="Picture 21"/>
          <p:cNvPicPr>
            <a:picLocks/>
          </p:cNvPicPr>
          <p:nvPr/>
        </p:nvPicPr>
        <p:blipFill>
          <a:blip r:embed="rId4">
            <a:extLst>
              <a:ext uri="{28A0092B-C50C-407E-A947-70E740481C1C}">
                <a14:useLocalDpi xmlns:a14="http://schemas.microsoft.com/office/drawing/2010/main" val="0"/>
              </a:ext>
            </a:extLst>
          </a:blip>
          <a:srcRect/>
          <a:stretch/>
        </p:blipFill>
        <p:spPr>
          <a:xfrm>
            <a:off x="3431857" y="4498467"/>
            <a:ext cx="1371600" cy="905256"/>
          </a:xfrm>
          <a:prstGeom prst="rect">
            <a:avLst/>
          </a:prstGeom>
          <a:ln>
            <a:noFill/>
          </a:ln>
          <a:effectLst/>
        </p:spPr>
      </p:pic>
      <p:pic>
        <p:nvPicPr>
          <p:cNvPr id="23" name="Picture 22"/>
          <p:cNvPicPr>
            <a:picLocks/>
          </p:cNvPicPr>
          <p:nvPr/>
        </p:nvPicPr>
        <p:blipFill>
          <a:blip r:embed="rId5">
            <a:extLst>
              <a:ext uri="{28A0092B-C50C-407E-A947-70E740481C1C}">
                <a14:useLocalDpi xmlns:a14="http://schemas.microsoft.com/office/drawing/2010/main" val="0"/>
              </a:ext>
            </a:extLst>
          </a:blip>
          <a:srcRect/>
          <a:stretch/>
        </p:blipFill>
        <p:spPr>
          <a:xfrm>
            <a:off x="5036343" y="4495800"/>
            <a:ext cx="1365885" cy="910590"/>
          </a:xfrm>
          <a:prstGeom prst="rect">
            <a:avLst/>
          </a:prstGeom>
          <a:ln>
            <a:noFill/>
          </a:ln>
          <a:effectLst/>
        </p:spPr>
      </p:pic>
      <p:pic>
        <p:nvPicPr>
          <p:cNvPr id="25" name="Picture 24"/>
          <p:cNvPicPr>
            <a:picLocks/>
          </p:cNvPicPr>
          <p:nvPr/>
        </p:nvPicPr>
        <p:blipFill>
          <a:blip r:embed="rId6">
            <a:extLst>
              <a:ext uri="{28A0092B-C50C-407E-A947-70E740481C1C}">
                <a14:useLocalDpi xmlns:a14="http://schemas.microsoft.com/office/drawing/2010/main" val="0"/>
              </a:ext>
            </a:extLst>
          </a:blip>
          <a:srcRect/>
          <a:stretch/>
        </p:blipFill>
        <p:spPr>
          <a:xfrm>
            <a:off x="234854" y="8686800"/>
            <a:ext cx="1359089" cy="910590"/>
          </a:xfrm>
          <a:prstGeom prst="rect">
            <a:avLst/>
          </a:prstGeom>
          <a:ln>
            <a:noFill/>
          </a:ln>
          <a:effectLst/>
        </p:spPr>
      </p:pic>
      <p:pic>
        <p:nvPicPr>
          <p:cNvPr id="32" name="Picture 31"/>
          <p:cNvPicPr>
            <a:picLocks/>
          </p:cNvPicPr>
          <p:nvPr/>
        </p:nvPicPr>
        <p:blipFill>
          <a:blip r:embed="rId7">
            <a:extLst>
              <a:ext uri="{28A0092B-C50C-407E-A947-70E740481C1C}">
                <a14:useLocalDpi xmlns:a14="http://schemas.microsoft.com/office/drawing/2010/main" val="0"/>
              </a:ext>
            </a:extLst>
          </a:blip>
          <a:srcRect/>
          <a:stretch/>
        </p:blipFill>
        <p:spPr>
          <a:xfrm>
            <a:off x="6629401" y="4496181"/>
            <a:ext cx="1371600" cy="909828"/>
          </a:xfrm>
          <a:prstGeom prst="rect">
            <a:avLst/>
          </a:prstGeom>
          <a:ln>
            <a:noFill/>
          </a:ln>
          <a:effectLst/>
        </p:spPr>
      </p:pic>
      <p:pic>
        <p:nvPicPr>
          <p:cNvPr id="34" name="Picture 33">
            <a:extLst>
              <a:ext uri="{FF2B5EF4-FFF2-40B4-BE49-F238E27FC236}">
                <a16:creationId xmlns:a16="http://schemas.microsoft.com/office/drawing/2014/main" id="{22B73E9F-D68C-45AE-99E3-3BBD12094132}"/>
              </a:ext>
            </a:extLst>
          </p:cNvPr>
          <p:cNvPicPr>
            <a:picLocks/>
          </p:cNvPicPr>
          <p:nvPr/>
        </p:nvPicPr>
        <p:blipFill>
          <a:blip r:embed="rId8">
            <a:extLst>
              <a:ext uri="{28A0092B-C50C-407E-A947-70E740481C1C}">
                <a14:useLocalDpi xmlns:a14="http://schemas.microsoft.com/office/drawing/2010/main" val="0"/>
              </a:ext>
            </a:extLst>
          </a:blip>
          <a:srcRect/>
          <a:stretch/>
        </p:blipFill>
        <p:spPr>
          <a:xfrm>
            <a:off x="1839847" y="4495800"/>
            <a:ext cx="1352361" cy="910590"/>
          </a:xfrm>
          <a:prstGeom prst="rect">
            <a:avLst/>
          </a:prstGeom>
          <a:ln>
            <a:noFill/>
          </a:ln>
          <a:effectLst/>
        </p:spPr>
      </p:pic>
      <p:pic>
        <p:nvPicPr>
          <p:cNvPr id="27" name="Picture 26">
            <a:extLst>
              <a:ext uri="{FF2B5EF4-FFF2-40B4-BE49-F238E27FC236}">
                <a16:creationId xmlns:a16="http://schemas.microsoft.com/office/drawing/2014/main" id="{02633C23-5478-4DA3-A5A6-8D019572A742}"/>
              </a:ext>
            </a:extLst>
          </p:cNvPr>
          <p:cNvPicPr>
            <a:picLocks/>
          </p:cNvPicPr>
          <p:nvPr/>
        </p:nvPicPr>
        <p:blipFill>
          <a:blip r:embed="rId9">
            <a:extLst>
              <a:ext uri="{28A0092B-C50C-407E-A947-70E740481C1C}">
                <a14:useLocalDpi xmlns:a14="http://schemas.microsoft.com/office/drawing/2010/main" val="0"/>
              </a:ext>
            </a:extLst>
          </a:blip>
          <a:srcRect/>
          <a:stretch/>
        </p:blipFill>
        <p:spPr>
          <a:xfrm>
            <a:off x="5029202" y="8689086"/>
            <a:ext cx="1371600" cy="909828"/>
          </a:xfrm>
          <a:prstGeom prst="rect">
            <a:avLst/>
          </a:prstGeom>
          <a:ln>
            <a:noFill/>
          </a:ln>
          <a:effectLst/>
        </p:spPr>
      </p:pic>
      <p:pic>
        <p:nvPicPr>
          <p:cNvPr id="30" name="Picture 29">
            <a:extLst>
              <a:ext uri="{FF2B5EF4-FFF2-40B4-BE49-F238E27FC236}">
                <a16:creationId xmlns:a16="http://schemas.microsoft.com/office/drawing/2014/main" id="{CFEFDB92-D4D6-4103-A5E7-FE6E5CB98738}"/>
              </a:ext>
            </a:extLst>
          </p:cNvPr>
          <p:cNvPicPr>
            <a:picLocks/>
          </p:cNvPicPr>
          <p:nvPr/>
        </p:nvPicPr>
        <p:blipFill>
          <a:blip r:embed="rId10">
            <a:extLst>
              <a:ext uri="{28A0092B-C50C-407E-A947-70E740481C1C}">
                <a14:useLocalDpi xmlns:a14="http://schemas.microsoft.com/office/drawing/2010/main" val="0"/>
              </a:ext>
            </a:extLst>
          </a:blip>
          <a:srcRect/>
          <a:stretch/>
        </p:blipFill>
        <p:spPr>
          <a:xfrm>
            <a:off x="6630687" y="8686800"/>
            <a:ext cx="1369028" cy="908122"/>
          </a:xfrm>
          <a:prstGeom prst="rect">
            <a:avLst/>
          </a:prstGeom>
          <a:ln>
            <a:noFill/>
          </a:ln>
          <a:effectLst/>
        </p:spPr>
      </p:pic>
      <p:pic>
        <p:nvPicPr>
          <p:cNvPr id="33" name="Picture 32">
            <a:extLst>
              <a:ext uri="{FF2B5EF4-FFF2-40B4-BE49-F238E27FC236}">
                <a16:creationId xmlns:a16="http://schemas.microsoft.com/office/drawing/2014/main" id="{9E7196DD-0F67-4E97-859C-436764631886}"/>
              </a:ext>
            </a:extLst>
          </p:cNvPr>
          <p:cNvPicPr>
            <a:picLocks/>
          </p:cNvPicPr>
          <p:nvPr/>
        </p:nvPicPr>
        <p:blipFill>
          <a:blip r:embed="rId11">
            <a:extLst>
              <a:ext uri="{28A0092B-C50C-407E-A947-70E740481C1C}">
                <a14:useLocalDpi xmlns:a14="http://schemas.microsoft.com/office/drawing/2010/main" val="0"/>
              </a:ext>
            </a:extLst>
          </a:blip>
          <a:srcRect/>
          <a:stretch/>
        </p:blipFill>
        <p:spPr>
          <a:xfrm>
            <a:off x="231456" y="4495800"/>
            <a:ext cx="1365885" cy="910590"/>
          </a:xfrm>
          <a:prstGeom prst="rect">
            <a:avLst/>
          </a:prstGeom>
          <a:ln>
            <a:noFill/>
          </a:ln>
          <a:effectLst/>
        </p:spPr>
      </p:pic>
      <p:pic>
        <p:nvPicPr>
          <p:cNvPr id="35" name="Picture 34">
            <a:extLst>
              <a:ext uri="{FF2B5EF4-FFF2-40B4-BE49-F238E27FC236}">
                <a16:creationId xmlns:a16="http://schemas.microsoft.com/office/drawing/2014/main" id="{3DC3AF27-1E71-477F-8725-631A4384AC2D}"/>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3438620" y="8686800"/>
            <a:ext cx="1352361" cy="910590"/>
          </a:xfrm>
          <a:prstGeom prst="rect">
            <a:avLst/>
          </a:prstGeom>
          <a:ln>
            <a:noFill/>
          </a:ln>
          <a:effectLst/>
        </p:spPr>
      </p:pic>
      <p:pic>
        <p:nvPicPr>
          <p:cNvPr id="36" name="Picture 35">
            <a:extLst>
              <a:ext uri="{FF2B5EF4-FFF2-40B4-BE49-F238E27FC236}">
                <a16:creationId xmlns:a16="http://schemas.microsoft.com/office/drawing/2014/main" id="{E249EEDF-F261-4ACA-9F84-5C12D2C0E052}"/>
              </a:ext>
            </a:extLst>
          </p:cNvPr>
          <p:cNvPicPr>
            <a:picLocks/>
          </p:cNvPicPr>
          <p:nvPr/>
        </p:nvPicPr>
        <p:blipFill>
          <a:blip r:embed="rId13">
            <a:extLst>
              <a:ext uri="{28A0092B-C50C-407E-A947-70E740481C1C}">
                <a14:useLocalDpi xmlns:a14="http://schemas.microsoft.com/office/drawing/2010/main" val="0"/>
              </a:ext>
            </a:extLst>
          </a:blip>
          <a:srcRect/>
          <a:stretch/>
        </p:blipFill>
        <p:spPr>
          <a:xfrm>
            <a:off x="1835055" y="8686800"/>
            <a:ext cx="1359089" cy="910590"/>
          </a:xfrm>
          <a:prstGeom prst="rect">
            <a:avLst/>
          </a:prstGeom>
          <a:ln>
            <a:noFill/>
          </a:ln>
          <a:effectLst/>
        </p:spPr>
      </p:pic>
      <p:sp>
        <p:nvSpPr>
          <p:cNvPr id="24" name="Rectangle 23">
            <a:extLst>
              <a:ext uri="{FF2B5EF4-FFF2-40B4-BE49-F238E27FC236}">
                <a16:creationId xmlns:a16="http://schemas.microsoft.com/office/drawing/2014/main" id="{BDF408B4-4F12-4DD5-B1AF-D0A7785D28C5}"/>
              </a:ext>
            </a:extLst>
          </p:cNvPr>
          <p:cNvSpPr/>
          <p:nvPr/>
        </p:nvSpPr>
        <p:spPr>
          <a:xfrm>
            <a:off x="0" y="9753600"/>
            <a:ext cx="8229600" cy="274320"/>
          </a:xfrm>
          <a:prstGeom prst="rect">
            <a:avLst/>
          </a:prstGeom>
          <a:solidFill>
            <a:srgbClr val="BEAF8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000" dirty="0">
                <a:solidFill>
                  <a:schemeClr val="bg1"/>
                </a:solidFill>
                <a:latin typeface="Century Gothic" panose="020B0502020202020204" pitchFamily="34" charset="0"/>
                <a:ea typeface="Open Sans" panose="020B0606030504020204" pitchFamily="34" charset="0"/>
                <a:cs typeface="Microsoft Sans Serif" panose="020B0604020202020204" pitchFamily="34" charset="0"/>
              </a:rPr>
              <a:t>Century 21 Properties Plus | 1090 Park West Blvd; Ste 103 | Mount Pleasant, SC 29466</a:t>
            </a:r>
          </a:p>
        </p:txBody>
      </p:sp>
      <p:pic>
        <p:nvPicPr>
          <p:cNvPr id="26" name="Picture 2">
            <a:extLst>
              <a:ext uri="{FF2B5EF4-FFF2-40B4-BE49-F238E27FC236}">
                <a16:creationId xmlns:a16="http://schemas.microsoft.com/office/drawing/2014/main" id="{D4B8056A-ADDD-421E-AFBA-A7891F6B874C}"/>
              </a:ext>
            </a:extLst>
          </p:cNvPr>
          <p:cNvPicPr>
            <a:picLocks noChangeAspect="1"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1753573" y="7703904"/>
            <a:ext cx="1685499" cy="54216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9" name="Picture 8"/>
          <p:cNvPicPr>
            <a:picLocks noChangeAspect="1"/>
          </p:cNvPicPr>
          <p:nvPr/>
        </p:nvPicPr>
        <p:blipFill>
          <a:blip r:embed="rId15" cstate="print">
            <a:extLst>
              <a:ext uri="{28A0092B-C50C-407E-A947-70E740481C1C}">
                <a14:useLocalDpi xmlns:a14="http://schemas.microsoft.com/office/drawing/2010/main" val="0"/>
              </a:ext>
            </a:extLst>
          </a:blip>
          <a:srcRect t="541" b="541"/>
          <a:stretch/>
        </p:blipFill>
        <p:spPr>
          <a:xfrm>
            <a:off x="228600" y="1803887"/>
            <a:ext cx="3657600" cy="2442213"/>
          </a:xfrm>
          <a:prstGeom prst="rect">
            <a:avLst/>
          </a:prstGeom>
        </p:spPr>
      </p:pic>
      <p:pic>
        <p:nvPicPr>
          <p:cNvPr id="28" name="Picture 27">
            <a:extLst>
              <a:ext uri="{FF2B5EF4-FFF2-40B4-BE49-F238E27FC236}">
                <a16:creationId xmlns:a16="http://schemas.microsoft.com/office/drawing/2014/main" id="{16749EC2-9CBF-4760-96A4-46FA66C48B4B}"/>
              </a:ext>
            </a:extLst>
          </p:cNvPr>
          <p:cNvPicPr>
            <a:picLocks noChangeAspect="1"/>
          </p:cNvPicPr>
          <p:nvPr/>
        </p:nvPicPr>
        <p:blipFill>
          <a:blip r:embed="rId16">
            <a:extLst>
              <a:ext uri="{28A0092B-C50C-407E-A947-70E740481C1C}">
                <a14:useLocalDpi xmlns:a14="http://schemas.microsoft.com/office/drawing/2010/main" val="0"/>
              </a:ext>
            </a:extLst>
          </a:blip>
          <a:srcRect l="78" r="78"/>
          <a:stretch/>
        </p:blipFill>
        <p:spPr>
          <a:xfrm>
            <a:off x="4343400" y="1803887"/>
            <a:ext cx="3657601" cy="2442213"/>
          </a:xfrm>
          <a:prstGeom prst="rect">
            <a:avLst/>
          </a:prstGeom>
        </p:spPr>
      </p:pic>
    </p:spTree>
    <p:extLst>
      <p:ext uri="{BB962C8B-B14F-4D97-AF65-F5344CB8AC3E}">
        <p14:creationId xmlns:p14="http://schemas.microsoft.com/office/powerpoint/2010/main" val="308436573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164</TotalTime>
  <Words>235</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Century Gothic</vt:lpstr>
      <vt:lpstr>Gabriola</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36</cp:revision>
  <dcterms:created xsi:type="dcterms:W3CDTF">2006-08-16T00:00:00Z</dcterms:created>
  <dcterms:modified xsi:type="dcterms:W3CDTF">2022-01-24T17:14:49Z</dcterms:modified>
</cp:coreProperties>
</file>