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1.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158"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2/1/2024</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openxmlformats.org/officeDocument/2006/relationships/image" Target="../media/image2.jp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hyperlink" Target="mailto:lnorthrup@carolinaone.com" TargetMode="External"/><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9770" y="1103060"/>
            <a:ext cx="3551686" cy="382156"/>
          </a:xfrm>
          <a:prstGeom prst="rect">
            <a:avLst/>
          </a:prstGeom>
        </p:spPr>
        <p:txBody>
          <a:bodyPr vert="horz" wrap="square" lIns="0" tIns="12700" rIns="0" bIns="0" rtlCol="0">
            <a:spAutoFit/>
          </a:bodyPr>
          <a:lstStyle/>
          <a:p>
            <a:pPr algn="ctr">
              <a:lnSpc>
                <a:spcPct val="100000"/>
              </a:lnSpc>
              <a:spcBef>
                <a:spcPts val="100"/>
              </a:spcBef>
            </a:pPr>
            <a:r>
              <a:rPr lang="en-US" sz="1200" b="1" dirty="0">
                <a:solidFill>
                  <a:srgbClr val="013862"/>
                </a:solidFill>
                <a:latin typeface="Roboto"/>
                <a:cs typeface="Roboto"/>
              </a:rPr>
              <a:t>2715 </a:t>
            </a:r>
            <a:r>
              <a:rPr lang="en-US" sz="1200" b="1" dirty="0" err="1">
                <a:solidFill>
                  <a:srgbClr val="013862"/>
                </a:solidFill>
                <a:latin typeface="Roboto"/>
                <a:cs typeface="Roboto"/>
              </a:rPr>
              <a:t>Coddell</a:t>
            </a:r>
            <a:r>
              <a:rPr lang="en-US" sz="1200" b="1" dirty="0">
                <a:solidFill>
                  <a:srgbClr val="013862"/>
                </a:solidFill>
                <a:latin typeface="Roboto"/>
                <a:cs typeface="Roboto"/>
              </a:rPr>
              <a:t> Court</a:t>
            </a:r>
          </a:p>
          <a:p>
            <a:pPr algn="ctr">
              <a:lnSpc>
                <a:spcPct val="100000"/>
              </a:lnSpc>
              <a:spcBef>
                <a:spcPts val="25"/>
              </a:spcBef>
            </a:pPr>
            <a:r>
              <a:rPr lang="en-US" sz="1200" dirty="0">
                <a:solidFill>
                  <a:srgbClr val="013862"/>
                </a:solidFill>
                <a:latin typeface="Roboto"/>
                <a:cs typeface="Roboto"/>
              </a:rPr>
              <a:t>Brickyard Plantation | Mount Pleasant, SC 29466</a:t>
            </a:r>
          </a:p>
        </p:txBody>
      </p:sp>
      <p:pic>
        <p:nvPicPr>
          <p:cNvPr id="4" name="object 4"/>
          <p:cNvPicPr/>
          <p:nvPr/>
        </p:nvPicPr>
        <p:blipFill>
          <a:blip r:embed="rId2" cstate="print"/>
          <a:stretch>
            <a:fillRect/>
          </a:stretch>
        </p:blipFill>
        <p:spPr>
          <a:xfrm>
            <a:off x="4114799" y="152400"/>
            <a:ext cx="1066801" cy="1556295"/>
          </a:xfrm>
          <a:prstGeom prst="rect">
            <a:avLst/>
          </a:prstGeom>
        </p:spPr>
      </p:pic>
      <p:pic>
        <p:nvPicPr>
          <p:cNvPr id="5" name="object 5"/>
          <p:cNvPicPr/>
          <p:nvPr/>
        </p:nvPicPr>
        <p:blipFill>
          <a:blip r:embed="rId3">
            <a:extLst>
              <a:ext uri="{28A0092B-C50C-407E-A947-70E740481C1C}">
                <a14:useLocalDpi xmlns:a14="http://schemas.microsoft.com/office/drawing/2010/main" val="0"/>
              </a:ext>
            </a:extLst>
          </a:blip>
          <a:srcRect/>
          <a:stretch/>
        </p:blipFill>
        <p:spPr>
          <a:xfrm>
            <a:off x="4204403" y="254029"/>
            <a:ext cx="887592" cy="1353037"/>
          </a:xfrm>
          <a:prstGeom prst="rect">
            <a:avLst/>
          </a:prstGeom>
        </p:spPr>
      </p:pic>
      <p:sp>
        <p:nvSpPr>
          <p:cNvPr id="6" name="object 6"/>
          <p:cNvSpPr txBox="1"/>
          <p:nvPr/>
        </p:nvSpPr>
        <p:spPr>
          <a:xfrm>
            <a:off x="5334050" y="267167"/>
            <a:ext cx="1595120" cy="1384935"/>
          </a:xfrm>
          <a:prstGeom prst="rect">
            <a:avLst/>
          </a:prstGeom>
        </p:spPr>
        <p:txBody>
          <a:bodyPr vert="horz" wrap="square" lIns="0" tIns="12700" rIns="0" bIns="0" rtlCol="0">
            <a:spAutoFit/>
          </a:bodyPr>
          <a:lstStyle/>
          <a:p>
            <a:pPr marL="12700">
              <a:lnSpc>
                <a:spcPct val="100000"/>
              </a:lnSpc>
              <a:spcBef>
                <a:spcPts val="100"/>
              </a:spcBef>
            </a:pPr>
            <a:r>
              <a:rPr sz="1200" b="1" dirty="0">
                <a:latin typeface="Roboto"/>
                <a:cs typeface="Roboto"/>
              </a:rPr>
              <a:t>Leesa</a:t>
            </a:r>
            <a:r>
              <a:rPr sz="1200" b="1" spc="30" dirty="0">
                <a:latin typeface="Roboto"/>
                <a:cs typeface="Roboto"/>
              </a:rPr>
              <a:t> </a:t>
            </a:r>
            <a:r>
              <a:rPr sz="1200" b="1" spc="-10" dirty="0">
                <a:latin typeface="Roboto"/>
                <a:cs typeface="Roboto"/>
              </a:rPr>
              <a:t>Northrup</a:t>
            </a:r>
            <a:endParaRPr sz="1200">
              <a:latin typeface="Roboto"/>
              <a:cs typeface="Roboto"/>
            </a:endParaRPr>
          </a:p>
          <a:p>
            <a:pPr marL="12700" marR="97790">
              <a:lnSpc>
                <a:spcPct val="94100"/>
              </a:lnSpc>
              <a:spcBef>
                <a:spcPts val="1350"/>
              </a:spcBef>
            </a:pPr>
            <a:r>
              <a:rPr sz="1000" dirty="0">
                <a:latin typeface="Roboto"/>
                <a:cs typeface="Roboto"/>
              </a:rPr>
              <a:t>Carolina</a:t>
            </a:r>
            <a:r>
              <a:rPr sz="1000" spc="45" dirty="0">
                <a:latin typeface="Roboto"/>
                <a:cs typeface="Roboto"/>
              </a:rPr>
              <a:t> </a:t>
            </a:r>
            <a:r>
              <a:rPr sz="1000" dirty="0">
                <a:latin typeface="Roboto"/>
                <a:cs typeface="Roboto"/>
              </a:rPr>
              <a:t>One</a:t>
            </a:r>
            <a:r>
              <a:rPr sz="1000" spc="15" dirty="0">
                <a:latin typeface="Roboto"/>
                <a:cs typeface="Roboto"/>
              </a:rPr>
              <a:t> </a:t>
            </a:r>
            <a:r>
              <a:rPr sz="1000" dirty="0">
                <a:latin typeface="Roboto"/>
                <a:cs typeface="Roboto"/>
              </a:rPr>
              <a:t>Real</a:t>
            </a:r>
            <a:r>
              <a:rPr sz="1000" spc="10" dirty="0">
                <a:latin typeface="Roboto"/>
                <a:cs typeface="Roboto"/>
              </a:rPr>
              <a:t> </a:t>
            </a:r>
            <a:r>
              <a:rPr sz="1000" spc="-10" dirty="0">
                <a:latin typeface="Roboto"/>
                <a:cs typeface="Roboto"/>
              </a:rPr>
              <a:t>Estate </a:t>
            </a:r>
            <a:r>
              <a:rPr sz="1000" dirty="0">
                <a:latin typeface="Roboto"/>
                <a:cs typeface="Roboto"/>
              </a:rPr>
              <a:t>628</a:t>
            </a:r>
            <a:r>
              <a:rPr sz="1000" spc="-10" dirty="0">
                <a:latin typeface="Roboto"/>
                <a:cs typeface="Roboto"/>
              </a:rPr>
              <a:t> </a:t>
            </a:r>
            <a:r>
              <a:rPr sz="1000" dirty="0">
                <a:latin typeface="Roboto"/>
                <a:cs typeface="Roboto"/>
              </a:rPr>
              <a:t>Long</a:t>
            </a:r>
            <a:r>
              <a:rPr sz="1000" spc="15" dirty="0">
                <a:latin typeface="Roboto"/>
                <a:cs typeface="Roboto"/>
              </a:rPr>
              <a:t> </a:t>
            </a:r>
            <a:r>
              <a:rPr sz="1000" dirty="0">
                <a:latin typeface="Roboto"/>
                <a:cs typeface="Roboto"/>
              </a:rPr>
              <a:t>Point </a:t>
            </a:r>
            <a:r>
              <a:rPr sz="1000" spc="-20" dirty="0">
                <a:latin typeface="Roboto"/>
                <a:cs typeface="Roboto"/>
              </a:rPr>
              <a:t>Road </a:t>
            </a:r>
            <a:r>
              <a:rPr sz="1000" dirty="0">
                <a:latin typeface="Roboto"/>
                <a:cs typeface="Roboto"/>
              </a:rPr>
              <a:t>Mount</a:t>
            </a:r>
            <a:r>
              <a:rPr sz="1000" spc="5" dirty="0">
                <a:latin typeface="Roboto"/>
                <a:cs typeface="Roboto"/>
              </a:rPr>
              <a:t> </a:t>
            </a:r>
            <a:r>
              <a:rPr sz="1000" dirty="0">
                <a:latin typeface="Roboto"/>
                <a:cs typeface="Roboto"/>
              </a:rPr>
              <a:t>Pleasant</a:t>
            </a:r>
            <a:r>
              <a:rPr sz="1000" spc="10" dirty="0">
                <a:latin typeface="Roboto"/>
                <a:cs typeface="Roboto"/>
              </a:rPr>
              <a:t> </a:t>
            </a:r>
            <a:r>
              <a:rPr sz="1000" dirty="0">
                <a:latin typeface="Roboto"/>
                <a:cs typeface="Roboto"/>
              </a:rPr>
              <a:t>SC</a:t>
            </a:r>
            <a:r>
              <a:rPr sz="1000" spc="15" dirty="0">
                <a:latin typeface="Roboto"/>
                <a:cs typeface="Roboto"/>
              </a:rPr>
              <a:t> </a:t>
            </a:r>
            <a:r>
              <a:rPr sz="1000" spc="-10" dirty="0">
                <a:latin typeface="Roboto"/>
                <a:cs typeface="Roboto"/>
              </a:rPr>
              <a:t>29464 </a:t>
            </a:r>
            <a:r>
              <a:rPr sz="1000" dirty="0">
                <a:latin typeface="Roboto"/>
                <a:cs typeface="Roboto"/>
              </a:rPr>
              <a:t>Office:</a:t>
            </a:r>
            <a:r>
              <a:rPr sz="1000" spc="-35" dirty="0">
                <a:latin typeface="Roboto"/>
                <a:cs typeface="Roboto"/>
              </a:rPr>
              <a:t> </a:t>
            </a:r>
            <a:r>
              <a:rPr sz="1000" spc="-10" dirty="0">
                <a:latin typeface="Roboto"/>
                <a:cs typeface="Roboto"/>
              </a:rPr>
              <a:t>843.884.1622</a:t>
            </a:r>
            <a:endParaRPr sz="1000">
              <a:latin typeface="Roboto"/>
              <a:cs typeface="Roboto"/>
            </a:endParaRPr>
          </a:p>
          <a:p>
            <a:pPr marL="12700">
              <a:lnSpc>
                <a:spcPts val="1095"/>
              </a:lnSpc>
            </a:pPr>
            <a:r>
              <a:rPr sz="1000" dirty="0">
                <a:latin typeface="Roboto"/>
                <a:cs typeface="Roboto"/>
              </a:rPr>
              <a:t>Mobile:</a:t>
            </a:r>
            <a:r>
              <a:rPr sz="1000" spc="-10" dirty="0">
                <a:latin typeface="Roboto"/>
                <a:cs typeface="Roboto"/>
              </a:rPr>
              <a:t> 843.442.0987</a:t>
            </a:r>
            <a:endParaRPr sz="1000">
              <a:latin typeface="Roboto"/>
              <a:cs typeface="Roboto"/>
            </a:endParaRPr>
          </a:p>
          <a:p>
            <a:pPr marL="12700">
              <a:lnSpc>
                <a:spcPts val="1130"/>
              </a:lnSpc>
            </a:pPr>
            <a:r>
              <a:rPr sz="1000" dirty="0">
                <a:latin typeface="Roboto"/>
                <a:cs typeface="Roboto"/>
              </a:rPr>
              <a:t>Fax:</a:t>
            </a:r>
            <a:r>
              <a:rPr sz="1000" spc="-25" dirty="0">
                <a:latin typeface="Roboto"/>
                <a:cs typeface="Roboto"/>
              </a:rPr>
              <a:t> </a:t>
            </a:r>
            <a:r>
              <a:rPr sz="1000" spc="-10" dirty="0">
                <a:latin typeface="Roboto"/>
                <a:cs typeface="Roboto"/>
              </a:rPr>
              <a:t>843.746.4994</a:t>
            </a:r>
            <a:endParaRPr sz="1000">
              <a:latin typeface="Roboto"/>
              <a:cs typeface="Roboto"/>
            </a:endParaRPr>
          </a:p>
          <a:p>
            <a:pPr marL="12700">
              <a:lnSpc>
                <a:spcPts val="1165"/>
              </a:lnSpc>
            </a:pPr>
            <a:r>
              <a:rPr sz="1000" spc="-10" dirty="0">
                <a:solidFill>
                  <a:srgbClr val="0000FF"/>
                </a:solidFill>
                <a:latin typeface="Roboto"/>
                <a:cs typeface="Roboto"/>
                <a:hlinkClick r:id="rId4"/>
              </a:rPr>
              <a:t>lnorthrup@carolinaone.com</a:t>
            </a:r>
            <a:endParaRPr sz="1000">
              <a:latin typeface="Roboto"/>
              <a:cs typeface="Roboto"/>
            </a:endParaRPr>
          </a:p>
        </p:txBody>
      </p:sp>
      <p:sp>
        <p:nvSpPr>
          <p:cNvPr id="7" name="object 7"/>
          <p:cNvSpPr txBox="1"/>
          <p:nvPr/>
        </p:nvSpPr>
        <p:spPr>
          <a:xfrm>
            <a:off x="4001361" y="1876691"/>
            <a:ext cx="3641270" cy="4880695"/>
          </a:xfrm>
          <a:prstGeom prst="rect">
            <a:avLst/>
          </a:prstGeom>
        </p:spPr>
        <p:txBody>
          <a:bodyPr vert="horz" wrap="square" lIns="0" tIns="10160" rIns="0" bIns="0" rtlCol="0">
            <a:spAutoFit/>
          </a:bodyPr>
          <a:lstStyle/>
          <a:p>
            <a:pPr marL="12065" marR="5080" indent="-1270" algn="ctr">
              <a:lnSpc>
                <a:spcPct val="105200"/>
              </a:lnSpc>
              <a:spcBef>
                <a:spcPts val="80"/>
              </a:spcBef>
            </a:pPr>
            <a:r>
              <a:rPr lang="en-US" sz="850" dirty="0">
                <a:solidFill>
                  <a:srgbClr val="3F3F3F"/>
                </a:solidFill>
                <a:latin typeface="Roboto"/>
                <a:cs typeface="Roboto"/>
              </a:rPr>
              <a:t>Welcome to your dream home in the desirable and centrally located Brickyard Plantation neighborhood. This elegant residence is situated on a coveted corner lot and a </a:t>
            </a:r>
            <a:r>
              <a:rPr lang="en-US" sz="850" dirty="0" err="1">
                <a:solidFill>
                  <a:srgbClr val="3F3F3F"/>
                </a:solidFill>
                <a:latin typeface="Roboto"/>
                <a:cs typeface="Roboto"/>
              </a:rPr>
              <a:t>cul</a:t>
            </a:r>
            <a:r>
              <a:rPr lang="en-US" sz="850" dirty="0">
                <a:solidFill>
                  <a:srgbClr val="3F3F3F"/>
                </a:solidFill>
                <a:latin typeface="Roboto"/>
                <a:cs typeface="Roboto"/>
              </a:rPr>
              <a:t> de sac. Step inside and be greeted by a true foyer, with the formal dining and living rooms providing the perfect setting for entertaining guests or hosting elegant dinner parties. The heart of the home is the spacious kitchen, complete with granite countertops, an eat-in area and a lovely great room; all open to each other. There is even a convenient drop zone at the side door. Hardwood floors grace the main living areas, adding warmth and sophistication to the home's aesthetic. Multiple built-in bookshelves provide a touch of character and functionality. Storage is huge plus in this home, as it offers an abundance of closets and storage spaces throughout. Retreat to the updated master bathroom, a luxurious oasis where you can unwind and rejuvenate. With modern fixtures and shiplap, it offers a spa-like experience in the comfort of your own home. The fourth bedroom is the finished room over the garage which boasts a huge closet and offers incredible flexible space. As you step outside, you'll be captivated by the backyard, which resembles a private resort. A </a:t>
            </a:r>
            <a:r>
              <a:rPr lang="en-US" sz="850" dirty="0" err="1">
                <a:solidFill>
                  <a:srgbClr val="3F3F3F"/>
                </a:solidFill>
                <a:latin typeface="Roboto"/>
                <a:cs typeface="Roboto"/>
              </a:rPr>
              <a:t>gunite</a:t>
            </a:r>
            <a:r>
              <a:rPr lang="en-US" sz="850" dirty="0">
                <a:solidFill>
                  <a:srgbClr val="3F3F3F"/>
                </a:solidFill>
                <a:latin typeface="Roboto"/>
                <a:cs typeface="Roboto"/>
              </a:rPr>
              <a:t> pool awaits, equipped with a heater for year-round enjoyment and a chiller to keep you cool during the summer months along with a flexible mesh cover. Imagine spending lazy afternoons lounging by the pool or hosting memorable gatherings with friends and family. For those seeking shade and tranquility, a lovely gazebo provides the perfect spot to relax and block the sun's rays. Additionally, a large deck and a screened-in porch overlook the pool, offering additional space for outdoor dining, entertaining, or simply enjoying the beautiful surroundings. Brickyard Plantation is known for its incredible amenities, including a boat ramp, two pools, a playground, multiple tennis courts, a basketball court and a lovely clubhouse.</a:t>
            </a:r>
          </a:p>
          <a:p>
            <a:pPr marL="12065" marR="5080" indent="-1270" algn="ctr">
              <a:lnSpc>
                <a:spcPct val="105200"/>
              </a:lnSpc>
              <a:spcBef>
                <a:spcPts val="80"/>
              </a:spcBef>
            </a:pPr>
            <a:endParaRPr sz="850" dirty="0">
              <a:latin typeface="Roboto"/>
              <a:cs typeface="Roboto"/>
            </a:endParaRPr>
          </a:p>
          <a:p>
            <a:pPr algn="ctr">
              <a:lnSpc>
                <a:spcPct val="100000"/>
              </a:lnSpc>
              <a:spcBef>
                <a:spcPts val="5"/>
              </a:spcBef>
            </a:pPr>
            <a:r>
              <a:rPr sz="850" b="1" i="1" dirty="0">
                <a:solidFill>
                  <a:srgbClr val="3F3F3F"/>
                </a:solidFill>
                <a:latin typeface="Roboto"/>
                <a:cs typeface="Roboto"/>
              </a:rPr>
              <a:t>Now</a:t>
            </a:r>
            <a:r>
              <a:rPr sz="850" b="1" i="1" spc="65" dirty="0">
                <a:solidFill>
                  <a:srgbClr val="3F3F3F"/>
                </a:solidFill>
                <a:latin typeface="Roboto"/>
                <a:cs typeface="Roboto"/>
              </a:rPr>
              <a:t> </a:t>
            </a:r>
            <a:r>
              <a:rPr sz="850" b="1" i="1" dirty="0">
                <a:solidFill>
                  <a:srgbClr val="3F3F3F"/>
                </a:solidFill>
                <a:latin typeface="Roboto"/>
                <a:cs typeface="Roboto"/>
              </a:rPr>
              <a:t>Offering</a:t>
            </a:r>
            <a:r>
              <a:rPr sz="850" b="1" i="1" spc="60" dirty="0">
                <a:solidFill>
                  <a:srgbClr val="3F3F3F"/>
                </a:solidFill>
                <a:latin typeface="Roboto"/>
                <a:cs typeface="Roboto"/>
              </a:rPr>
              <a:t> </a:t>
            </a:r>
            <a:r>
              <a:rPr sz="850" b="1" i="1" dirty="0">
                <a:solidFill>
                  <a:srgbClr val="3F3F3F"/>
                </a:solidFill>
                <a:latin typeface="Roboto"/>
                <a:cs typeface="Roboto"/>
              </a:rPr>
              <a:t>at</a:t>
            </a:r>
            <a:r>
              <a:rPr sz="850" b="1" i="1" spc="70" dirty="0">
                <a:solidFill>
                  <a:srgbClr val="3F3F3F"/>
                </a:solidFill>
                <a:latin typeface="Roboto"/>
                <a:cs typeface="Roboto"/>
              </a:rPr>
              <a:t> </a:t>
            </a:r>
            <a:r>
              <a:rPr lang="en-US" sz="850" b="1" i="1" spc="-10" dirty="0">
                <a:solidFill>
                  <a:srgbClr val="3F3F3F"/>
                </a:solidFill>
                <a:latin typeface="Roboto"/>
                <a:cs typeface="Roboto"/>
              </a:rPr>
              <a:t>$1,100,000</a:t>
            </a:r>
          </a:p>
          <a:p>
            <a:pPr>
              <a:lnSpc>
                <a:spcPct val="100000"/>
              </a:lnSpc>
              <a:spcBef>
                <a:spcPts val="680"/>
              </a:spcBef>
            </a:pPr>
            <a:endParaRPr sz="850" dirty="0">
              <a:latin typeface="Roboto"/>
              <a:cs typeface="Roboto"/>
            </a:endParaRPr>
          </a:p>
          <a:p>
            <a:pPr marL="1604010" indent="-134620">
              <a:lnSpc>
                <a:spcPct val="100000"/>
              </a:lnSpc>
              <a:spcBef>
                <a:spcPts val="5"/>
              </a:spcBef>
              <a:buFont typeface="Symbol"/>
              <a:buChar char=""/>
              <a:tabLst>
                <a:tab pos="1604010" algn="l"/>
              </a:tabLst>
            </a:pPr>
            <a:r>
              <a:rPr sz="850" dirty="0">
                <a:solidFill>
                  <a:srgbClr val="3F3F3F"/>
                </a:solidFill>
                <a:latin typeface="Roboto"/>
                <a:cs typeface="Roboto"/>
              </a:rPr>
              <a:t>MLS</a:t>
            </a:r>
            <a:r>
              <a:rPr sz="850" spc="10" dirty="0">
                <a:solidFill>
                  <a:srgbClr val="3F3F3F"/>
                </a:solidFill>
                <a:latin typeface="Roboto"/>
                <a:cs typeface="Roboto"/>
              </a:rPr>
              <a:t> </a:t>
            </a:r>
            <a:r>
              <a:rPr lang="en-US" sz="850" spc="-10" dirty="0">
                <a:solidFill>
                  <a:srgbClr val="3F3F3F"/>
                </a:solidFill>
                <a:latin typeface="Roboto"/>
                <a:cs typeface="Roboto"/>
              </a:rPr>
              <a:t>24002464</a:t>
            </a:r>
            <a:endParaRPr sz="850" dirty="0">
              <a:latin typeface="Roboto"/>
              <a:cs typeface="Roboto"/>
            </a:endParaRPr>
          </a:p>
          <a:p>
            <a:pPr marL="1604010" indent="-134620">
              <a:lnSpc>
                <a:spcPct val="100000"/>
              </a:lnSpc>
              <a:spcBef>
                <a:spcPts val="15"/>
              </a:spcBef>
              <a:buFont typeface="Symbol"/>
              <a:buChar char=""/>
              <a:tabLst>
                <a:tab pos="1604010" algn="l"/>
              </a:tabLst>
            </a:pPr>
            <a:r>
              <a:rPr sz="850" spc="-10" dirty="0">
                <a:solidFill>
                  <a:srgbClr val="3F3F3F"/>
                </a:solidFill>
                <a:latin typeface="Roboto"/>
                <a:cs typeface="Roboto"/>
              </a:rPr>
              <a:t>Bedrooms:</a:t>
            </a:r>
            <a:r>
              <a:rPr sz="850" spc="10" dirty="0">
                <a:solidFill>
                  <a:srgbClr val="3F3F3F"/>
                </a:solidFill>
                <a:latin typeface="Roboto"/>
                <a:cs typeface="Roboto"/>
              </a:rPr>
              <a:t> </a:t>
            </a:r>
            <a:r>
              <a:rPr lang="en-US" sz="850" spc="-50" dirty="0">
                <a:solidFill>
                  <a:srgbClr val="3F3F3F"/>
                </a:solidFill>
                <a:latin typeface="Roboto"/>
                <a:cs typeface="Roboto"/>
              </a:rPr>
              <a:t>4</a:t>
            </a:r>
            <a:endParaRPr sz="850" dirty="0">
              <a:latin typeface="Roboto"/>
              <a:cs typeface="Roboto"/>
            </a:endParaRPr>
          </a:p>
          <a:p>
            <a:pPr marL="1604010" indent="-134620">
              <a:lnSpc>
                <a:spcPct val="100000"/>
              </a:lnSpc>
              <a:spcBef>
                <a:spcPts val="20"/>
              </a:spcBef>
              <a:buFont typeface="Symbol"/>
              <a:buChar char=""/>
              <a:tabLst>
                <a:tab pos="1604010" algn="l"/>
              </a:tabLst>
            </a:pPr>
            <a:r>
              <a:rPr sz="850" spc="-10" dirty="0">
                <a:solidFill>
                  <a:srgbClr val="3F3F3F"/>
                </a:solidFill>
                <a:latin typeface="Roboto"/>
                <a:cs typeface="Roboto"/>
              </a:rPr>
              <a:t>Bathrooms:</a:t>
            </a:r>
            <a:r>
              <a:rPr sz="850" spc="10" dirty="0">
                <a:solidFill>
                  <a:srgbClr val="3F3F3F"/>
                </a:solidFill>
                <a:latin typeface="Roboto"/>
                <a:cs typeface="Roboto"/>
              </a:rPr>
              <a:t> </a:t>
            </a:r>
            <a:r>
              <a:rPr lang="en-US" sz="850" spc="-25" dirty="0">
                <a:solidFill>
                  <a:srgbClr val="3F3F3F"/>
                </a:solidFill>
                <a:latin typeface="Roboto"/>
                <a:cs typeface="Roboto"/>
              </a:rPr>
              <a:t>2</a:t>
            </a:r>
            <a:r>
              <a:rPr sz="850" spc="-25" dirty="0">
                <a:solidFill>
                  <a:srgbClr val="3F3F3F"/>
                </a:solidFill>
                <a:latin typeface="Roboto"/>
                <a:cs typeface="Roboto"/>
              </a:rPr>
              <a:t>.5</a:t>
            </a:r>
            <a:endParaRPr sz="850" dirty="0">
              <a:latin typeface="Roboto"/>
              <a:cs typeface="Roboto"/>
            </a:endParaRPr>
          </a:p>
          <a:p>
            <a:pPr marL="1604010" indent="-134620">
              <a:lnSpc>
                <a:spcPct val="100000"/>
              </a:lnSpc>
              <a:spcBef>
                <a:spcPts val="15"/>
              </a:spcBef>
              <a:buFont typeface="Symbol"/>
              <a:buChar char=""/>
              <a:tabLst>
                <a:tab pos="1604010" algn="l"/>
              </a:tabLst>
            </a:pPr>
            <a:r>
              <a:rPr sz="850" dirty="0">
                <a:solidFill>
                  <a:srgbClr val="3F3F3F"/>
                </a:solidFill>
                <a:latin typeface="Roboto"/>
                <a:cs typeface="Roboto"/>
              </a:rPr>
              <a:t>Square</a:t>
            </a:r>
            <a:r>
              <a:rPr sz="850" spc="5" dirty="0">
                <a:solidFill>
                  <a:srgbClr val="3F3F3F"/>
                </a:solidFill>
                <a:latin typeface="Roboto"/>
                <a:cs typeface="Roboto"/>
              </a:rPr>
              <a:t> </a:t>
            </a:r>
            <a:r>
              <a:rPr sz="850" dirty="0">
                <a:solidFill>
                  <a:srgbClr val="3F3F3F"/>
                </a:solidFill>
                <a:latin typeface="Roboto"/>
                <a:cs typeface="Roboto"/>
              </a:rPr>
              <a:t>Feet:</a:t>
            </a:r>
            <a:r>
              <a:rPr sz="850" spc="-20" dirty="0">
                <a:solidFill>
                  <a:srgbClr val="3F3F3F"/>
                </a:solidFill>
                <a:latin typeface="Roboto"/>
                <a:cs typeface="Roboto"/>
              </a:rPr>
              <a:t> </a:t>
            </a:r>
            <a:r>
              <a:rPr lang="en-US" sz="850" spc="-10" dirty="0">
                <a:solidFill>
                  <a:srgbClr val="3F3F3F"/>
                </a:solidFill>
                <a:latin typeface="Roboto"/>
                <a:cs typeface="Roboto"/>
              </a:rPr>
              <a:t>3,194</a:t>
            </a:r>
            <a:endParaRPr sz="850" dirty="0">
              <a:latin typeface="Roboto"/>
              <a:cs typeface="Roboto"/>
            </a:endParaRPr>
          </a:p>
        </p:txBody>
      </p:sp>
      <p:pic>
        <p:nvPicPr>
          <p:cNvPr id="8" name="object 8"/>
          <p:cNvPicPr/>
          <p:nvPr/>
        </p:nvPicPr>
        <p:blipFill>
          <a:blip r:embed="rId5" cstate="print">
            <a:extLst>
              <a:ext uri="{28A0092B-C50C-407E-A947-70E740481C1C}">
                <a14:useLocalDpi xmlns:a14="http://schemas.microsoft.com/office/drawing/2010/main" val="0"/>
              </a:ext>
            </a:extLst>
          </a:blip>
          <a:srcRect/>
          <a:stretch/>
        </p:blipFill>
        <p:spPr>
          <a:xfrm>
            <a:off x="129769" y="1540260"/>
            <a:ext cx="3551686" cy="2333805"/>
          </a:xfrm>
          <a:prstGeom prst="rect">
            <a:avLst/>
          </a:prstGeom>
        </p:spPr>
      </p:pic>
      <p:pic>
        <p:nvPicPr>
          <p:cNvPr id="9" name="object 9"/>
          <p:cNvPicPr/>
          <p:nvPr/>
        </p:nvPicPr>
        <p:blipFill>
          <a:blip r:embed="rId6" cstate="print">
            <a:extLst>
              <a:ext uri="{28A0092B-C50C-407E-A947-70E740481C1C}">
                <a14:useLocalDpi xmlns:a14="http://schemas.microsoft.com/office/drawing/2010/main" val="0"/>
              </a:ext>
            </a:extLst>
          </a:blip>
          <a:srcRect/>
          <a:stretch/>
        </p:blipFill>
        <p:spPr>
          <a:xfrm>
            <a:off x="129769" y="4143053"/>
            <a:ext cx="1632222" cy="1097280"/>
          </a:xfrm>
          <a:prstGeom prst="rect">
            <a:avLst/>
          </a:prstGeom>
        </p:spPr>
      </p:pic>
      <p:pic>
        <p:nvPicPr>
          <p:cNvPr id="13" name="object 13"/>
          <p:cNvPicPr/>
          <p:nvPr/>
        </p:nvPicPr>
        <p:blipFill>
          <a:blip r:embed="rId7" cstate="print">
            <a:extLst>
              <a:ext uri="{28A0092B-C50C-407E-A947-70E740481C1C}">
                <a14:useLocalDpi xmlns:a14="http://schemas.microsoft.com/office/drawing/2010/main" val="0"/>
              </a:ext>
            </a:extLst>
          </a:blip>
          <a:srcRect/>
          <a:stretch/>
        </p:blipFill>
        <p:spPr>
          <a:xfrm>
            <a:off x="129769" y="5509321"/>
            <a:ext cx="1632222" cy="1097280"/>
          </a:xfrm>
          <a:prstGeom prst="rect">
            <a:avLst/>
          </a:prstGeom>
        </p:spPr>
      </p:pic>
      <p:pic>
        <p:nvPicPr>
          <p:cNvPr id="14" name="object 14"/>
          <p:cNvPicPr/>
          <p:nvPr/>
        </p:nvPicPr>
        <p:blipFill>
          <a:blip r:embed="rId8" cstate="print">
            <a:extLst>
              <a:ext uri="{28A0092B-C50C-407E-A947-70E740481C1C}">
                <a14:useLocalDpi xmlns:a14="http://schemas.microsoft.com/office/drawing/2010/main" val="0"/>
              </a:ext>
            </a:extLst>
          </a:blip>
          <a:srcRect/>
          <a:stretch/>
        </p:blipFill>
        <p:spPr>
          <a:xfrm>
            <a:off x="2035535" y="5505121"/>
            <a:ext cx="1645920" cy="1097280"/>
          </a:xfrm>
          <a:prstGeom prst="rect">
            <a:avLst/>
          </a:prstGeom>
        </p:spPr>
      </p:pic>
      <p:pic>
        <p:nvPicPr>
          <p:cNvPr id="15" name="object 15"/>
          <p:cNvPicPr/>
          <p:nvPr/>
        </p:nvPicPr>
        <p:blipFill>
          <a:blip r:embed="rId9" cstate="print">
            <a:extLst>
              <a:ext uri="{28A0092B-C50C-407E-A947-70E740481C1C}">
                <a14:useLocalDpi xmlns:a14="http://schemas.microsoft.com/office/drawing/2010/main" val="0"/>
              </a:ext>
            </a:extLst>
          </a:blip>
          <a:srcRect/>
          <a:stretch/>
        </p:blipFill>
        <p:spPr>
          <a:xfrm>
            <a:off x="2035535" y="6869289"/>
            <a:ext cx="1645920" cy="1095141"/>
          </a:xfrm>
          <a:prstGeom prst="rect">
            <a:avLst/>
          </a:prstGeom>
        </p:spPr>
      </p:pic>
      <p:pic>
        <p:nvPicPr>
          <p:cNvPr id="16" name="object 16"/>
          <p:cNvPicPr/>
          <p:nvPr/>
        </p:nvPicPr>
        <p:blipFill>
          <a:blip r:embed="rId10" cstate="print">
            <a:extLst>
              <a:ext uri="{28A0092B-C50C-407E-A947-70E740481C1C}">
                <a14:useLocalDpi xmlns:a14="http://schemas.microsoft.com/office/drawing/2010/main" val="0"/>
              </a:ext>
            </a:extLst>
          </a:blip>
          <a:srcRect/>
          <a:stretch/>
        </p:blipFill>
        <p:spPr>
          <a:xfrm>
            <a:off x="129769" y="6875589"/>
            <a:ext cx="1632222" cy="1097280"/>
          </a:xfrm>
          <a:prstGeom prst="rect">
            <a:avLst/>
          </a:prstGeom>
        </p:spPr>
      </p:pic>
      <p:pic>
        <p:nvPicPr>
          <p:cNvPr id="17" name="object 17"/>
          <p:cNvPicPr/>
          <p:nvPr/>
        </p:nvPicPr>
        <p:blipFill>
          <a:blip r:embed="rId11" cstate="print">
            <a:extLst>
              <a:ext uri="{28A0092B-C50C-407E-A947-70E740481C1C}">
                <a14:useLocalDpi xmlns:a14="http://schemas.microsoft.com/office/drawing/2010/main" val="0"/>
              </a:ext>
            </a:extLst>
          </a:blip>
          <a:srcRect/>
          <a:stretch/>
        </p:blipFill>
        <p:spPr>
          <a:xfrm>
            <a:off x="2035535" y="8231318"/>
            <a:ext cx="1645920" cy="1096566"/>
          </a:xfrm>
          <a:prstGeom prst="rect">
            <a:avLst/>
          </a:prstGeom>
        </p:spPr>
      </p:pic>
      <p:pic>
        <p:nvPicPr>
          <p:cNvPr id="18" name="object 18"/>
          <p:cNvPicPr/>
          <p:nvPr/>
        </p:nvPicPr>
        <p:blipFill>
          <a:blip r:embed="rId12" cstate="print">
            <a:extLst>
              <a:ext uri="{28A0092B-C50C-407E-A947-70E740481C1C}">
                <a14:useLocalDpi xmlns:a14="http://schemas.microsoft.com/office/drawing/2010/main" val="0"/>
              </a:ext>
            </a:extLst>
          </a:blip>
          <a:srcRect/>
          <a:stretch/>
        </p:blipFill>
        <p:spPr>
          <a:xfrm>
            <a:off x="4001361" y="6869289"/>
            <a:ext cx="3641270" cy="2458595"/>
          </a:xfrm>
          <a:prstGeom prst="rect">
            <a:avLst/>
          </a:prstGeom>
        </p:spPr>
      </p:pic>
      <p:pic>
        <p:nvPicPr>
          <p:cNvPr id="19" name="object 19"/>
          <p:cNvPicPr/>
          <p:nvPr/>
        </p:nvPicPr>
        <p:blipFill>
          <a:blip r:embed="rId13" cstate="print"/>
          <a:stretch>
            <a:fillRect/>
          </a:stretch>
        </p:blipFill>
        <p:spPr>
          <a:xfrm>
            <a:off x="1293934" y="199241"/>
            <a:ext cx="1213485" cy="715159"/>
          </a:xfrm>
          <a:prstGeom prst="rect">
            <a:avLst/>
          </a:prstGeom>
        </p:spPr>
      </p:pic>
      <p:pic>
        <p:nvPicPr>
          <p:cNvPr id="3" name="object 9">
            <a:extLst>
              <a:ext uri="{FF2B5EF4-FFF2-40B4-BE49-F238E27FC236}">
                <a16:creationId xmlns:a16="http://schemas.microsoft.com/office/drawing/2014/main" id="{5FE7462A-9203-7A51-46CD-204DC25F06EB}"/>
              </a:ext>
            </a:extLst>
          </p:cNvPr>
          <p:cNvPicPr/>
          <p:nvPr/>
        </p:nvPicPr>
        <p:blipFill>
          <a:blip r:embed="rId14" cstate="print">
            <a:extLst>
              <a:ext uri="{28A0092B-C50C-407E-A947-70E740481C1C}">
                <a14:useLocalDpi xmlns:a14="http://schemas.microsoft.com/office/drawing/2010/main" val="0"/>
              </a:ext>
            </a:extLst>
          </a:blip>
          <a:srcRect/>
          <a:stretch/>
        </p:blipFill>
        <p:spPr>
          <a:xfrm>
            <a:off x="2035535" y="4140953"/>
            <a:ext cx="1645920" cy="1097280"/>
          </a:xfrm>
          <a:prstGeom prst="rect">
            <a:avLst/>
          </a:prstGeom>
        </p:spPr>
      </p:pic>
      <p:pic>
        <p:nvPicPr>
          <p:cNvPr id="11" name="object 17">
            <a:extLst>
              <a:ext uri="{FF2B5EF4-FFF2-40B4-BE49-F238E27FC236}">
                <a16:creationId xmlns:a16="http://schemas.microsoft.com/office/drawing/2014/main" id="{88934899-29D0-ECD6-A172-BAB82DEF15EF}"/>
              </a:ext>
            </a:extLst>
          </p:cNvPr>
          <p:cNvPicPr/>
          <p:nvPr/>
        </p:nvPicPr>
        <p:blipFill>
          <a:blip r:embed="rId15" cstate="print">
            <a:extLst>
              <a:ext uri="{28A0092B-C50C-407E-A947-70E740481C1C}">
                <a14:useLocalDpi xmlns:a14="http://schemas.microsoft.com/office/drawing/2010/main" val="0"/>
              </a:ext>
            </a:extLst>
          </a:blip>
          <a:srcRect/>
          <a:stretch/>
        </p:blipFill>
        <p:spPr>
          <a:xfrm>
            <a:off x="129769" y="8241858"/>
            <a:ext cx="1632222" cy="108602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TotalTime>
  <Words>413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Roboto</vt:lpstr>
      <vt:lpstr>Symbol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cp:revision>
  <dcterms:created xsi:type="dcterms:W3CDTF">2024-02-01T21:43:13Z</dcterms:created>
  <dcterms:modified xsi:type="dcterms:W3CDTF">2024-02-01T22:03:54Z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2020-05-15T00:00:00Z</vt:filetime>
  </property>
  <property fmtid="{D5CDD505-2E9C-101B-9397-08002B2CF9AE}" pid="3" name="LastSaved">
    <vt:filetime>2024-02-01T00:00:00Z</vt:filetime>
  </property>
  <property fmtid="{D5CDD505-2E9C-101B-9397-08002B2CF9AE}" pid="4" name="Producer">
    <vt:lpwstr>wkhtmltopdf</vt:lpwstr>
  </property>
</Properties>
</file>