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95600" y="0"/>
            <a:ext cx="4876800" cy="13716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sz="2400" dirty="0" smtClean="0">
                <a:solidFill>
                  <a:schemeClr val="accent1"/>
                </a:solidFill>
              </a:rPr>
              <a:t>2716 Rush Haven Drive-The </a:t>
            </a:r>
            <a:r>
              <a:rPr lang="en-US" sz="2400" dirty="0" err="1" smtClean="0">
                <a:solidFill>
                  <a:schemeClr val="accent1"/>
                </a:solidFill>
              </a:rPr>
              <a:t>Harbour</a:t>
            </a:r>
            <a:endParaRPr lang="en-US" sz="2400" dirty="0" smtClean="0">
              <a:solidFill>
                <a:schemeClr val="accent1"/>
              </a:solidFill>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76200" y="0"/>
            <a:ext cx="2708959" cy="1442829"/>
          </a:xfrm>
          <a:prstGeom prst="ellipse">
            <a:avLst/>
          </a:prstGeom>
          <a:effectLst/>
        </p:spPr>
      </p:pic>
      <p:sp>
        <p:nvSpPr>
          <p:cNvPr id="7" name="Rectangle 6"/>
          <p:cNvSpPr/>
          <p:nvPr/>
        </p:nvSpPr>
        <p:spPr>
          <a:xfrm>
            <a:off x="4038600" y="2265153"/>
            <a:ext cx="3695700" cy="2539157"/>
          </a:xfrm>
          <a:prstGeom prst="rect">
            <a:avLst/>
          </a:prstGeom>
          <a:ln w="101600" cap="sq">
            <a:noFill/>
            <a:miter lim="800000"/>
          </a:ln>
        </p:spPr>
        <p:txBody>
          <a:bodyPr wrap="square" anchor="ctr">
            <a:spAutoFit/>
          </a:bodyPr>
          <a:lstStyle/>
          <a:p>
            <a:r>
              <a:rPr lang="en-US" sz="1400" b="1" i="1" dirty="0" smtClean="0">
                <a:solidFill>
                  <a:srgbClr val="F78330"/>
                </a:solidFill>
                <a:latin typeface="Apple Chancery"/>
                <a:cs typeface="Apple Chancery"/>
              </a:rPr>
              <a:t>    </a:t>
            </a:r>
            <a:r>
              <a:rPr lang="en-US" sz="1400" b="1" dirty="0" smtClean="0">
                <a:solidFill>
                  <a:srgbClr val="F78330"/>
                </a:solidFill>
                <a:latin typeface="Apple Chancery"/>
                <a:cs typeface="Apple Chancery"/>
              </a:rPr>
              <a:t>   </a:t>
            </a:r>
            <a:r>
              <a:rPr lang="en-US" sz="1600" b="1" u="sng" dirty="0" smtClean="0">
                <a:solidFill>
                  <a:srgbClr val="F78330"/>
                </a:solidFill>
                <a:latin typeface="Apple Chancery"/>
                <a:cs typeface="Apple Chancery"/>
              </a:rPr>
              <a:t>Home Features-MLS #14028752</a:t>
            </a:r>
          </a:p>
          <a:p>
            <a:pPr marL="285750" indent="-285750">
              <a:buFont typeface="Wingdings" charset="2"/>
              <a:buChar char="u"/>
            </a:pPr>
            <a:r>
              <a:rPr lang="en-US" sz="1300" b="1" dirty="0" smtClean="0">
                <a:solidFill>
                  <a:schemeClr val="accent1">
                    <a:lumMod val="75000"/>
                  </a:schemeClr>
                </a:solidFill>
              </a:rPr>
              <a:t>½ Acre Plus Lot</a:t>
            </a:r>
            <a:endParaRPr lang="en-US" sz="1300" b="1" dirty="0">
              <a:solidFill>
                <a:schemeClr val="accent1">
                  <a:lumMod val="75000"/>
                </a:schemeClr>
              </a:solidFill>
            </a:endParaRPr>
          </a:p>
          <a:p>
            <a:pPr marL="285750" indent="-285750">
              <a:buFont typeface="Wingdings" charset="2"/>
              <a:buChar char="u"/>
            </a:pPr>
            <a:r>
              <a:rPr lang="en-US" sz="1300" b="1" dirty="0" smtClean="0">
                <a:solidFill>
                  <a:schemeClr val="accent1">
                    <a:lumMod val="75000"/>
                  </a:schemeClr>
                </a:solidFill>
              </a:rPr>
              <a:t>3,237 Square Feet</a:t>
            </a:r>
          </a:p>
          <a:p>
            <a:pPr marL="285750" indent="-285750">
              <a:buFont typeface="Wingdings" charset="2"/>
              <a:buChar char="u"/>
            </a:pPr>
            <a:r>
              <a:rPr lang="en-US" sz="1300" b="1" dirty="0" smtClean="0">
                <a:solidFill>
                  <a:schemeClr val="accent1">
                    <a:lumMod val="75000"/>
                  </a:schemeClr>
                </a:solidFill>
              </a:rPr>
              <a:t>4 Bedroom, 3.5 Bath</a:t>
            </a:r>
          </a:p>
          <a:p>
            <a:pPr marL="285750" indent="-285750">
              <a:buFont typeface="Wingdings" charset="2"/>
              <a:buChar char="u"/>
            </a:pPr>
            <a:r>
              <a:rPr lang="en-US" sz="1300" b="1" dirty="0" smtClean="0">
                <a:solidFill>
                  <a:schemeClr val="accent1">
                    <a:lumMod val="75000"/>
                  </a:schemeClr>
                </a:solidFill>
              </a:rPr>
              <a:t>Double Front Porches</a:t>
            </a:r>
          </a:p>
          <a:p>
            <a:pPr marL="285750" indent="-285750">
              <a:buFont typeface="Wingdings" charset="2"/>
              <a:buChar char="u"/>
            </a:pPr>
            <a:r>
              <a:rPr lang="en-US" sz="1300" b="1" dirty="0" smtClean="0">
                <a:solidFill>
                  <a:schemeClr val="accent1">
                    <a:lumMod val="75000"/>
                  </a:schemeClr>
                </a:solidFill>
              </a:rPr>
              <a:t>9’ Ceilings on 1</a:t>
            </a:r>
            <a:r>
              <a:rPr lang="en-US" sz="1300" b="1" baseline="30000" dirty="0" smtClean="0">
                <a:solidFill>
                  <a:schemeClr val="accent1">
                    <a:lumMod val="75000"/>
                  </a:schemeClr>
                </a:solidFill>
              </a:rPr>
              <a:t>st</a:t>
            </a:r>
            <a:r>
              <a:rPr lang="en-US" sz="1300" b="1" dirty="0" smtClean="0">
                <a:solidFill>
                  <a:schemeClr val="accent1">
                    <a:lumMod val="75000"/>
                  </a:schemeClr>
                </a:solidFill>
              </a:rPr>
              <a:t> floor</a:t>
            </a:r>
          </a:p>
          <a:p>
            <a:pPr marL="285750" indent="-285750">
              <a:buFont typeface="Wingdings" charset="2"/>
              <a:buChar char="u"/>
            </a:pPr>
            <a:r>
              <a:rPr lang="en-US" sz="1300" b="1" dirty="0" smtClean="0">
                <a:solidFill>
                  <a:schemeClr val="accent1">
                    <a:lumMod val="75000"/>
                  </a:schemeClr>
                </a:solidFill>
              </a:rPr>
              <a:t>1</a:t>
            </a:r>
            <a:r>
              <a:rPr lang="en-US" sz="1300" b="1" baseline="30000" dirty="0" smtClean="0">
                <a:solidFill>
                  <a:schemeClr val="accent1">
                    <a:lumMod val="75000"/>
                  </a:schemeClr>
                </a:solidFill>
              </a:rPr>
              <a:t>st</a:t>
            </a:r>
            <a:r>
              <a:rPr lang="en-US" sz="1300" b="1" dirty="0" smtClean="0">
                <a:solidFill>
                  <a:schemeClr val="accent1">
                    <a:lumMod val="75000"/>
                  </a:schemeClr>
                </a:solidFill>
              </a:rPr>
              <a:t> Floor Master Bedroom Suite</a:t>
            </a:r>
          </a:p>
          <a:p>
            <a:pPr marL="285750" indent="-285750">
              <a:buFont typeface="Wingdings" charset="2"/>
              <a:buChar char="u"/>
            </a:pPr>
            <a:r>
              <a:rPr lang="en-US" sz="1300" b="1" dirty="0" smtClean="0">
                <a:solidFill>
                  <a:schemeClr val="accent1">
                    <a:lumMod val="75000"/>
                  </a:schemeClr>
                </a:solidFill>
              </a:rPr>
              <a:t>Gourmet Kitchen with Granite</a:t>
            </a:r>
          </a:p>
          <a:p>
            <a:pPr marL="285750" indent="-285750">
              <a:buFont typeface="Wingdings" charset="2"/>
              <a:buChar char="u"/>
            </a:pPr>
            <a:r>
              <a:rPr lang="en-US" sz="1300" b="1" dirty="0" smtClean="0">
                <a:solidFill>
                  <a:schemeClr val="accent1">
                    <a:lumMod val="75000"/>
                  </a:schemeClr>
                </a:solidFill>
              </a:rPr>
              <a:t>Elevator Shaft	</a:t>
            </a:r>
          </a:p>
          <a:p>
            <a:pPr marL="285750" indent="-285750">
              <a:buFont typeface="Wingdings" charset="2"/>
              <a:buChar char="u"/>
            </a:pPr>
            <a:r>
              <a:rPr lang="en-US" sz="1300" b="1" dirty="0" smtClean="0">
                <a:solidFill>
                  <a:schemeClr val="accent1">
                    <a:lumMod val="75000"/>
                  </a:schemeClr>
                </a:solidFill>
              </a:rPr>
              <a:t>Rear Deck &amp; Screened In Porch</a:t>
            </a:r>
          </a:p>
          <a:p>
            <a:pPr marL="285750" indent="-285750">
              <a:buFont typeface="Wingdings" charset="2"/>
              <a:buChar char="u"/>
            </a:pPr>
            <a:r>
              <a:rPr lang="en-US" sz="1300" b="1" dirty="0" smtClean="0">
                <a:solidFill>
                  <a:schemeClr val="accent1">
                    <a:lumMod val="75000"/>
                  </a:schemeClr>
                </a:solidFill>
              </a:rPr>
              <a:t>Screened In Porch</a:t>
            </a:r>
          </a:p>
          <a:p>
            <a:pPr marL="285750" indent="-285750">
              <a:buFont typeface="Wingdings" charset="2"/>
              <a:buChar char="u"/>
            </a:pPr>
            <a:r>
              <a:rPr lang="en-US" sz="1300" b="1" dirty="0" smtClean="0">
                <a:solidFill>
                  <a:schemeClr val="accent1">
                    <a:lumMod val="75000"/>
                  </a:schemeClr>
                </a:solidFill>
              </a:rPr>
              <a:t>Private street with Custom Homes</a:t>
            </a:r>
            <a:endParaRPr lang="en-US" sz="1300" b="1" dirty="0">
              <a:solidFill>
                <a:schemeClr val="accent1">
                  <a:lumMod val="75000"/>
                </a:schemeClr>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583" y="2286000"/>
            <a:ext cx="3442853"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5105400" y="8382000"/>
            <a:ext cx="2667000" cy="1107996"/>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sz="1300" b="1" dirty="0" smtClean="0">
                <a:solidFill>
                  <a:srgbClr val="F78330"/>
                </a:solidFill>
                <a:latin typeface="Segoe Script" pitchFamily="34" charset="0"/>
              </a:rPr>
              <a:t>Margaret </a:t>
            </a:r>
            <a:r>
              <a:rPr lang="en-US" sz="1300" b="1" dirty="0">
                <a:solidFill>
                  <a:srgbClr val="F78330"/>
                </a:solidFill>
                <a:latin typeface="Segoe Script" pitchFamily="34" charset="0"/>
              </a:rPr>
              <a:t>Hekker</a:t>
            </a:r>
            <a:r>
              <a:rPr lang="en-US" sz="1300" b="1" dirty="0">
                <a:solidFill>
                  <a:srgbClr val="F78330"/>
                </a:solidFill>
                <a:latin typeface="Trebuchet MS" panose="020B0603020202020204" pitchFamily="34" charset="0"/>
              </a:rPr>
              <a:t> </a:t>
            </a:r>
          </a:p>
          <a:p>
            <a:pPr algn="ctr"/>
            <a:r>
              <a:rPr lang="en-US" sz="1300" dirty="0">
                <a:solidFill>
                  <a:srgbClr val="F78330"/>
                </a:solidFill>
                <a:latin typeface="Trebuchet MS" panose="020B0603020202020204" pitchFamily="34" charset="0"/>
              </a:rPr>
              <a:t>BIC, Owner</a:t>
            </a:r>
          </a:p>
          <a:p>
            <a:pPr algn="ctr"/>
            <a:r>
              <a:rPr lang="en-US" sz="1300" dirty="0">
                <a:solidFill>
                  <a:srgbClr val="F78330"/>
                </a:solidFill>
                <a:latin typeface="Trebuchet MS" panose="020B0603020202020204" pitchFamily="34" charset="0"/>
              </a:rPr>
              <a:t>Lighthouse Realty Group, LLC</a:t>
            </a:r>
          </a:p>
          <a:p>
            <a:pPr algn="ctr"/>
            <a:r>
              <a:rPr lang="en-US" sz="1300" b="1" dirty="0">
                <a:solidFill>
                  <a:schemeClr val="accent3"/>
                </a:solidFill>
                <a:latin typeface="Trebuchet MS" panose="020B0603020202020204" pitchFamily="34" charset="0"/>
              </a:rPr>
              <a:t>Cell-843-296-7520</a:t>
            </a:r>
          </a:p>
          <a:p>
            <a:pPr algn="ctr"/>
            <a:r>
              <a:rPr lang="en-US" sz="1300" dirty="0" err="1" smtClean="0">
                <a:solidFill>
                  <a:srgbClr val="F78330"/>
                </a:solidFill>
                <a:latin typeface="Trebuchet MS" panose="020B0603020202020204" pitchFamily="34" charset="0"/>
              </a:rPr>
              <a:t>mhekkerrealestate</a:t>
            </a:r>
            <a:r>
              <a:rPr lang="en-US" sz="1300" dirty="0" err="1">
                <a:solidFill>
                  <a:srgbClr val="F78330"/>
                </a:solidFill>
                <a:latin typeface="Trebuchet MS" panose="020B0603020202020204" pitchFamily="34" charset="0"/>
              </a:rPr>
              <a:t>@gmail.com</a:t>
            </a:r>
            <a:endParaRPr lang="en-US" sz="1300" dirty="0">
              <a:solidFill>
                <a:srgbClr val="F78330"/>
              </a:solidFill>
              <a:latin typeface="Trebuchet MS" panose="020B0603020202020204" pitchFamily="34" charset="0"/>
            </a:endParaRPr>
          </a:p>
        </p:txBody>
      </p:sp>
      <p:grpSp>
        <p:nvGrpSpPr>
          <p:cNvPr id="15" name="Group 14"/>
          <p:cNvGrpSpPr/>
          <p:nvPr/>
        </p:nvGrpSpPr>
        <p:grpSpPr>
          <a:xfrm>
            <a:off x="267027" y="5278860"/>
            <a:ext cx="7238345" cy="1561032"/>
            <a:chOff x="267027" y="5360255"/>
            <a:chExt cx="7238345" cy="1696774"/>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7027" y="5360255"/>
              <a:ext cx="2153924" cy="169677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09238" y="5419467"/>
              <a:ext cx="2153924" cy="1578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1448" y="5360255"/>
              <a:ext cx="2153924" cy="169677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3600" y="7162800"/>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371600"/>
            <a:ext cx="7772400" cy="707886"/>
          </a:xfrm>
          <a:prstGeom prst="rect">
            <a:avLst/>
          </a:prstGeom>
          <a:solidFill>
            <a:schemeClr val="accent1"/>
          </a:solidFill>
        </p:spPr>
        <p:txBody>
          <a:bodyPr wrap="square" rtlCol="0">
            <a:spAutoFit/>
          </a:bodyPr>
          <a:lstStyle/>
          <a:p>
            <a:pPr algn="ctr"/>
            <a:r>
              <a:rPr lang="en-US" sz="2400" dirty="0" smtClean="0">
                <a:solidFill>
                  <a:schemeClr val="bg1"/>
                </a:solidFill>
                <a:latin typeface="AR JULIAN" pitchFamily="2" charset="0"/>
              </a:rPr>
              <a:t>Build Your Dream Home – $689,000 - Dunes West</a:t>
            </a:r>
          </a:p>
          <a:p>
            <a:pPr algn="ctr"/>
            <a:r>
              <a:rPr lang="en-US" sz="1600" dirty="0" smtClean="0">
                <a:solidFill>
                  <a:schemeClr val="bg1"/>
                </a:solidFill>
                <a:latin typeface="AR JULIAN" pitchFamily="2" charset="0"/>
              </a:rPr>
              <a:t>Close On Building Lot/House Loan within 45 Days of HOA approval</a:t>
            </a:r>
            <a:endParaRPr lang="en-US" sz="1600" dirty="0">
              <a:solidFill>
                <a:schemeClr val="bg1"/>
              </a:solidFill>
              <a:latin typeface="AR JULIAN" pitchFamily="2" charset="0"/>
            </a:endParaRPr>
          </a:p>
        </p:txBody>
      </p:sp>
      <p:sp>
        <p:nvSpPr>
          <p:cNvPr id="16" name="TextBox 15"/>
          <p:cNvSpPr txBox="1"/>
          <p:nvPr/>
        </p:nvSpPr>
        <p:spPr>
          <a:xfrm>
            <a:off x="152400" y="7086600"/>
            <a:ext cx="5069153" cy="2246769"/>
          </a:xfrm>
          <a:prstGeom prst="rect">
            <a:avLst/>
          </a:prstGeom>
          <a:noFill/>
        </p:spPr>
        <p:txBody>
          <a:bodyPr wrap="square" rtlCol="0">
            <a:spAutoFit/>
          </a:bodyPr>
          <a:lstStyle/>
          <a:p>
            <a:r>
              <a:rPr lang="en-US" sz="1400" dirty="0" smtClean="0">
                <a:solidFill>
                  <a:schemeClr val="accent1">
                    <a:lumMod val="75000"/>
                  </a:schemeClr>
                </a:solidFill>
              </a:rPr>
              <a:t>Beautiful </a:t>
            </a:r>
            <a:r>
              <a:rPr lang="en-US" sz="1400" dirty="0">
                <a:solidFill>
                  <a:schemeClr val="accent1">
                    <a:lumMod val="75000"/>
                  </a:schemeClr>
                </a:solidFill>
              </a:rPr>
              <a:t>established street with </a:t>
            </a:r>
            <a:r>
              <a:rPr lang="en-US" sz="1400" dirty="0" smtClean="0">
                <a:solidFill>
                  <a:schemeClr val="accent1">
                    <a:lumMod val="75000"/>
                  </a:schemeClr>
                </a:solidFill>
              </a:rPr>
              <a:t>custom </a:t>
            </a:r>
            <a:r>
              <a:rPr lang="en-US" sz="1400" dirty="0">
                <a:solidFill>
                  <a:schemeClr val="accent1">
                    <a:lumMod val="75000"/>
                  </a:schemeClr>
                </a:solidFill>
              </a:rPr>
              <a:t>built homes situated close to the Wando </a:t>
            </a:r>
            <a:r>
              <a:rPr lang="en-US" sz="1400" dirty="0" smtClean="0">
                <a:solidFill>
                  <a:schemeClr val="accent1">
                    <a:lumMod val="75000"/>
                  </a:schemeClr>
                </a:solidFill>
              </a:rPr>
              <a:t>River situated in the </a:t>
            </a:r>
            <a:r>
              <a:rPr lang="en-US" sz="1400" dirty="0">
                <a:solidFill>
                  <a:schemeClr val="accent1">
                    <a:lumMod val="75000"/>
                  </a:schemeClr>
                </a:solidFill>
              </a:rPr>
              <a:t>gated community of Dunes </a:t>
            </a:r>
            <a:r>
              <a:rPr lang="en-US" sz="1400" dirty="0" smtClean="0">
                <a:solidFill>
                  <a:schemeClr val="accent1">
                    <a:lumMod val="75000"/>
                  </a:schemeClr>
                </a:solidFill>
              </a:rPr>
              <a:t>West. Dunes </a:t>
            </a:r>
            <a:r>
              <a:rPr lang="en-US" sz="1400" dirty="0">
                <a:solidFill>
                  <a:schemeClr val="accent1">
                    <a:lumMod val="75000"/>
                  </a:schemeClr>
                </a:solidFill>
              </a:rPr>
              <a:t>West has something for everyone. Amenities for members include 18 hole Arthur Hills golf course, beautiful Southern style golf Clubhouse overlooking Wagner Creek, 9 Lighted Tennis courts with tennis shop and pro, state of the art Fitness Center and aerobics room, resort style pool with zero entry and water slide, as well as another lap style pool, children's playground, walking trails, crabbing dock, boat storage and boat </a:t>
            </a:r>
            <a:r>
              <a:rPr lang="en-US" sz="1400" dirty="0" smtClean="0">
                <a:solidFill>
                  <a:schemeClr val="accent1">
                    <a:lumMod val="75000"/>
                  </a:schemeClr>
                </a:solidFill>
              </a:rPr>
              <a:t>launch.  You can purchase the lot on its own at $174,700 (MLS #1422523)</a:t>
            </a:r>
            <a:endParaRPr lang="en-US" sz="1400" dirty="0">
              <a:solidFill>
                <a:schemeClr val="accent1">
                  <a:lumMod val="75000"/>
                </a:schemeClr>
              </a:solidFill>
            </a:endParaRPr>
          </a:p>
        </p:txBody>
      </p:sp>
      <p:sp>
        <p:nvSpPr>
          <p:cNvPr id="3" name="TextBox 2"/>
          <p:cNvSpPr txBox="1"/>
          <p:nvPr/>
        </p:nvSpPr>
        <p:spPr>
          <a:xfrm>
            <a:off x="685800" y="9525000"/>
            <a:ext cx="5266905" cy="323165"/>
          </a:xfrm>
          <a:prstGeom prst="rect">
            <a:avLst/>
          </a:prstGeom>
          <a:noFill/>
          <a:ln>
            <a:solidFill>
              <a:srgbClr val="4F81BD"/>
            </a:solidFill>
          </a:ln>
        </p:spPr>
        <p:txBody>
          <a:bodyPr wrap="none" rtlCol="0">
            <a:spAutoFit/>
          </a:bodyPr>
          <a:lstStyle/>
          <a:p>
            <a:r>
              <a:rPr lang="en-US" sz="1500" dirty="0" smtClean="0"/>
              <a:t>Builder Will Meet With Buyer At The Lot – Call For Details / Specs</a:t>
            </a:r>
            <a:endParaRPr lang="en-US" sz="1500" dirty="0"/>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TotalTime>
  <Words>199</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35</cp:revision>
  <dcterms:created xsi:type="dcterms:W3CDTF">2006-08-16T00:00:00Z</dcterms:created>
  <dcterms:modified xsi:type="dcterms:W3CDTF">2014-11-06T20:13:29Z</dcterms:modified>
</cp:coreProperties>
</file>