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varScale="1">
        <p:scale>
          <a:sx n="53" d="100"/>
          <a:sy n="53" d="100"/>
        </p:scale>
        <p:origin x="2460" y="3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28478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1927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38292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88741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56612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9/15/2022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37488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9/15/2022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85503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9/15/2022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94432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93464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19398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57739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8BD707-D9CF-40AE-B4C6-C98DA3205C09}" type="datetimeFigureOut">
              <a:rPr lang="en-US" smtClean="0"/>
              <a:pPr/>
              <a:t>9/15/2022</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20860835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13" Type="http://schemas.openxmlformats.org/officeDocument/2006/relationships/image" Target="../media/image10.jpg"/><Relationship Id="rId18" Type="http://schemas.openxmlformats.org/officeDocument/2006/relationships/image" Target="../media/image15.jpg"/><Relationship Id="rId3" Type="http://schemas.microsoft.com/office/2007/relationships/hdphoto" Target="../media/hdphoto1.wdp"/><Relationship Id="rId7" Type="http://schemas.openxmlformats.org/officeDocument/2006/relationships/image" Target="../media/image4.jpg"/><Relationship Id="rId12" Type="http://schemas.openxmlformats.org/officeDocument/2006/relationships/image" Target="../media/image9.jpg"/><Relationship Id="rId17" Type="http://schemas.openxmlformats.org/officeDocument/2006/relationships/image" Target="../media/image14.jpeg"/><Relationship Id="rId2" Type="http://schemas.openxmlformats.org/officeDocument/2006/relationships/image" Target="../media/image1.pn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g"/><Relationship Id="rId5" Type="http://schemas.openxmlformats.org/officeDocument/2006/relationships/image" Target="../media/image2.jpg"/><Relationship Id="rId15" Type="http://schemas.openxmlformats.org/officeDocument/2006/relationships/image" Target="../media/image12.jpg"/><Relationship Id="rId10" Type="http://schemas.openxmlformats.org/officeDocument/2006/relationships/image" Target="../media/image7.jpg"/><Relationship Id="rId19" Type="http://schemas.openxmlformats.org/officeDocument/2006/relationships/image" Target="../media/image16.jpg"/><Relationship Id="rId4" Type="http://schemas.openxmlformats.org/officeDocument/2006/relationships/hyperlink" Target="https://my.matterport.com/show/?m=fdpTwYonRia" TargetMode="External"/><Relationship Id="rId9" Type="http://schemas.openxmlformats.org/officeDocument/2006/relationships/image" Target="../media/image6.jpg"/><Relationship Id="rId1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extLst>
              <a:ext uri="{BEBA8EAE-BF5A-486C-A8C5-ECC9F3942E4B}">
                <a14:imgProps xmlns:a14="http://schemas.microsoft.com/office/drawing/2010/main">
                  <a14:imgLayer r:embed="rId3">
                    <a14:imgEffect>
                      <a14:artisticBlur/>
                    </a14:imgEffect>
                  </a14:imgLayer>
                </a14:imgProps>
              </a:ext>
            </a:extLst>
          </a:blip>
          <a:srcRect/>
          <a:stretch>
            <a:fillRect l="-42000" r="-42000"/>
          </a:stretch>
        </a:blipFill>
        <a:effectLst/>
      </p:bgPr>
    </p:bg>
    <p:spTree>
      <p:nvGrpSpPr>
        <p:cNvPr id="1" name=""/>
        <p:cNvGrpSpPr/>
        <p:nvPr/>
      </p:nvGrpSpPr>
      <p:grpSpPr>
        <a:xfrm>
          <a:off x="0" y="0"/>
          <a:ext cx="0" cy="0"/>
          <a:chOff x="0" y="0"/>
          <a:chExt cx="0" cy="0"/>
        </a:xfrm>
      </p:grpSpPr>
      <p:sp>
        <p:nvSpPr>
          <p:cNvPr id="11" name="Rectangle 10"/>
          <p:cNvSpPr/>
          <p:nvPr/>
        </p:nvSpPr>
        <p:spPr>
          <a:xfrm>
            <a:off x="4131433" y="4407414"/>
            <a:ext cx="4098167" cy="4555093"/>
          </a:xfrm>
          <a:prstGeom prst="rect">
            <a:avLst/>
          </a:prstGeom>
          <a:noFill/>
          <a:ln>
            <a:noFill/>
          </a:ln>
        </p:spPr>
        <p:txBody>
          <a:bodyPr wrap="square" anchor="ctr">
            <a:spAutoFit/>
          </a:bodyPr>
          <a:lstStyle/>
          <a:p>
            <a:pPr algn="ctr"/>
            <a:r>
              <a:rPr lang="en-US" sz="1000" b="1" dirty="0">
                <a:solidFill>
                  <a:srgbClr val="002060"/>
                </a:solidFill>
                <a:latin typeface="Century Gothic" panose="020B0502020202020204" pitchFamily="34" charset="0"/>
              </a:rPr>
              <a:t>Wind your way down </a:t>
            </a:r>
            <a:r>
              <a:rPr lang="en-US" sz="1000" b="1" dirty="0" err="1">
                <a:solidFill>
                  <a:srgbClr val="002060"/>
                </a:solidFill>
                <a:latin typeface="Century Gothic" panose="020B0502020202020204" pitchFamily="34" charset="0"/>
              </a:rPr>
              <a:t>Rivertowne</a:t>
            </a:r>
            <a:r>
              <a:rPr lang="en-US" sz="1000" b="1" dirty="0">
                <a:solidFill>
                  <a:srgbClr val="002060"/>
                </a:solidFill>
                <a:latin typeface="Century Gothic" panose="020B0502020202020204" pitchFamily="34" charset="0"/>
              </a:rPr>
              <a:t> Country Club Drive, past the rolling fairways, the stately homes, and the grand club house into the exclusive enclave of Parkers Landing. Arguably the most desirable lot within this prestigious neighborhood, 2721 Parkers Landing Road is a custom masterpiece nestled into an almost acre lot secluded from view of the street. Tucked into the lush and plentiful Lowcountry landscape, the home is bordered by privacy hedges, marsh, and </a:t>
            </a:r>
            <a:r>
              <a:rPr lang="en-US" sz="1000" b="1" dirty="0" err="1">
                <a:solidFill>
                  <a:srgbClr val="002060"/>
                </a:solidFill>
                <a:latin typeface="Century Gothic" panose="020B0502020202020204" pitchFamily="34" charset="0"/>
              </a:rPr>
              <a:t>Horlbeck</a:t>
            </a:r>
            <a:r>
              <a:rPr lang="en-US" sz="1000" b="1" dirty="0">
                <a:solidFill>
                  <a:srgbClr val="002060"/>
                </a:solidFill>
                <a:latin typeface="Century Gothic" panose="020B0502020202020204" pitchFamily="34" charset="0"/>
              </a:rPr>
              <a:t> Creek. Sweeping views of the creek and marshes will dazzle you at nearly every turn. The exterior of the home is impressive, from the bricked drive, to the crushed tabby skirt, it is evident that this home was built in a timeless fashion and designed with a classically elegant flare that will transcend trends and fads.</a:t>
            </a:r>
          </a:p>
          <a:p>
            <a:pPr algn="ctr"/>
            <a:r>
              <a:rPr lang="en-US" sz="1000" b="1" dirty="0">
                <a:solidFill>
                  <a:srgbClr val="002060"/>
                </a:solidFill>
                <a:latin typeface="Century Gothic" panose="020B0502020202020204" pitchFamily="34" charset="0"/>
              </a:rPr>
              <a:t>A shared walkway leads to your private dock with covered pier head, floater and drive on boat dock. Truly </a:t>
            </a:r>
            <a:r>
              <a:rPr lang="en-US" sz="1000" b="1" dirty="0" err="1">
                <a:solidFill>
                  <a:srgbClr val="002060"/>
                </a:solidFill>
                <a:latin typeface="Century Gothic" panose="020B0502020202020204" pitchFamily="34" charset="0"/>
              </a:rPr>
              <a:t>deepwater</a:t>
            </a:r>
            <a:r>
              <a:rPr lang="en-US" sz="1000" b="1" dirty="0">
                <a:solidFill>
                  <a:srgbClr val="002060"/>
                </a:solidFill>
                <a:latin typeface="Century Gothic" panose="020B0502020202020204" pitchFamily="34" charset="0"/>
              </a:rPr>
              <a:t>, you'll be able to hop on your boat and be cruising the Wando River within minutes of leaving your dock. Additional features of the home include a three-stop elevator to access all floors (installed in 2021), a whole home generator (installed 2021), updated HVAC units, a humidity controlled workshop within the garage, security system, and integrated speakers throughout. All of this and located in the prestigious </a:t>
            </a:r>
            <a:r>
              <a:rPr lang="en-US" sz="1000" b="1" dirty="0" err="1">
                <a:solidFill>
                  <a:srgbClr val="002060"/>
                </a:solidFill>
                <a:latin typeface="Century Gothic" panose="020B0502020202020204" pitchFamily="34" charset="0"/>
              </a:rPr>
              <a:t>Rivertowne</a:t>
            </a:r>
            <a:r>
              <a:rPr lang="en-US" sz="1000" b="1" dirty="0">
                <a:solidFill>
                  <a:srgbClr val="002060"/>
                </a:solidFill>
                <a:latin typeface="Century Gothic" panose="020B0502020202020204" pitchFamily="34" charset="0"/>
              </a:rPr>
              <a:t> Country Club. Enjoy golf at </a:t>
            </a:r>
            <a:r>
              <a:rPr lang="en-US" sz="1000" b="1" dirty="0" err="1">
                <a:solidFill>
                  <a:srgbClr val="002060"/>
                </a:solidFill>
                <a:latin typeface="Century Gothic" panose="020B0502020202020204" pitchFamily="34" charset="0"/>
              </a:rPr>
              <a:t>Rivertowne</a:t>
            </a:r>
            <a:r>
              <a:rPr lang="en-US" sz="1000" b="1" dirty="0">
                <a:solidFill>
                  <a:srgbClr val="002060"/>
                </a:solidFill>
                <a:latin typeface="Century Gothic" panose="020B0502020202020204" pitchFamily="34" charset="0"/>
              </a:rPr>
              <a:t> Country Club's Arnold Palmer Signature Course then meet friends at the club for dinner. Additional amenities include neighborhood pool, tennis courts, walking trails and play park all conveniently located to beaches and the world class dining and shopping of historic downtown Charleston.</a:t>
            </a:r>
          </a:p>
          <a:p>
            <a:pPr algn="ctr"/>
            <a:r>
              <a:rPr lang="en-US" sz="1000" b="1" dirty="0">
                <a:solidFill>
                  <a:srgbClr val="002060"/>
                </a:solidFill>
                <a:latin typeface="Century Gothic" panose="020B0502020202020204" pitchFamily="34" charset="0"/>
              </a:rPr>
              <a:t>Tour: </a:t>
            </a:r>
            <a:r>
              <a:rPr lang="en-US" sz="1000" b="1" dirty="0">
                <a:solidFill>
                  <a:srgbClr val="002060"/>
                </a:solidFill>
                <a:latin typeface="Century Gothic" panose="020B0502020202020204" pitchFamily="34" charset="0"/>
                <a:hlinkClick r:id="rId4"/>
              </a:rPr>
              <a:t>https://my.matterport.com/show/?m=fdpTwYonRia</a:t>
            </a:r>
            <a:r>
              <a:rPr lang="en-US" sz="1000" b="1" dirty="0">
                <a:solidFill>
                  <a:srgbClr val="002060"/>
                </a:solidFill>
                <a:latin typeface="Century Gothic" panose="020B0502020202020204" pitchFamily="34" charset="0"/>
              </a:rPr>
              <a:t> </a:t>
            </a:r>
          </a:p>
        </p:txBody>
      </p:sp>
      <p:pic>
        <p:nvPicPr>
          <p:cNvPr id="22" name="Picture 21"/>
          <p:cNvPicPr>
            <a:picLocks/>
          </p:cNvPicPr>
          <p:nvPr/>
        </p:nvPicPr>
        <p:blipFill>
          <a:blip r:embed="rId5">
            <a:extLst>
              <a:ext uri="{28A0092B-C50C-407E-A947-70E740481C1C}">
                <a14:useLocalDpi xmlns:a14="http://schemas.microsoft.com/office/drawing/2010/main" val="0"/>
              </a:ext>
            </a:extLst>
          </a:blip>
          <a:srcRect/>
          <a:stretch/>
        </p:blipFill>
        <p:spPr>
          <a:xfrm>
            <a:off x="150301" y="6172480"/>
            <a:ext cx="1824228" cy="1216152"/>
          </a:xfrm>
          <a:prstGeom prst="rect">
            <a:avLst/>
          </a:prstGeom>
          <a:ln>
            <a:noFill/>
          </a:ln>
          <a:effectLst/>
        </p:spPr>
      </p:pic>
      <p:pic>
        <p:nvPicPr>
          <p:cNvPr id="23" name="Picture 22"/>
          <p:cNvPicPr>
            <a:picLocks/>
          </p:cNvPicPr>
          <p:nvPr/>
        </p:nvPicPr>
        <p:blipFill>
          <a:blip r:embed="rId6">
            <a:extLst>
              <a:ext uri="{28A0092B-C50C-407E-A947-70E740481C1C}">
                <a14:useLocalDpi xmlns:a14="http://schemas.microsoft.com/office/drawing/2010/main" val="0"/>
              </a:ext>
            </a:extLst>
          </a:blip>
          <a:srcRect/>
          <a:stretch/>
        </p:blipFill>
        <p:spPr>
          <a:xfrm>
            <a:off x="2271655" y="4648621"/>
            <a:ext cx="1824228" cy="1216152"/>
          </a:xfrm>
          <a:prstGeom prst="rect">
            <a:avLst/>
          </a:prstGeom>
          <a:ln>
            <a:noFill/>
          </a:ln>
          <a:effectLst/>
        </p:spPr>
      </p:pic>
      <p:pic>
        <p:nvPicPr>
          <p:cNvPr id="25" name="Picture 24"/>
          <p:cNvPicPr>
            <a:picLocks/>
          </p:cNvPicPr>
          <p:nvPr/>
        </p:nvPicPr>
        <p:blipFill>
          <a:blip r:embed="rId7">
            <a:extLst>
              <a:ext uri="{28A0092B-C50C-407E-A947-70E740481C1C}">
                <a14:useLocalDpi xmlns:a14="http://schemas.microsoft.com/office/drawing/2010/main" val="0"/>
              </a:ext>
            </a:extLst>
          </a:blip>
          <a:srcRect/>
          <a:stretch/>
        </p:blipFill>
        <p:spPr>
          <a:xfrm>
            <a:off x="150301" y="3124762"/>
            <a:ext cx="1824228" cy="1216152"/>
          </a:xfrm>
          <a:prstGeom prst="rect">
            <a:avLst/>
          </a:prstGeom>
          <a:ln>
            <a:noFill/>
          </a:ln>
          <a:effectLst/>
        </p:spPr>
      </p:pic>
      <p:pic>
        <p:nvPicPr>
          <p:cNvPr id="26" name="Picture 25"/>
          <p:cNvPicPr>
            <a:picLocks/>
          </p:cNvPicPr>
          <p:nvPr/>
        </p:nvPicPr>
        <p:blipFill>
          <a:blip r:embed="rId8">
            <a:extLst>
              <a:ext uri="{28A0092B-C50C-407E-A947-70E740481C1C}">
                <a14:useLocalDpi xmlns:a14="http://schemas.microsoft.com/office/drawing/2010/main" val="0"/>
              </a:ext>
            </a:extLst>
          </a:blip>
          <a:srcRect/>
          <a:stretch/>
        </p:blipFill>
        <p:spPr>
          <a:xfrm>
            <a:off x="2271655" y="7702420"/>
            <a:ext cx="1824228" cy="1203990"/>
          </a:xfrm>
          <a:prstGeom prst="rect">
            <a:avLst/>
          </a:prstGeom>
          <a:ln>
            <a:noFill/>
          </a:ln>
          <a:effectLst/>
        </p:spPr>
      </p:pic>
      <p:sp>
        <p:nvSpPr>
          <p:cNvPr id="29" name="Title 1"/>
          <p:cNvSpPr txBox="1">
            <a:spLocks/>
          </p:cNvSpPr>
          <p:nvPr/>
        </p:nvSpPr>
        <p:spPr>
          <a:xfrm>
            <a:off x="4114800" y="0"/>
            <a:ext cx="4114800" cy="635275"/>
          </a:xfrm>
          <a:prstGeom prst="rect">
            <a:avLst/>
          </a:prstGeom>
        </p:spPr>
        <p:txBody>
          <a:bodyPr vert="horz" lIns="91440" tIns="45720" rIns="91440" bIns="45720" rtlCol="0" anchor="ctr"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algn="ctr"/>
            <a:r>
              <a:rPr lang="en-US" sz="2800" i="1" dirty="0">
                <a:solidFill>
                  <a:srgbClr val="002060"/>
                </a:solidFill>
                <a:latin typeface="Century Gothic" pitchFamily="34" charset="0"/>
              </a:rPr>
              <a:t>Deepwater Estate</a:t>
            </a:r>
          </a:p>
        </p:txBody>
      </p:sp>
      <p:pic>
        <p:nvPicPr>
          <p:cNvPr id="39" name="Picture 38">
            <a:extLst>
              <a:ext uri="{FF2B5EF4-FFF2-40B4-BE49-F238E27FC236}">
                <a16:creationId xmlns:a16="http://schemas.microsoft.com/office/drawing/2014/main" id="{2F3E5FA4-8B20-44BC-9FCE-48F5EEE1D25D}"/>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150301" y="7696340"/>
            <a:ext cx="1824228" cy="1216152"/>
          </a:xfrm>
          <a:prstGeom prst="rect">
            <a:avLst/>
          </a:prstGeom>
          <a:ln>
            <a:noFill/>
          </a:ln>
          <a:effectLst/>
        </p:spPr>
      </p:pic>
      <p:pic>
        <p:nvPicPr>
          <p:cNvPr id="5" name="Picture 4"/>
          <p:cNvPicPr>
            <a:picLocks noChangeAspect="1"/>
          </p:cNvPicPr>
          <p:nvPr/>
        </p:nvPicPr>
        <p:blipFill>
          <a:blip r:embed="rId10">
            <a:extLst>
              <a:ext uri="{28A0092B-C50C-407E-A947-70E740481C1C}">
                <a14:useLocalDpi xmlns:a14="http://schemas.microsoft.com/office/drawing/2010/main" val="0"/>
              </a:ext>
            </a:extLst>
          </a:blip>
          <a:srcRect/>
          <a:stretch/>
        </p:blipFill>
        <p:spPr>
          <a:xfrm>
            <a:off x="4319766" y="651197"/>
            <a:ext cx="3759579" cy="2506386"/>
          </a:xfrm>
          <a:prstGeom prst="rect">
            <a:avLst/>
          </a:prstGeom>
          <a:ln>
            <a:noFill/>
          </a:ln>
          <a:effectLst/>
        </p:spPr>
      </p:pic>
      <p:pic>
        <p:nvPicPr>
          <p:cNvPr id="38" name="Picture 37">
            <a:extLst>
              <a:ext uri="{FF2B5EF4-FFF2-40B4-BE49-F238E27FC236}">
                <a16:creationId xmlns:a16="http://schemas.microsoft.com/office/drawing/2014/main" id="{B75F0675-B56B-4711-B1F4-0745A6769097}"/>
              </a:ext>
            </a:extLst>
          </p:cNvPr>
          <p:cNvPicPr>
            <a:picLocks/>
          </p:cNvPicPr>
          <p:nvPr/>
        </p:nvPicPr>
        <p:blipFill>
          <a:blip r:embed="rId11">
            <a:extLst>
              <a:ext uri="{28A0092B-C50C-407E-A947-70E740481C1C}">
                <a14:useLocalDpi xmlns:a14="http://schemas.microsoft.com/office/drawing/2010/main" val="0"/>
              </a:ext>
            </a:extLst>
          </a:blip>
          <a:srcRect/>
          <a:stretch/>
        </p:blipFill>
        <p:spPr>
          <a:xfrm>
            <a:off x="150254" y="77044"/>
            <a:ext cx="1824228" cy="1216152"/>
          </a:xfrm>
          <a:prstGeom prst="rect">
            <a:avLst/>
          </a:prstGeom>
          <a:ln>
            <a:noFill/>
          </a:ln>
          <a:effectLst/>
        </p:spPr>
      </p:pic>
      <p:pic>
        <p:nvPicPr>
          <p:cNvPr id="40" name="Picture 39">
            <a:extLst>
              <a:ext uri="{FF2B5EF4-FFF2-40B4-BE49-F238E27FC236}">
                <a16:creationId xmlns:a16="http://schemas.microsoft.com/office/drawing/2014/main" id="{F19F2306-E48C-4EA1-9142-71A929438E9D}"/>
              </a:ext>
            </a:extLst>
          </p:cNvPr>
          <p:cNvPicPr>
            <a:picLocks/>
          </p:cNvPicPr>
          <p:nvPr/>
        </p:nvPicPr>
        <p:blipFill>
          <a:blip r:embed="rId12">
            <a:extLst>
              <a:ext uri="{28A0092B-C50C-407E-A947-70E740481C1C}">
                <a14:useLocalDpi xmlns:a14="http://schemas.microsoft.com/office/drawing/2010/main" val="0"/>
              </a:ext>
            </a:extLst>
          </a:blip>
          <a:srcRect/>
          <a:stretch/>
        </p:blipFill>
        <p:spPr>
          <a:xfrm>
            <a:off x="2271655" y="77044"/>
            <a:ext cx="1824228" cy="1216152"/>
          </a:xfrm>
          <a:prstGeom prst="rect">
            <a:avLst/>
          </a:prstGeom>
          <a:ln>
            <a:noFill/>
          </a:ln>
          <a:effectLst/>
        </p:spPr>
      </p:pic>
      <p:pic>
        <p:nvPicPr>
          <p:cNvPr id="42" name="Picture 41">
            <a:extLst>
              <a:ext uri="{FF2B5EF4-FFF2-40B4-BE49-F238E27FC236}">
                <a16:creationId xmlns:a16="http://schemas.microsoft.com/office/drawing/2014/main" id="{8F6530CD-9846-45F3-B72D-F18BD576EDCA}"/>
              </a:ext>
            </a:extLst>
          </p:cNvPr>
          <p:cNvPicPr>
            <a:picLocks/>
          </p:cNvPicPr>
          <p:nvPr/>
        </p:nvPicPr>
        <p:blipFill>
          <a:blip r:embed="rId13">
            <a:extLst>
              <a:ext uri="{28A0092B-C50C-407E-A947-70E740481C1C}">
                <a14:useLocalDpi xmlns:a14="http://schemas.microsoft.com/office/drawing/2010/main" val="0"/>
              </a:ext>
            </a:extLst>
          </a:blip>
          <a:srcRect/>
          <a:stretch/>
        </p:blipFill>
        <p:spPr>
          <a:xfrm>
            <a:off x="2271655" y="1600903"/>
            <a:ext cx="1824228" cy="1216152"/>
          </a:xfrm>
          <a:prstGeom prst="rect">
            <a:avLst/>
          </a:prstGeom>
          <a:ln>
            <a:noFill/>
          </a:ln>
          <a:effectLst/>
        </p:spPr>
      </p:pic>
      <p:pic>
        <p:nvPicPr>
          <p:cNvPr id="21" name="Picture 20">
            <a:extLst>
              <a:ext uri="{FF2B5EF4-FFF2-40B4-BE49-F238E27FC236}">
                <a16:creationId xmlns:a16="http://schemas.microsoft.com/office/drawing/2014/main" id="{6A042206-95F0-4717-996A-D309235A6EE5}"/>
              </a:ext>
            </a:extLst>
          </p:cNvPr>
          <p:cNvPicPr>
            <a:picLocks/>
          </p:cNvPicPr>
          <p:nvPr/>
        </p:nvPicPr>
        <p:blipFill>
          <a:blip r:embed="rId14">
            <a:extLst>
              <a:ext uri="{28A0092B-C50C-407E-A947-70E740481C1C}">
                <a14:useLocalDpi xmlns:a14="http://schemas.microsoft.com/office/drawing/2010/main" val="0"/>
              </a:ext>
            </a:extLst>
          </a:blip>
          <a:srcRect/>
          <a:stretch/>
        </p:blipFill>
        <p:spPr>
          <a:xfrm>
            <a:off x="2271655" y="3124762"/>
            <a:ext cx="1824228" cy="1216152"/>
          </a:xfrm>
          <a:prstGeom prst="rect">
            <a:avLst/>
          </a:prstGeom>
          <a:ln>
            <a:noFill/>
          </a:ln>
          <a:effectLst/>
        </p:spPr>
      </p:pic>
      <p:pic>
        <p:nvPicPr>
          <p:cNvPr id="27" name="Picture 26">
            <a:extLst>
              <a:ext uri="{FF2B5EF4-FFF2-40B4-BE49-F238E27FC236}">
                <a16:creationId xmlns:a16="http://schemas.microsoft.com/office/drawing/2014/main" id="{08A4DE49-33AE-4ABA-BCC4-1F7D0E354D1B}"/>
              </a:ext>
            </a:extLst>
          </p:cNvPr>
          <p:cNvPicPr>
            <a:picLocks/>
          </p:cNvPicPr>
          <p:nvPr/>
        </p:nvPicPr>
        <p:blipFill>
          <a:blip r:embed="rId15">
            <a:extLst>
              <a:ext uri="{28A0092B-C50C-407E-A947-70E740481C1C}">
                <a14:useLocalDpi xmlns:a14="http://schemas.microsoft.com/office/drawing/2010/main" val="0"/>
              </a:ext>
            </a:extLst>
          </a:blip>
          <a:srcRect/>
          <a:stretch/>
        </p:blipFill>
        <p:spPr>
          <a:xfrm>
            <a:off x="150301" y="1600903"/>
            <a:ext cx="1824228" cy="1216152"/>
          </a:xfrm>
          <a:prstGeom prst="rect">
            <a:avLst/>
          </a:prstGeom>
          <a:ln>
            <a:noFill/>
          </a:ln>
          <a:effectLst/>
        </p:spPr>
      </p:pic>
      <p:sp>
        <p:nvSpPr>
          <p:cNvPr id="2" name="Title 1"/>
          <p:cNvSpPr>
            <a:spLocks noGrp="1"/>
          </p:cNvSpPr>
          <p:nvPr>
            <p:ph type="ctrTitle"/>
          </p:nvPr>
        </p:nvSpPr>
        <p:spPr>
          <a:xfrm>
            <a:off x="4114800" y="3173505"/>
            <a:ext cx="4114800" cy="1269632"/>
          </a:xfrm>
        </p:spPr>
        <p:txBody>
          <a:bodyPr anchor="t">
            <a:noAutofit/>
          </a:bodyPr>
          <a:lstStyle/>
          <a:p>
            <a:r>
              <a:rPr lang="en-US" sz="2200" b="1" dirty="0">
                <a:solidFill>
                  <a:srgbClr val="002060"/>
                </a:solidFill>
                <a:latin typeface="Century Gothic" pitchFamily="34" charset="0"/>
              </a:rPr>
              <a:t>2721 Parkers Landing Road</a:t>
            </a:r>
            <a:br>
              <a:rPr lang="pt-BR" sz="2400" dirty="0">
                <a:solidFill>
                  <a:srgbClr val="002060"/>
                </a:solidFill>
                <a:latin typeface="Century Gothic" pitchFamily="34" charset="0"/>
              </a:rPr>
            </a:br>
            <a:r>
              <a:rPr lang="en-US" sz="2000" dirty="0" err="1">
                <a:solidFill>
                  <a:srgbClr val="002060"/>
                </a:solidFill>
                <a:latin typeface="Century Gothic" pitchFamily="34" charset="0"/>
              </a:rPr>
              <a:t>Rivertowne</a:t>
            </a:r>
            <a:r>
              <a:rPr lang="en-US" sz="2000" dirty="0">
                <a:solidFill>
                  <a:srgbClr val="002060"/>
                </a:solidFill>
                <a:latin typeface="Century Gothic" pitchFamily="34" charset="0"/>
              </a:rPr>
              <a:t> Country Club</a:t>
            </a:r>
            <a:br>
              <a:rPr lang="en-US" sz="2000" dirty="0">
                <a:solidFill>
                  <a:srgbClr val="002060"/>
                </a:solidFill>
                <a:latin typeface="Century Gothic" pitchFamily="34" charset="0"/>
              </a:rPr>
            </a:br>
            <a:r>
              <a:rPr lang="en-US" sz="2000" dirty="0">
                <a:solidFill>
                  <a:srgbClr val="002060"/>
                </a:solidFill>
                <a:latin typeface="Century Gothic" pitchFamily="34" charset="0"/>
              </a:rPr>
              <a:t>Mount Pleasant, SC 29466</a:t>
            </a:r>
            <a:br>
              <a:rPr lang="en-US" sz="2000" dirty="0">
                <a:solidFill>
                  <a:srgbClr val="002060"/>
                </a:solidFill>
                <a:latin typeface="Century Gothic" pitchFamily="34" charset="0"/>
              </a:rPr>
            </a:br>
            <a:r>
              <a:rPr lang="en-US" sz="2000" dirty="0">
                <a:solidFill>
                  <a:srgbClr val="002060"/>
                </a:solidFill>
                <a:latin typeface="Century Gothic" pitchFamily="34" charset="0"/>
              </a:rPr>
              <a:t>MLS# 22017397 | </a:t>
            </a:r>
            <a:r>
              <a:rPr lang="en-US" sz="2000">
                <a:solidFill>
                  <a:srgbClr val="002060"/>
                </a:solidFill>
                <a:latin typeface="Century Gothic" pitchFamily="34" charset="0"/>
              </a:rPr>
              <a:t>$3,050,000</a:t>
            </a:r>
            <a:endParaRPr lang="en-US" sz="2000" dirty="0">
              <a:solidFill>
                <a:srgbClr val="002060"/>
              </a:solidFill>
              <a:latin typeface="Century Gothic" pitchFamily="34" charset="0"/>
            </a:endParaRPr>
          </a:p>
        </p:txBody>
      </p:sp>
      <p:pic>
        <p:nvPicPr>
          <p:cNvPr id="28" name="Picture 27">
            <a:extLst>
              <a:ext uri="{FF2B5EF4-FFF2-40B4-BE49-F238E27FC236}">
                <a16:creationId xmlns:a16="http://schemas.microsoft.com/office/drawing/2014/main" id="{BC624352-86F3-4FD9-9CA3-D993194DE43E}"/>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81001" y="9220200"/>
            <a:ext cx="1178327" cy="786384"/>
          </a:xfrm>
          <a:prstGeom prst="roundRect">
            <a:avLst/>
          </a:prstGeom>
        </p:spPr>
      </p:pic>
      <p:sp>
        <p:nvSpPr>
          <p:cNvPr id="30" name="Subtitle 2">
            <a:extLst>
              <a:ext uri="{FF2B5EF4-FFF2-40B4-BE49-F238E27FC236}">
                <a16:creationId xmlns:a16="http://schemas.microsoft.com/office/drawing/2014/main" id="{903E6935-C8D8-4C91-A5D8-8607B8EB39BE}"/>
              </a:ext>
            </a:extLst>
          </p:cNvPr>
          <p:cNvSpPr txBox="1">
            <a:spLocks/>
          </p:cNvSpPr>
          <p:nvPr/>
        </p:nvSpPr>
        <p:spPr>
          <a:xfrm>
            <a:off x="1559328" y="9220200"/>
            <a:ext cx="4689073" cy="787676"/>
          </a:xfrm>
          <a:prstGeom prst="rect">
            <a:avLst/>
          </a:prstGeom>
        </p:spPr>
        <p:txBody>
          <a:bodyPr vert="horz" lIns="91440" tIns="45720" rIns="91440" bIns="45720" rtlCol="0" anchor="ctr">
            <a:normAutofit fontScale="7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r>
              <a:rPr lang="en-US" sz="1800" i="0" dirty="0">
                <a:solidFill>
                  <a:srgbClr val="002060"/>
                </a:solidFill>
                <a:latin typeface="Trebuchet MS" panose="020B0603020202020204" pitchFamily="34" charset="0"/>
              </a:rPr>
              <a:t>Don Dawson</a:t>
            </a:r>
            <a:br>
              <a:rPr lang="en-US" sz="1800" i="0" dirty="0">
                <a:solidFill>
                  <a:srgbClr val="002060"/>
                </a:solidFill>
                <a:latin typeface="Trebuchet MS" panose="020B0603020202020204" pitchFamily="34" charset="0"/>
              </a:rPr>
            </a:br>
            <a:r>
              <a:rPr lang="en-US" sz="1400" i="0" spc="0" dirty="0">
                <a:solidFill>
                  <a:srgbClr val="002060"/>
                </a:solidFill>
                <a:latin typeface="Trebuchet MS" panose="020B0603020202020204" pitchFamily="34" charset="0"/>
                <a:cs typeface="Times New Roman" pitchFamily="18" charset="0"/>
              </a:rPr>
              <a:t>843-514-0452</a:t>
            </a:r>
            <a:br>
              <a:rPr lang="en-US" sz="1400" i="0" spc="0" dirty="0">
                <a:solidFill>
                  <a:srgbClr val="002060"/>
                </a:solidFill>
                <a:latin typeface="Trebuchet MS" panose="020B0603020202020204" pitchFamily="34" charset="0"/>
                <a:cs typeface="Times New Roman" pitchFamily="18" charset="0"/>
              </a:rPr>
            </a:br>
            <a:r>
              <a:rPr lang="en-US" sz="1400" i="0" spc="0" dirty="0">
                <a:solidFill>
                  <a:srgbClr val="002060"/>
                </a:solidFill>
                <a:latin typeface="Trebuchet MS" panose="020B0603020202020204" pitchFamily="34" charset="0"/>
                <a:cs typeface="Times New Roman" pitchFamily="18" charset="0"/>
              </a:rPr>
              <a:t>ddawson@carolinaone.com</a:t>
            </a:r>
            <a:br>
              <a:rPr lang="en-US" sz="1400" i="0" spc="0" dirty="0">
                <a:solidFill>
                  <a:srgbClr val="002060"/>
                </a:solidFill>
                <a:latin typeface="Trebuchet MS" panose="020B0603020202020204" pitchFamily="34" charset="0"/>
                <a:cs typeface="Times New Roman" pitchFamily="18" charset="0"/>
              </a:rPr>
            </a:br>
            <a:br>
              <a:rPr lang="en-US" sz="1400" i="0" spc="0" dirty="0">
                <a:solidFill>
                  <a:srgbClr val="002060"/>
                </a:solidFill>
                <a:latin typeface="Trebuchet MS" panose="020B0603020202020204" pitchFamily="34" charset="0"/>
                <a:cs typeface="Times New Roman" pitchFamily="18" charset="0"/>
              </a:rPr>
            </a:br>
            <a:r>
              <a:rPr lang="en-US" sz="1200" i="0" spc="0" dirty="0">
                <a:solidFill>
                  <a:srgbClr val="002060"/>
                </a:solidFill>
                <a:latin typeface="Trebuchet MS" panose="020B0603020202020204" pitchFamily="34" charset="0"/>
                <a:cs typeface="Times New Roman" pitchFamily="18" charset="0"/>
              </a:rPr>
              <a:t>Carolina One Real Estate • 2713 Highway 17 North • Mount Pleasant, SC 29466</a:t>
            </a:r>
          </a:p>
        </p:txBody>
      </p:sp>
      <p:sp>
        <p:nvSpPr>
          <p:cNvPr id="31" name="TextBox 30">
            <a:extLst>
              <a:ext uri="{FF2B5EF4-FFF2-40B4-BE49-F238E27FC236}">
                <a16:creationId xmlns:a16="http://schemas.microsoft.com/office/drawing/2014/main" id="{64BB4F72-2C71-46D2-B272-A75B0D27F7FA}"/>
              </a:ext>
            </a:extLst>
          </p:cNvPr>
          <p:cNvSpPr txBox="1"/>
          <p:nvPr/>
        </p:nvSpPr>
        <p:spPr>
          <a:xfrm>
            <a:off x="6172200" y="9719846"/>
            <a:ext cx="1828800" cy="338554"/>
          </a:xfrm>
          <a:prstGeom prst="rect">
            <a:avLst/>
          </a:prstGeom>
          <a:noFill/>
        </p:spPr>
        <p:txBody>
          <a:bodyPr wrap="square" rtlCol="0">
            <a:spAutoFit/>
          </a:bodyPr>
          <a:lstStyle/>
          <a:p>
            <a:pPr algn="r"/>
            <a:r>
              <a:rPr lang="en-US" sz="1600" dirty="0">
                <a:solidFill>
                  <a:srgbClr val="002060"/>
                </a:solidFill>
                <a:latin typeface="Mistral" pitchFamily="66" charset="0"/>
              </a:rPr>
              <a:t>www.TeamDawsonSC.com</a:t>
            </a:r>
          </a:p>
        </p:txBody>
      </p:sp>
      <p:pic>
        <p:nvPicPr>
          <p:cNvPr id="32" name="Picture 6" descr="http://www.bobette.net/images/logo.jpg">
            <a:extLst>
              <a:ext uri="{FF2B5EF4-FFF2-40B4-BE49-F238E27FC236}">
                <a16:creationId xmlns:a16="http://schemas.microsoft.com/office/drawing/2014/main" id="{074FA1AB-8291-4EF3-A186-9C02CE356C45}"/>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572714" y="9220200"/>
            <a:ext cx="1027772" cy="546004"/>
          </a:xfrm>
          <a:prstGeom prst="roundRect">
            <a:avLst/>
          </a:prstGeom>
          <a:noFill/>
          <a:extLst>
            <a:ext uri="{909E8E84-426E-40DD-AFC4-6F175D3DCCD1}">
              <a14:hiddenFill xmlns:a14="http://schemas.microsoft.com/office/drawing/2010/main">
                <a:solidFill>
                  <a:srgbClr val="FFFFFF"/>
                </a:solidFill>
              </a14:hiddenFill>
            </a:ext>
          </a:extLst>
        </p:spPr>
      </p:pic>
      <p:pic>
        <p:nvPicPr>
          <p:cNvPr id="33" name="Picture 32">
            <a:extLst>
              <a:ext uri="{FF2B5EF4-FFF2-40B4-BE49-F238E27FC236}">
                <a16:creationId xmlns:a16="http://schemas.microsoft.com/office/drawing/2014/main" id="{2D888F4F-C0D5-43BF-A1CB-3692298FE290}"/>
              </a:ext>
            </a:extLst>
          </p:cNvPr>
          <p:cNvPicPr>
            <a:picLocks/>
          </p:cNvPicPr>
          <p:nvPr/>
        </p:nvPicPr>
        <p:blipFill>
          <a:blip r:embed="rId18">
            <a:extLst>
              <a:ext uri="{28A0092B-C50C-407E-A947-70E740481C1C}">
                <a14:useLocalDpi xmlns:a14="http://schemas.microsoft.com/office/drawing/2010/main" val="0"/>
              </a:ext>
            </a:extLst>
          </a:blip>
          <a:srcRect/>
          <a:stretch/>
        </p:blipFill>
        <p:spPr>
          <a:xfrm>
            <a:off x="150301" y="4648621"/>
            <a:ext cx="1824228" cy="1216152"/>
          </a:xfrm>
          <a:prstGeom prst="rect">
            <a:avLst/>
          </a:prstGeom>
          <a:ln>
            <a:noFill/>
          </a:ln>
          <a:effectLst/>
        </p:spPr>
      </p:pic>
      <p:pic>
        <p:nvPicPr>
          <p:cNvPr id="24" name="Picture 23">
            <a:extLst>
              <a:ext uri="{FF2B5EF4-FFF2-40B4-BE49-F238E27FC236}">
                <a16:creationId xmlns:a16="http://schemas.microsoft.com/office/drawing/2014/main" id="{E57421BB-3BA3-4ADE-A13A-E2218056A85F}"/>
              </a:ext>
            </a:extLst>
          </p:cNvPr>
          <p:cNvPicPr>
            <a:picLocks/>
          </p:cNvPicPr>
          <p:nvPr/>
        </p:nvPicPr>
        <p:blipFill>
          <a:blip r:embed="rId19">
            <a:extLst>
              <a:ext uri="{28A0092B-C50C-407E-A947-70E740481C1C}">
                <a14:useLocalDpi xmlns:a14="http://schemas.microsoft.com/office/drawing/2010/main" val="0"/>
              </a:ext>
            </a:extLst>
          </a:blip>
          <a:srcRect/>
          <a:stretch/>
        </p:blipFill>
        <p:spPr>
          <a:xfrm>
            <a:off x="2271655" y="6172480"/>
            <a:ext cx="1824228" cy="1216152"/>
          </a:xfrm>
          <a:prstGeom prst="rect">
            <a:avLst/>
          </a:prstGeom>
          <a:ln>
            <a:noFill/>
          </a:ln>
          <a:effectLst/>
        </p:spPr>
      </p:pic>
    </p:spTree>
    <p:extLst>
      <p:ext uri="{BB962C8B-B14F-4D97-AF65-F5344CB8AC3E}">
        <p14:creationId xmlns:p14="http://schemas.microsoft.com/office/powerpoint/2010/main" val="383330304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438</TotalTime>
  <Words>367</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Century Gothic</vt:lpstr>
      <vt:lpstr>Mistral</vt:lpstr>
      <vt:lpstr>Trebuchet MS</vt:lpstr>
      <vt:lpstr>Office Theme</vt:lpstr>
      <vt:lpstr>2721 Parkers Landing Road Rivertowne Country Club Mount Pleasant, SC 29466 MLS# 22017397 | $3,050,000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79</cp:revision>
  <dcterms:created xsi:type="dcterms:W3CDTF">2006-08-16T00:00:00Z</dcterms:created>
  <dcterms:modified xsi:type="dcterms:W3CDTF">2022-09-15T14:33:47Z</dcterms:modified>
</cp:coreProperties>
</file>