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8F9"/>
    <a:srgbClr val="79B8FC"/>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471" y="-356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3/26/2022</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76"/>
            <a:ext cx="7315200" cy="4876800"/>
          </a:xfrm>
          <a:prstGeom prst="rect">
            <a:avLst/>
          </a:prstGeom>
          <a:ln w="12700">
            <a:noFill/>
          </a:ln>
          <a:effectLst/>
        </p:spPr>
      </p:pic>
      <p:sp>
        <p:nvSpPr>
          <p:cNvPr id="3" name="Subtitle 2"/>
          <p:cNvSpPr>
            <a:spLocks noGrp="1"/>
          </p:cNvSpPr>
          <p:nvPr>
            <p:ph type="subTitle" idx="1"/>
          </p:nvPr>
        </p:nvSpPr>
        <p:spPr>
          <a:xfrm>
            <a:off x="0" y="5867400"/>
            <a:ext cx="7315200" cy="1353699"/>
          </a:xfrm>
        </p:spPr>
        <p:txBody>
          <a:bodyPr anchor="ctr">
            <a:noAutofit/>
          </a:bodyPr>
          <a:lstStyle/>
          <a:p>
            <a:r>
              <a:rPr lang="en-US" sz="10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BACK ON MARKET DUE TO FINANCING. Every detail was covered in this fully upgraded 2021 Hayward model. Home remains covered under original Builder warranty. Ideally located corner lot, across from park and protected wetland in front. One car garage with additional parking pad leads to sunroom or drop off area. Open floor plan with LVT covering on first floor and upgraded carpet second floor. Upgraded cabinets trim, appliances (gas stove, refrigerator and tankless water heater, the thermostat is in laundry room). Master Bath has dual sinks, upgraded tile shower with bench, tub and private water closet. Jack and Jill bath adjoin the secondary bedrooms. Numerous upgrades include builders 'craftsmen package', nickel hardware in all baths. </a:t>
            </a:r>
            <a:r>
              <a:rPr lang="en-US" sz="105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Privacy fence defines both back and side yards.</a:t>
            </a:r>
            <a:endParaRPr lang="en-US" sz="1050" b="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0" y="0"/>
            <a:ext cx="7315200" cy="1238950"/>
          </a:xfrm>
        </p:spPr>
        <p:txBody>
          <a:bodyPr anchor="ctr">
            <a:noAutofit/>
            <a:scene3d>
              <a:camera prst="orthographicFront"/>
              <a:lightRig rig="soft" dir="t">
                <a:rot lat="0" lon="0" rev="17220000"/>
              </a:lightRig>
            </a:scene3d>
            <a:sp3d prstMaterial="softEdge"/>
          </a:bodyPr>
          <a:lstStyle/>
          <a:p>
            <a:pPr algn="r"/>
            <a:r>
              <a:rPr lang="en-US" sz="2182"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2729 Calico Bass Lane</a:t>
            </a:r>
            <a:br>
              <a:rPr lang="en-US" sz="2182"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Whitney Lake</a:t>
            </a:r>
            <a:b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Johns Island, SC 29455</a:t>
            </a:r>
            <a:b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22005683</a:t>
            </a:r>
            <a:b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55"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$585,000</a:t>
            </a:r>
            <a:endParaRPr lang="en-US" sz="1273" i="1"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124692" y="8174182"/>
            <a:ext cx="7065817" cy="805733"/>
          </a:xfrm>
          <a:prstGeom prst="rect">
            <a:avLst/>
          </a:prstGeom>
        </p:spPr>
        <p:txBody>
          <a:bodyPr wrap="square">
            <a:spAutoFit/>
          </a:bodyPr>
          <a:lstStyle/>
          <a:p>
            <a:pPr algn="ctr"/>
            <a:r>
              <a:rPr lang="en-US" sz="1636" dirty="0">
                <a:solidFill>
                  <a:schemeClr val="tx2"/>
                </a:solidFill>
                <a:latin typeface="Century Gothic" panose="020B0502020202020204" pitchFamily="34" charset="0"/>
              </a:rPr>
              <a:t>Mary Warren</a:t>
            </a:r>
            <a:br>
              <a:rPr lang="en-US" sz="1636" dirty="0">
                <a:solidFill>
                  <a:schemeClr val="tx2"/>
                </a:solidFill>
                <a:latin typeface="Century Gothic" panose="020B0502020202020204" pitchFamily="34" charset="0"/>
              </a:rPr>
            </a:br>
            <a:r>
              <a:rPr lang="en-US" sz="1000" dirty="0">
                <a:solidFill>
                  <a:schemeClr val="tx2"/>
                </a:solidFill>
                <a:latin typeface="Century Gothic" panose="020B0502020202020204" pitchFamily="34" charset="0"/>
              </a:rPr>
              <a:t>ABR, RSPS, REALTOR</a:t>
            </a:r>
          </a:p>
          <a:p>
            <a:pPr algn="ctr"/>
            <a:r>
              <a:rPr lang="en-US" sz="1000" dirty="0">
                <a:solidFill>
                  <a:schemeClr val="tx2"/>
                </a:solidFill>
                <a:latin typeface="Century Gothic" panose="020B0502020202020204" pitchFamily="34" charset="0"/>
              </a:rPr>
              <a:t>Mobile - (843) 224-6272</a:t>
            </a:r>
          </a:p>
          <a:p>
            <a:pPr algn="ctr"/>
            <a:r>
              <a:rPr lang="en-US" sz="1000" dirty="0">
                <a:solidFill>
                  <a:schemeClr val="tx2"/>
                </a:solidFill>
                <a:latin typeface="Century Gothic" panose="020B0502020202020204" pitchFamily="34" charset="0"/>
              </a:rPr>
              <a:t>mwarren@carolinaoneplus.com</a:t>
            </a:r>
          </a:p>
        </p:txBody>
      </p:sp>
      <p:sp>
        <p:nvSpPr>
          <p:cNvPr id="18" name="Rectangle 17"/>
          <p:cNvSpPr/>
          <p:nvPr/>
        </p:nvSpPr>
        <p:spPr>
          <a:xfrm>
            <a:off x="124691" y="8962132"/>
            <a:ext cx="7065818" cy="190180"/>
          </a:xfrm>
          <a:prstGeom prst="rect">
            <a:avLst/>
          </a:prstGeom>
        </p:spPr>
        <p:txBody>
          <a:bodyPr wrap="square">
            <a:spAutoFit/>
          </a:bodyPr>
          <a:lstStyle/>
          <a:p>
            <a:pPr algn="ctr"/>
            <a:r>
              <a:rPr lang="en-US" sz="636" dirty="0">
                <a:solidFill>
                  <a:schemeClr val="tx2"/>
                </a:solidFill>
                <a:latin typeface="Century Gothic" panose="020B0502020202020204" pitchFamily="34" charset="0"/>
              </a:rPr>
              <a:t>Carolina One Real Estate | 1265 Folly Rd | Charleston, SC 29412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153265" y="3485449"/>
            <a:ext cx="1867765" cy="1238951"/>
          </a:xfrm>
          <a:prstGeom prst="rect">
            <a:avLst/>
          </a:prstGeom>
          <a:ln>
            <a:solidFill>
              <a:schemeClr val="bg1"/>
            </a:solidFill>
          </a:ln>
          <a:effectLst>
            <a:outerShdw blurRad="50800" dist="38100" dir="2700000" algn="tl" rotWithShape="0">
              <a:prstClr val="black">
                <a:alpha val="40000"/>
              </a:prstClr>
            </a:outerShdw>
          </a:effectLst>
        </p:spPr>
      </p:pic>
      <p:sp>
        <p:nvSpPr>
          <p:cNvPr id="30" name="Rectangle 29"/>
          <p:cNvSpPr/>
          <p:nvPr/>
        </p:nvSpPr>
        <p:spPr>
          <a:xfrm>
            <a:off x="0" y="76200"/>
            <a:ext cx="3272681" cy="430887"/>
          </a:xfrm>
          <a:prstGeom prst="rect">
            <a:avLst/>
          </a:prstGeom>
          <a:noFill/>
        </p:spPr>
        <p:txBody>
          <a:bodyPr wrap="square">
            <a:spAutoFit/>
          </a:bodyPr>
          <a:lstStyle/>
          <a:p>
            <a:r>
              <a:rPr lang="en-US" sz="2200" i="1" dirty="0">
                <a:ln>
                  <a:solidFill>
                    <a:srgbClr val="FFFF00"/>
                  </a:solidFill>
                </a:ln>
                <a:solidFill>
                  <a:srgbClr val="FFFF00"/>
                </a:solidFill>
                <a:effectLst>
                  <a:outerShdw blurRad="50800" dist="38100" dir="5400000" algn="t" rotWithShape="0">
                    <a:schemeClr val="tx2">
                      <a:lumMod val="50000"/>
                      <a:alpha val="40000"/>
                    </a:schemeClr>
                  </a:outerShdw>
                </a:effectLst>
                <a:latin typeface="Century Gothic" panose="020B0502020202020204" pitchFamily="34" charset="0"/>
              </a:rPr>
              <a:t>Back on the Market!</a:t>
            </a:r>
          </a:p>
        </p:txBody>
      </p:sp>
      <p:grpSp>
        <p:nvGrpSpPr>
          <p:cNvPr id="7" name="Group 6"/>
          <p:cNvGrpSpPr/>
          <p:nvPr/>
        </p:nvGrpSpPr>
        <p:grpSpPr>
          <a:xfrm>
            <a:off x="584410" y="8365074"/>
            <a:ext cx="6146380" cy="415636"/>
            <a:chOff x="609600" y="9201581"/>
            <a:chExt cx="6761018" cy="45720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9201581"/>
              <a:ext cx="665018" cy="4572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9201581"/>
              <a:ext cx="665018" cy="457200"/>
            </a:xfrm>
            <a:prstGeom prst="rect">
              <a:avLst/>
            </a:prstGeom>
          </p:spPr>
        </p:pic>
      </p:grpSp>
      <p:pic>
        <p:nvPicPr>
          <p:cNvPr id="28" name="Picture 27"/>
          <p:cNvPicPr>
            <a:picLocks/>
          </p:cNvPicPr>
          <p:nvPr/>
        </p:nvPicPr>
        <p:blipFill>
          <a:blip r:embed="rId5">
            <a:extLst>
              <a:ext uri="{28A0092B-C50C-407E-A947-70E740481C1C}">
                <a14:useLocalDpi xmlns:a14="http://schemas.microsoft.com/office/drawing/2010/main" val="0"/>
              </a:ext>
            </a:extLst>
          </a:blip>
          <a:srcRect/>
          <a:stretch/>
        </p:blipFill>
        <p:spPr>
          <a:xfrm>
            <a:off x="1593921" y="5036127"/>
            <a:ext cx="1246909" cy="831273"/>
          </a:xfrm>
          <a:prstGeom prst="rect">
            <a:avLst/>
          </a:prstGeom>
          <a:ln>
            <a:noFill/>
          </a:ln>
          <a:effectLst/>
        </p:spPr>
      </p:pic>
      <p:pic>
        <p:nvPicPr>
          <p:cNvPr id="33" name="Picture 32"/>
          <p:cNvPicPr>
            <a:picLocks/>
          </p:cNvPicPr>
          <p:nvPr/>
        </p:nvPicPr>
        <p:blipFill>
          <a:blip r:embed="rId6">
            <a:extLst>
              <a:ext uri="{28A0092B-C50C-407E-A947-70E740481C1C}">
                <a14:useLocalDpi xmlns:a14="http://schemas.microsoft.com/office/drawing/2010/main" val="0"/>
              </a:ext>
            </a:extLst>
          </a:blip>
          <a:srcRect/>
          <a:stretch/>
        </p:blipFill>
        <p:spPr>
          <a:xfrm>
            <a:off x="153265" y="5036127"/>
            <a:ext cx="1246909" cy="831273"/>
          </a:xfrm>
          <a:prstGeom prst="rect">
            <a:avLst/>
          </a:prstGeom>
          <a:ln>
            <a:noFill/>
          </a:ln>
          <a:effectLst/>
        </p:spPr>
      </p:pic>
      <p:pic>
        <p:nvPicPr>
          <p:cNvPr id="6" name="Picture 5">
            <a:extLst>
              <a:ext uri="{FF2B5EF4-FFF2-40B4-BE49-F238E27FC236}">
                <a16:creationId xmlns:a16="http://schemas.microsoft.com/office/drawing/2014/main" id="{EB7AF417-EF43-4712-9261-BF38D3879367}"/>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475234" y="5036127"/>
            <a:ext cx="1246909" cy="831273"/>
          </a:xfrm>
          <a:prstGeom prst="rect">
            <a:avLst/>
          </a:prstGeom>
          <a:effectLst/>
        </p:spPr>
      </p:pic>
      <p:pic>
        <p:nvPicPr>
          <p:cNvPr id="10" name="Picture 9">
            <a:extLst>
              <a:ext uri="{FF2B5EF4-FFF2-40B4-BE49-F238E27FC236}">
                <a16:creationId xmlns:a16="http://schemas.microsoft.com/office/drawing/2014/main" id="{2135F2E6-5425-425E-B220-36431E987FA3}"/>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5915891" y="5036127"/>
            <a:ext cx="1246909" cy="831273"/>
          </a:xfrm>
          <a:prstGeom prst="rect">
            <a:avLst/>
          </a:prstGeom>
          <a:effectLst/>
        </p:spPr>
      </p:pic>
      <p:pic>
        <p:nvPicPr>
          <p:cNvPr id="12" name="Picture 11">
            <a:extLst>
              <a:ext uri="{FF2B5EF4-FFF2-40B4-BE49-F238E27FC236}">
                <a16:creationId xmlns:a16="http://schemas.microsoft.com/office/drawing/2014/main" id="{E3993ACD-4D89-4FFE-81B8-3F2415261BB2}"/>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3034577" y="5036127"/>
            <a:ext cx="1246909" cy="831273"/>
          </a:xfrm>
          <a:prstGeom prst="rect">
            <a:avLst/>
          </a:prstGeom>
          <a:effectLst/>
        </p:spPr>
      </p:pic>
      <p:pic>
        <p:nvPicPr>
          <p:cNvPr id="14" name="Picture 13">
            <a:extLst>
              <a:ext uri="{FF2B5EF4-FFF2-40B4-BE49-F238E27FC236}">
                <a16:creationId xmlns:a16="http://schemas.microsoft.com/office/drawing/2014/main" id="{C8E19F1B-9612-4F8C-920D-0DFB62947C16}"/>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3034146" y="7221677"/>
            <a:ext cx="1246909" cy="831273"/>
          </a:xfrm>
          <a:prstGeom prst="rect">
            <a:avLst/>
          </a:prstGeom>
          <a:effectLst/>
        </p:spPr>
      </p:pic>
      <p:pic>
        <p:nvPicPr>
          <p:cNvPr id="21" name="Picture 20">
            <a:extLst>
              <a:ext uri="{FF2B5EF4-FFF2-40B4-BE49-F238E27FC236}">
                <a16:creationId xmlns:a16="http://schemas.microsoft.com/office/drawing/2014/main" id="{2E4258EE-E699-4D7B-B346-DA7384551B42}"/>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475019" y="7221677"/>
            <a:ext cx="1246908" cy="831273"/>
          </a:xfrm>
          <a:prstGeom prst="rect">
            <a:avLst/>
          </a:prstGeom>
          <a:effectLst/>
        </p:spPr>
      </p:pic>
      <p:pic>
        <p:nvPicPr>
          <p:cNvPr id="23" name="Picture 22">
            <a:extLst>
              <a:ext uri="{FF2B5EF4-FFF2-40B4-BE49-F238E27FC236}">
                <a16:creationId xmlns:a16="http://schemas.microsoft.com/office/drawing/2014/main" id="{3137EB26-53AE-4234-B943-F68033630F3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915891" y="7221677"/>
            <a:ext cx="1246909" cy="831273"/>
          </a:xfrm>
          <a:prstGeom prst="rect">
            <a:avLst/>
          </a:prstGeom>
        </p:spPr>
      </p:pic>
      <p:pic>
        <p:nvPicPr>
          <p:cNvPr id="25" name="Picture 24">
            <a:extLst>
              <a:ext uri="{FF2B5EF4-FFF2-40B4-BE49-F238E27FC236}">
                <a16:creationId xmlns:a16="http://schemas.microsoft.com/office/drawing/2014/main" id="{955A1B6B-2DCB-4759-B9BE-D889272457B0}"/>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593273" y="7221677"/>
            <a:ext cx="1246909" cy="831273"/>
          </a:xfrm>
          <a:prstGeom prst="rect">
            <a:avLst/>
          </a:prstGeom>
          <a:effectLst/>
        </p:spPr>
      </p:pic>
      <p:pic>
        <p:nvPicPr>
          <p:cNvPr id="27" name="Picture 26">
            <a:extLst>
              <a:ext uri="{FF2B5EF4-FFF2-40B4-BE49-F238E27FC236}">
                <a16:creationId xmlns:a16="http://schemas.microsoft.com/office/drawing/2014/main" id="{F26DF3B0-5623-4413-AD70-86E75DE089EA}"/>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152400" y="7221677"/>
            <a:ext cx="1246909" cy="831273"/>
          </a:xfrm>
          <a:prstGeom prst="rect">
            <a:avLst/>
          </a:prstGeom>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221</TotalTime>
  <Words>199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2729 Calico Bass Lane Whitney Lake Johns Island, SC 29455 MLS# 22005683 $585,000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2022-03-26T14:29:18Z</dcterms:modified>
</cp:coreProperties>
</file>