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266950" y="0"/>
            <a:ext cx="5505450" cy="100584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2762250" y="5029200"/>
            <a:ext cx="100584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2861838" y="782320"/>
            <a:ext cx="4339590" cy="4206646"/>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2851276" y="5191800"/>
            <a:ext cx="4347561" cy="1615164"/>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4990541" y="9618321"/>
            <a:ext cx="1702094" cy="332790"/>
          </a:xfrm>
        </p:spPr>
        <p:txBody>
          <a:bodyPr/>
          <a:lstStyle>
            <a:lvl1pPr>
              <a:defRPr lang="en-US" smtClean="0">
                <a:solidFill>
                  <a:srgbClr val="FFFFFF"/>
                </a:solidFill>
              </a:defRPr>
            </a:lvl1pPr>
            <a:extLst/>
          </a:lstStyle>
          <a:p>
            <a:fld id="{1D8BD707-D9CF-40AE-B4C6-C98DA3205C09}" type="datetimeFigureOut">
              <a:rPr lang="en-US" smtClean="0"/>
              <a:pPr/>
              <a:t>1/28/2016</a:t>
            </a:fld>
            <a:endParaRPr lang="en-US"/>
          </a:p>
        </p:txBody>
      </p:sp>
      <p:sp>
        <p:nvSpPr>
          <p:cNvPr id="18" name="Footer Placeholder 17"/>
          <p:cNvSpPr>
            <a:spLocks noGrp="1"/>
          </p:cNvSpPr>
          <p:nvPr>
            <p:ph type="ftr" sz="quarter" idx="11"/>
          </p:nvPr>
        </p:nvSpPr>
        <p:spPr>
          <a:xfrm>
            <a:off x="2396490" y="9618321"/>
            <a:ext cx="2488564" cy="33528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6698751" y="9615830"/>
            <a:ext cx="500086" cy="33528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403268"/>
            <a:ext cx="1295400" cy="8582237"/>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9"/>
            <a:ext cx="5116830" cy="8582237"/>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3606394" y="9618321"/>
            <a:ext cx="1702094" cy="332790"/>
          </a:xfrm>
        </p:spPr>
        <p:txBody>
          <a:bodyPr/>
          <a:lstStyle>
            <a:extLst/>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a:xfrm>
            <a:off x="388620" y="9615830"/>
            <a:ext cx="3108960" cy="335280"/>
          </a:xfrm>
        </p:spPr>
        <p:txBody>
          <a:bodyPr/>
          <a:lstStyle>
            <a:extLst/>
          </a:lstStyle>
          <a:p>
            <a:endParaRPr lang="en-US"/>
          </a:p>
        </p:txBody>
      </p:sp>
      <p:sp>
        <p:nvSpPr>
          <p:cNvPr id="6" name="Slide Number Placeholder 5"/>
          <p:cNvSpPr>
            <a:spLocks noGrp="1"/>
          </p:cNvSpPr>
          <p:nvPr>
            <p:ph type="sldNum" sz="quarter" idx="12"/>
          </p:nvPr>
        </p:nvSpPr>
        <p:spPr>
          <a:xfrm>
            <a:off x="5316321" y="9611360"/>
            <a:ext cx="500086" cy="33528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06780" y="4138695"/>
            <a:ext cx="5317165" cy="1997710"/>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906780" y="2794001"/>
            <a:ext cx="5317165" cy="109047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015603" y="9616654"/>
            <a:ext cx="1702094" cy="332790"/>
          </a:xfrm>
        </p:spPr>
        <p:txBody>
          <a:bodyPr bIns="0" anchor="b"/>
          <a:lstStyle>
            <a:lvl1pPr>
              <a:defRPr>
                <a:solidFill>
                  <a:schemeClr val="tx2"/>
                </a:solidFill>
              </a:defRPr>
            </a:lvl1pPr>
            <a:extLst/>
          </a:lstStyle>
          <a:p>
            <a:fld id="{1D8BD707-D9CF-40AE-B4C6-C98DA3205C09}" type="datetimeFigureOut">
              <a:rPr lang="en-US" smtClean="0"/>
              <a:pPr/>
              <a:t>1/28/2016</a:t>
            </a:fld>
            <a:endParaRPr lang="en-US"/>
          </a:p>
        </p:txBody>
      </p:sp>
      <p:sp>
        <p:nvSpPr>
          <p:cNvPr id="5" name="Footer Placeholder 4"/>
          <p:cNvSpPr>
            <a:spLocks noGrp="1"/>
          </p:cNvSpPr>
          <p:nvPr>
            <p:ph type="ftr" sz="quarter" idx="11"/>
          </p:nvPr>
        </p:nvSpPr>
        <p:spPr>
          <a:xfrm>
            <a:off x="1475054" y="9616655"/>
            <a:ext cx="2461260" cy="33528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5723859" y="9614164"/>
            <a:ext cx="500086" cy="33528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551987"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1/28/2016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8605520"/>
            <a:ext cx="2992374" cy="67056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551987" y="8605520"/>
            <a:ext cx="2992374" cy="67056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551987"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1/28/2016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1/28/2016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1/28/2016</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335280"/>
            <a:ext cx="5013198" cy="1721104"/>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196210"/>
            <a:ext cx="5013198" cy="883684"/>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88620" y="3129280"/>
            <a:ext cx="6153150" cy="641190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1/28/2016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08273" y="1473514"/>
            <a:ext cx="3671598" cy="6325107"/>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07201" y="1464931"/>
            <a:ext cx="3671598" cy="632510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4580733" y="1676400"/>
            <a:ext cx="2914650" cy="301752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4580733" y="4815997"/>
            <a:ext cx="2914650" cy="2816352"/>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1/28/2016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564130" y="1526803"/>
            <a:ext cx="3575304" cy="6169152"/>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6930390" y="0"/>
            <a:ext cx="842010" cy="100584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388620" y="469392"/>
            <a:ext cx="6153150" cy="16764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388620" y="2360477"/>
            <a:ext cx="6153150" cy="7107936"/>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3609046" y="9618321"/>
            <a:ext cx="1702094" cy="332790"/>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1/28/2016</a:t>
            </a:fld>
            <a:endParaRPr lang="en-US"/>
          </a:p>
        </p:txBody>
      </p:sp>
      <p:sp>
        <p:nvSpPr>
          <p:cNvPr id="4" name="Footer Placeholder 3"/>
          <p:cNvSpPr>
            <a:spLocks noGrp="1"/>
          </p:cNvSpPr>
          <p:nvPr>
            <p:ph type="ftr" sz="quarter" idx="3"/>
          </p:nvPr>
        </p:nvSpPr>
        <p:spPr>
          <a:xfrm>
            <a:off x="388620" y="9618321"/>
            <a:ext cx="3108960" cy="33528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5313731" y="9615830"/>
            <a:ext cx="500086" cy="33528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92790" y="10161"/>
            <a:ext cx="5303301" cy="980439"/>
          </a:xfrm>
        </p:spPr>
        <p:txBody>
          <a:bodyPr anchor="ctr"/>
          <a:lstStyle/>
          <a:p>
            <a:pPr algn="ctr"/>
            <a:r>
              <a:rPr lang="en-US" sz="1400" u="sng" dirty="0">
                <a:ln w="500">
                  <a:noFill/>
                </a:ln>
                <a:solidFill>
                  <a:schemeClr val="bg1"/>
                </a:solidFill>
              </a:rPr>
              <a:t>Gorgeous Water Views Out Of Almost Every Window!</a:t>
            </a:r>
            <a:r>
              <a:rPr lang="en-US" sz="1400" dirty="0" smtClean="0">
                <a:ln w="500">
                  <a:noFill/>
                </a:ln>
                <a:solidFill>
                  <a:schemeClr val="bg1"/>
                </a:solidFill>
              </a:rPr>
              <a:t> </a:t>
            </a:r>
            <a:r>
              <a:rPr lang="en-US" sz="1200" dirty="0" smtClean="0">
                <a:ln w="500">
                  <a:noFill/>
                </a:ln>
                <a:solidFill>
                  <a:schemeClr val="bg1"/>
                </a:solidFill>
              </a:rPr>
              <a:t/>
            </a:r>
            <a:br>
              <a:rPr lang="en-US" sz="1200" dirty="0" smtClean="0">
                <a:ln w="500">
                  <a:noFill/>
                </a:ln>
                <a:solidFill>
                  <a:schemeClr val="bg1"/>
                </a:solidFill>
              </a:rPr>
            </a:br>
            <a:r>
              <a:rPr lang="en-US" sz="1200" dirty="0">
                <a:ln w="500">
                  <a:noFill/>
                </a:ln>
                <a:solidFill>
                  <a:schemeClr val="bg1"/>
                </a:solidFill>
              </a:rPr>
              <a:t/>
            </a:r>
            <a:br>
              <a:rPr lang="en-US" sz="1200" dirty="0">
                <a:ln w="500">
                  <a:noFill/>
                </a:ln>
                <a:solidFill>
                  <a:schemeClr val="bg1"/>
                </a:solidFill>
              </a:rPr>
            </a:br>
            <a:r>
              <a:rPr lang="en-US" sz="2000" dirty="0">
                <a:ln w="500">
                  <a:noFill/>
                </a:ln>
                <a:solidFill>
                  <a:schemeClr val="bg1"/>
                </a:solidFill>
              </a:rPr>
              <a:t>2736 Oak Manor </a:t>
            </a:r>
            <a:r>
              <a:rPr lang="en-US" sz="2000" dirty="0" smtClean="0">
                <a:ln w="500">
                  <a:noFill/>
                </a:ln>
                <a:solidFill>
                  <a:schemeClr val="bg1"/>
                </a:solidFill>
              </a:rPr>
              <a:t>Drive</a:t>
            </a:r>
            <a:br>
              <a:rPr lang="en-US" sz="2000" dirty="0" smtClean="0">
                <a:ln w="500">
                  <a:noFill/>
                </a:ln>
                <a:solidFill>
                  <a:schemeClr val="bg1"/>
                </a:solidFill>
              </a:rPr>
            </a:br>
            <a:r>
              <a:rPr lang="en-US" sz="1400" dirty="0">
                <a:ln w="500">
                  <a:noFill/>
                </a:ln>
                <a:solidFill>
                  <a:schemeClr val="bg1"/>
                </a:solidFill>
              </a:rPr>
              <a:t>Dunes West - Mount Pleasant - MLS# 16001722</a:t>
            </a:r>
            <a:endParaRPr lang="en-US" sz="1400" dirty="0">
              <a:ln w="500">
                <a:noFill/>
              </a:ln>
              <a:solidFill>
                <a:schemeClr val="bg1"/>
              </a:solidFill>
            </a:endParaRPr>
          </a:p>
        </p:txBody>
      </p:sp>
      <p:sp>
        <p:nvSpPr>
          <p:cNvPr id="5" name="Rectangle 4"/>
          <p:cNvSpPr/>
          <p:nvPr/>
        </p:nvSpPr>
        <p:spPr>
          <a:xfrm>
            <a:off x="0" y="76200"/>
            <a:ext cx="2248663" cy="9887322"/>
          </a:xfrm>
          <a:prstGeom prst="rect">
            <a:avLst/>
          </a:prstGeom>
        </p:spPr>
        <p:txBody>
          <a:bodyPr wrap="square" anchor="ctr">
            <a:spAutoFit/>
          </a:bodyPr>
          <a:lstStyle/>
          <a:p>
            <a:pPr algn="ctr"/>
            <a:r>
              <a:rPr lang="en-US" sz="950" dirty="0"/>
              <a:t>~ 2736 Oak Manor Drive is located within the high demand subsection of Richmond Cove in the prestigious gated subdivision of Dunes West ~ Graceful southern charm is evidenced by an open floor plan, large rooms, six bedrooms, five full baths (including one </a:t>
            </a:r>
            <a:r>
              <a:rPr lang="en-US" sz="950" dirty="0" smtClean="0"/>
              <a:t>Jack </a:t>
            </a:r>
            <a:r>
              <a:rPr lang="en-US" sz="950" dirty="0"/>
              <a:t>and </a:t>
            </a:r>
            <a:r>
              <a:rPr lang="en-US" sz="950" dirty="0" smtClean="0"/>
              <a:t>Jill</a:t>
            </a:r>
            <a:r>
              <a:rPr lang="en-US" sz="950" dirty="0"/>
              <a:t>), high ceilings, double front piazzas, panoramic view of pond, architectural moldings and built-ins, huge kitchen with eat-in breakfast area, center island with breakfast bar, large kitchen pantry, stainless steel appliances including double wall ovens, hardwood floors, plantation shutters, and gas fireplace with mantle ~</a:t>
            </a:r>
          </a:p>
          <a:p>
            <a:pPr algn="ctr"/>
            <a:endParaRPr lang="en-US" sz="950" dirty="0"/>
          </a:p>
          <a:p>
            <a:pPr algn="ctr"/>
            <a:r>
              <a:rPr lang="en-US" sz="950" dirty="0"/>
              <a:t>All of this situated on .40 of an acre of land which can be viewed out of the abundance of oversized windows ~</a:t>
            </a:r>
          </a:p>
          <a:p>
            <a:pPr algn="ctr"/>
            <a:endParaRPr lang="en-US" sz="950" dirty="0"/>
          </a:p>
          <a:p>
            <a:pPr algn="ctr"/>
            <a:r>
              <a:rPr lang="en-US" sz="950" dirty="0"/>
              <a:t>The floor plan of this gorgeous home also includes a huge attached frog with full bath, which opens to a separate media/ game room and a bedroom, providing ultimate spaciousness and privacy ~ There are outdoor balconies directly off the master suite and guest room, jetted waterfall tub in the master bath, along with his and her vanities and closets, and many options for an office throughout the home (including a separate room within the master suite) ~</a:t>
            </a:r>
          </a:p>
          <a:p>
            <a:pPr algn="ctr"/>
            <a:endParaRPr lang="en-US" sz="950" dirty="0"/>
          </a:p>
          <a:p>
            <a:pPr algn="ctr"/>
            <a:r>
              <a:rPr lang="en-US" sz="950" dirty="0"/>
              <a:t>This majestic executive home includes most custom upgrades, such as historic paint colors, designer lighting and fans, security and irrigation systems, plentiful attics/ extra storage space, personal planning center in the kitchen, multiple walk-in closets, and a mother-in-law suite on the first floor ~</a:t>
            </a:r>
          </a:p>
          <a:p>
            <a:pPr algn="ctr"/>
            <a:endParaRPr lang="en-US" sz="950" dirty="0"/>
          </a:p>
          <a:p>
            <a:pPr algn="ctr"/>
            <a:r>
              <a:rPr lang="en-US" sz="950" dirty="0"/>
              <a:t>Recent additions/ renovations include hardwood floors added to the foyer and dining room, painting, additional 6th bedroom and 5th bathroom, new dishwasher, and a custom master closet ~</a:t>
            </a:r>
          </a:p>
          <a:p>
            <a:pPr algn="ctr"/>
            <a:endParaRPr lang="en-US" sz="950" dirty="0"/>
          </a:p>
          <a:p>
            <a:pPr algn="ctr"/>
            <a:r>
              <a:rPr lang="en-US" sz="950" dirty="0"/>
              <a:t>Dunes West is known for having some of the finest amenities, including a full tennis facility, work out club with classes, two club houses, gate &amp; security guard, play park, three pools (one with a super slide), boat landing and storage, golf, dining, and walking and jogging trails â€“ all within one of the top school districts within the Charleston area ~</a:t>
            </a:r>
            <a:endParaRPr lang="en-US" sz="95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42170" y="1039229"/>
            <a:ext cx="4204540" cy="31435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7" name="Group 6"/>
          <p:cNvGrpSpPr/>
          <p:nvPr/>
        </p:nvGrpSpPr>
        <p:grpSpPr>
          <a:xfrm>
            <a:off x="2410606" y="4834067"/>
            <a:ext cx="5267669" cy="3839189"/>
            <a:chOff x="2410715" y="4834067"/>
            <a:chExt cx="5267669" cy="3839189"/>
          </a:xfrm>
        </p:grpSpPr>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410715" y="4834067"/>
              <a:ext cx="1625455" cy="12152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rotWithShape="1">
            <a:blip r:embed="rId4">
              <a:extLst>
                <a:ext uri="{28A0092B-C50C-407E-A947-70E740481C1C}">
                  <a14:useLocalDpi xmlns:a14="http://schemas.microsoft.com/office/drawing/2010/main" val="0"/>
                </a:ext>
              </a:extLst>
            </a:blip>
            <a:srcRect l="2399" t="17916" r="2078" b="29469"/>
            <a:stretch/>
          </p:blipFill>
          <p:spPr bwMode="auto">
            <a:xfrm>
              <a:off x="4231821" y="4834067"/>
              <a:ext cx="1625455" cy="12171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052930" y="4834067"/>
              <a:ext cx="1625454" cy="12152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410715" y="6146015"/>
              <a:ext cx="1625454" cy="12152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231823" y="6146015"/>
              <a:ext cx="1625454" cy="12152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052930" y="6146015"/>
              <a:ext cx="1625454" cy="12152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410715" y="7454165"/>
              <a:ext cx="1625454" cy="12190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231823" y="7454166"/>
              <a:ext cx="1625454" cy="12190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52930" y="7454165"/>
              <a:ext cx="1625454" cy="12190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8" name="Group 7"/>
          <p:cNvGrpSpPr/>
          <p:nvPr/>
        </p:nvGrpSpPr>
        <p:grpSpPr>
          <a:xfrm>
            <a:off x="2626489" y="8764216"/>
            <a:ext cx="4835903" cy="1200329"/>
            <a:chOff x="2824735" y="8764216"/>
            <a:chExt cx="4835903" cy="1200329"/>
          </a:xfrm>
        </p:grpSpPr>
        <p:pic>
          <p:nvPicPr>
            <p:cNvPr id="1028" name="Picture 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33006" y="8820312"/>
              <a:ext cx="1627632"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674109" y="8764216"/>
              <a:ext cx="2291080" cy="1200329"/>
            </a:xfrm>
            <a:prstGeom prst="rect">
              <a:avLst/>
            </a:prstGeom>
          </p:spPr>
          <p:txBody>
            <a:bodyPr wrap="square">
              <a:spAutoFit/>
            </a:bodyPr>
            <a:lstStyle/>
            <a:p>
              <a:pPr algn="ctr"/>
              <a:r>
                <a:rPr lang="en-US" sz="1200" dirty="0"/>
                <a:t>Aviles Real Estate </a:t>
              </a:r>
              <a:r>
                <a:rPr lang="en-US" sz="1200" dirty="0" smtClean="0"/>
                <a:t>Brokerage</a:t>
              </a:r>
            </a:p>
            <a:p>
              <a:pPr algn="ctr"/>
              <a:r>
                <a:rPr lang="en-US" sz="1200" b="1" i="1" dirty="0"/>
                <a:t>Susan </a:t>
              </a:r>
              <a:r>
                <a:rPr lang="en-US" sz="1200" b="1" i="1" dirty="0" smtClean="0"/>
                <a:t>Aviles</a:t>
              </a:r>
            </a:p>
            <a:p>
              <a:pPr algn="ctr"/>
              <a:r>
                <a:rPr lang="en-US" sz="1200" dirty="0" smtClean="0"/>
                <a:t>843-697-2383</a:t>
              </a:r>
            </a:p>
            <a:p>
              <a:pPr algn="ctr"/>
              <a:r>
                <a:rPr lang="en-US" sz="1200" b="1" i="1" dirty="0"/>
                <a:t>Gil Aviles </a:t>
              </a:r>
              <a:endParaRPr lang="en-US" sz="1200" b="1" i="1" dirty="0" smtClean="0"/>
            </a:p>
            <a:p>
              <a:pPr algn="ctr"/>
              <a:r>
                <a:rPr lang="en-US" sz="1200" dirty="0" smtClean="0"/>
                <a:t>843-697-5535</a:t>
              </a:r>
            </a:p>
            <a:p>
              <a:pPr algn="ctr"/>
              <a:r>
                <a:rPr lang="en-US" sz="1200" dirty="0"/>
                <a:t>www.Aviles-RealEstate.com</a:t>
              </a:r>
            </a:p>
          </p:txBody>
        </p:sp>
        <p:pic>
          <p:nvPicPr>
            <p:cNvPr id="6" name="Picture 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24735" y="8820312"/>
              <a:ext cx="782098" cy="1088136"/>
            </a:xfrm>
            <a:prstGeom prst="rect">
              <a:avLst/>
            </a:prstGeom>
          </p:spPr>
        </p:pic>
      </p:grpSp>
      <p:sp>
        <p:nvSpPr>
          <p:cNvPr id="9" name="Rectangle 8"/>
          <p:cNvSpPr/>
          <p:nvPr/>
        </p:nvSpPr>
        <p:spPr>
          <a:xfrm>
            <a:off x="2316480" y="4231440"/>
            <a:ext cx="5455920" cy="553998"/>
          </a:xfrm>
          <a:prstGeom prst="rect">
            <a:avLst/>
          </a:prstGeom>
          <a:noFill/>
        </p:spPr>
        <p:txBody>
          <a:bodyPr wrap="square" lIns="91440" tIns="45720" rIns="91440" bIns="45720">
            <a:spAutoFit/>
          </a:bodyPr>
          <a:lstStyle/>
          <a:p>
            <a:pPr algn="ctr"/>
            <a:r>
              <a:rPr lang="en-US" sz="3000" b="1" i="1" dirty="0">
                <a:ln w="12700">
                  <a:noFill/>
                  <a:prstDash val="solid"/>
                </a:ln>
                <a:solidFill>
                  <a:srgbClr val="FFFF00"/>
                </a:solidFill>
                <a:effectLst>
                  <a:outerShdw blurRad="63500" sx="102000" sy="102000" algn="ctr" rotWithShape="0">
                    <a:prstClr val="black">
                      <a:alpha val="40000"/>
                    </a:prstClr>
                  </a:outerShdw>
                </a:effectLst>
              </a:rPr>
              <a:t>Just Listed at $748,000</a:t>
            </a:r>
            <a:endParaRPr lang="en-US" sz="3000" b="1" i="1" cap="none" spc="0" dirty="0">
              <a:ln w="12700">
                <a:noFill/>
                <a:prstDash val="solid"/>
              </a:ln>
              <a:solidFill>
                <a:srgbClr val="FFFF00"/>
              </a:solidFill>
              <a:effectLst>
                <a:outerShdw blurRad="63500" sx="102000" sy="102000" algn="ctr" rotWithShape="0">
                  <a:prstClr val="black">
                    <a:alpha val="40000"/>
                  </a:prstClr>
                </a:outerShdw>
              </a:effectLst>
            </a:endParaRPr>
          </a:p>
        </p:txBody>
      </p:sp>
    </p:spTree>
    <p:extLst>
      <p:ext uri="{BB962C8B-B14F-4D97-AF65-F5344CB8AC3E}">
        <p14:creationId xmlns:p14="http://schemas.microsoft.com/office/powerpoint/2010/main" val="4505805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33</TotalTime>
  <Words>400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Trebuchet MS</vt:lpstr>
      <vt:lpstr>Wingdings</vt:lpstr>
      <vt:lpstr>Wingdings 2</vt:lpstr>
      <vt:lpstr>Opulent</vt:lpstr>
      <vt:lpstr>Gorgeous Water Views Out Of Almost Every Window!   2736 Oak Manor Drive Dunes West - Mount Pleasant - MLS# 16001722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6</cp:revision>
  <dcterms:created xsi:type="dcterms:W3CDTF">2006-08-16T00:00:00Z</dcterms:created>
  <dcterms:modified xsi:type="dcterms:W3CDTF">2016-01-28T18:18:10Z</dcterms:modified>
</cp:coreProperties>
</file>