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52" y="109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8/6/2014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243"/>
            <a:ext cx="7772400" cy="1063557"/>
          </a:xfrm>
        </p:spPr>
        <p:txBody>
          <a:bodyPr>
            <a:normAutofit/>
          </a:bodyPr>
          <a:lstStyle/>
          <a:p>
            <a:r>
              <a:rPr lang="en-US" sz="4400" dirty="0">
                <a:latin typeface="Cambria" panose="02040503050406030204" pitchFamily="18" charset="0"/>
              </a:rPr>
              <a:t>BEST DEAL ON JOHNS ISLAND!</a:t>
            </a:r>
          </a:p>
        </p:txBody>
      </p:sp>
      <p:sp>
        <p:nvSpPr>
          <p:cNvPr id="3" name="Subtitle 2"/>
          <p:cNvSpPr>
            <a:spLocks noGrp="1"/>
          </p:cNvSpPr>
          <p:nvPr>
            <p:ph type="subTitle" idx="1"/>
          </p:nvPr>
        </p:nvSpPr>
        <p:spPr>
          <a:xfrm>
            <a:off x="175098" y="6096000"/>
            <a:ext cx="7416327" cy="2590800"/>
          </a:xfrm>
        </p:spPr>
        <p:txBody>
          <a:bodyPr>
            <a:normAutofit fontScale="40000" lnSpcReduction="20000"/>
          </a:bodyPr>
          <a:lstStyle/>
          <a:p>
            <a:r>
              <a:rPr lang="en-US" dirty="0">
                <a:latin typeface="Cambria" panose="02040503050406030204" pitchFamily="18" charset="0"/>
              </a:rPr>
              <a:t>Prefect opportunity to purchase a turn key home in the heart of Johns Island just minutes to Downtown Charleston, Kiawah Island and all of greater Charleston. As you enter this amazing home you will find wood floors throughout the foyer, dining room and living room, the formal dining room just to the left upon entry, perfect for entertaining guests and meals with the family. The huge chef's kitchen flows perfectly into the living room, complete with grand vaulted ceilings and a fireplace. There is ample counter space as well as 42 inch cabinets, in addition too GE stainless steel appliances! The living room leads you out to the ultra private screened in porch where you can grill out or relax. The two guest bedrooms are very spacious and offer plenty of closet space as well as a full bath to share. The master bedroom boasts a deep tray ceiling, large walk in, dual vanity, soaking garden tub and stand up shower. This home also features distributed audio surround sound in the living room and screened in porch. This is an energy star rated home as well. The outdoor areas are ideal and private, the garage has plenty of room for cars, storage and/or a workshop, there is also an irrigation system. This home is priced to sell, don't miss this house!</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92210" y="8686800"/>
            <a:ext cx="1599215" cy="1200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6401" r="11136"/>
          <a:stretch/>
        </p:blipFill>
        <p:spPr bwMode="auto">
          <a:xfrm>
            <a:off x="175098" y="8882303"/>
            <a:ext cx="1600200"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8748266"/>
            <a:ext cx="7772400" cy="1077218"/>
          </a:xfrm>
          <a:prstGeom prst="rect">
            <a:avLst/>
          </a:prstGeom>
        </p:spPr>
        <p:txBody>
          <a:bodyPr wrap="square">
            <a:spAutoFit/>
          </a:bodyPr>
          <a:lstStyle/>
          <a:p>
            <a:pPr algn="ctr"/>
            <a:r>
              <a:rPr lang="en-US" sz="1600" b="1" dirty="0">
                <a:latin typeface="Cambria" panose="02040503050406030204" pitchFamily="18" charset="0"/>
              </a:rPr>
              <a:t>Dan Lorentz, Realtor</a:t>
            </a:r>
          </a:p>
          <a:p>
            <a:pPr algn="ctr"/>
            <a:r>
              <a:rPr lang="en-US" sz="1200" dirty="0" smtClean="0">
                <a:latin typeface="Cambria" panose="02040503050406030204" pitchFamily="18" charset="0"/>
              </a:rPr>
              <a:t>ERA </a:t>
            </a:r>
            <a:r>
              <a:rPr lang="en-US" sz="1200" dirty="0">
                <a:latin typeface="Cambria" panose="02040503050406030204" pitchFamily="18" charset="0"/>
              </a:rPr>
              <a:t>Agent of the Year</a:t>
            </a:r>
          </a:p>
          <a:p>
            <a:pPr algn="ctr"/>
            <a:r>
              <a:rPr lang="en-US" sz="1200" dirty="0">
                <a:latin typeface="Cambria" panose="02040503050406030204" pitchFamily="18" charset="0"/>
              </a:rPr>
              <a:t>843-532-4653</a:t>
            </a:r>
          </a:p>
          <a:p>
            <a:pPr algn="ctr"/>
            <a:r>
              <a:rPr lang="en-US" sz="1200" dirty="0">
                <a:latin typeface="Cambria" panose="02040503050406030204" pitchFamily="18" charset="0"/>
              </a:rPr>
              <a:t>dan@danlorentz.com</a:t>
            </a:r>
            <a:endParaRPr lang="en-US" sz="1200" dirty="0">
              <a:latin typeface="Cambria" panose="02040503050406030204" pitchFamily="18" charset="0"/>
            </a:endParaRPr>
          </a:p>
          <a:p>
            <a:pPr algn="ctr"/>
            <a:r>
              <a:rPr lang="en-US" sz="1200" dirty="0">
                <a:latin typeface="Cambria" panose="02040503050406030204" pitchFamily="18" charset="0"/>
              </a:rPr>
              <a:t>www.danlorentz.com</a:t>
            </a: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a:t>
            </a:r>
            <a:r>
              <a:rPr lang="en-US" sz="900" dirty="0" smtClean="0">
                <a:latin typeface="Cambria" panose="02040503050406030204" pitchFamily="18" charset="0"/>
              </a:rPr>
              <a:t>Realty, 125-F </a:t>
            </a:r>
            <a:r>
              <a:rPr lang="en-US" sz="900" dirty="0" err="1">
                <a:latin typeface="Cambria" panose="02040503050406030204" pitchFamily="18" charset="0"/>
              </a:rPr>
              <a:t>Wappoo</a:t>
            </a:r>
            <a:r>
              <a:rPr lang="en-US" sz="900" dirty="0">
                <a:latin typeface="Cambria" panose="02040503050406030204" pitchFamily="18" charset="0"/>
              </a:rPr>
              <a:t> Creek </a:t>
            </a:r>
            <a:r>
              <a:rPr lang="en-US" sz="900" dirty="0" smtClean="0">
                <a:latin typeface="Cambria" panose="02040503050406030204" pitchFamily="18" charset="0"/>
              </a:rPr>
              <a:t>Dr, Charleston</a:t>
            </a:r>
            <a:r>
              <a:rPr lang="en-US" sz="900" dirty="0">
                <a:latin typeface="Cambria" panose="02040503050406030204" pitchFamily="18" charset="0"/>
              </a:rPr>
              <a:t>, SC </a:t>
            </a:r>
            <a:r>
              <a:rPr lang="en-US" sz="900" dirty="0" smtClean="0">
                <a:latin typeface="Cambria" panose="02040503050406030204" pitchFamily="18" charset="0"/>
              </a:rPr>
              <a:t>29412</a:t>
            </a:r>
            <a:endParaRPr lang="en-US" sz="900" dirty="0">
              <a:latin typeface="Cambria" panose="02040503050406030204" pitchFamily="18" charset="0"/>
            </a:endParaRPr>
          </a:p>
        </p:txBody>
      </p:sp>
      <p:pic>
        <p:nvPicPr>
          <p:cNvPr id="7" name="Picture 6"/>
          <p:cNvPicPr>
            <a:picLocks noChangeAspect="1"/>
          </p:cNvPicPr>
          <p:nvPr/>
        </p:nvPicPr>
        <p:blipFill rotWithShape="1">
          <a:blip r:embed="rId4">
            <a:extLst>
              <a:ext uri="{28A0092B-C50C-407E-A947-70E740481C1C}">
                <a14:useLocalDpi xmlns:a14="http://schemas.microsoft.com/office/drawing/2010/main" val="0"/>
              </a:ext>
            </a:extLst>
          </a:blip>
          <a:srcRect l="16640" t="2346" r="10502" b="12326"/>
          <a:stretch/>
        </p:blipFill>
        <p:spPr>
          <a:xfrm>
            <a:off x="1638314" y="1160022"/>
            <a:ext cx="4504204" cy="4097778"/>
          </a:xfrm>
          <a:prstGeom prst="rect">
            <a:avLst/>
          </a:prstGeom>
          <a:ln w="38100">
            <a:solidFill>
              <a:schemeClr val="bg1"/>
            </a:solidFill>
          </a:ln>
        </p:spPr>
      </p:pic>
      <p:sp>
        <p:nvSpPr>
          <p:cNvPr id="8" name="Rectangle 7"/>
          <p:cNvSpPr/>
          <p:nvPr/>
        </p:nvSpPr>
        <p:spPr>
          <a:xfrm>
            <a:off x="838200" y="5295781"/>
            <a:ext cx="6096000" cy="800219"/>
          </a:xfrm>
          <a:prstGeom prst="rect">
            <a:avLst/>
          </a:prstGeom>
        </p:spPr>
        <p:txBody>
          <a:bodyPr wrap="square">
            <a:spAutoFit/>
          </a:bodyPr>
          <a:lstStyle/>
          <a:p>
            <a:pPr algn="ctr"/>
            <a:r>
              <a:rPr lang="en-US" sz="2800" b="1" dirty="0" smtClean="0">
                <a:latin typeface="Cambria" panose="02040503050406030204" pitchFamily="18" charset="0"/>
              </a:rPr>
              <a:t>2751 </a:t>
            </a:r>
            <a:r>
              <a:rPr lang="en-US" sz="2800" b="1" dirty="0" err="1" smtClean="0">
                <a:latin typeface="Cambria" panose="02040503050406030204" pitchFamily="18" charset="0"/>
              </a:rPr>
              <a:t>Summertrees</a:t>
            </a:r>
            <a:r>
              <a:rPr lang="en-US" sz="2800" b="1" dirty="0" smtClean="0">
                <a:latin typeface="Cambria" panose="02040503050406030204" pitchFamily="18" charset="0"/>
              </a:rPr>
              <a:t> Blvd</a:t>
            </a:r>
          </a:p>
          <a:p>
            <a:pPr algn="ctr"/>
            <a:r>
              <a:rPr lang="en-US" sz="1800" b="1" dirty="0" err="1" smtClean="0">
                <a:latin typeface="Cambria" panose="02040503050406030204" pitchFamily="18" charset="0"/>
              </a:rPr>
              <a:t>Summertrees</a:t>
            </a:r>
            <a:r>
              <a:rPr lang="en-US" sz="1800" b="1" dirty="0" smtClean="0">
                <a:latin typeface="Cambria" panose="02040503050406030204" pitchFamily="18" charset="0"/>
              </a:rPr>
              <a:t> – Charleston – MLS# 1419163 - $204,000</a:t>
            </a:r>
            <a:endParaRPr lang="en-US" sz="1800" b="1" dirty="0">
              <a:latin typeface="Cambria" panose="02040503050406030204" pitchFamily="18" charset="0"/>
            </a:endParaRPr>
          </a:p>
        </p:txBody>
      </p:sp>
      <p:pic>
        <p:nvPicPr>
          <p:cNvPr id="9" name="Picture 8"/>
          <p:cNvPicPr>
            <a:picLocks noChangeAspect="1"/>
          </p:cNvPicPr>
          <p:nvPr/>
        </p:nvPicPr>
        <p:blipFill rotWithShape="1">
          <a:blip r:embed="rId5" cstate="print">
            <a:extLst>
              <a:ext uri="{28A0092B-C50C-407E-A947-70E740481C1C}">
                <a14:useLocalDpi xmlns:a14="http://schemas.microsoft.com/office/drawing/2010/main" val="0"/>
              </a:ext>
            </a:extLst>
          </a:blip>
          <a:srcRect b="10756"/>
          <a:stretch/>
        </p:blipFill>
        <p:spPr>
          <a:xfrm>
            <a:off x="6226337" y="2185930"/>
            <a:ext cx="1524000" cy="1020053"/>
          </a:xfrm>
          <a:prstGeom prst="rect">
            <a:avLst/>
          </a:prstGeom>
          <a:ln>
            <a:solidFill>
              <a:schemeClr val="bg1"/>
            </a:solidFill>
          </a:ln>
        </p:spPr>
      </p:pic>
      <p:pic>
        <p:nvPicPr>
          <p:cNvPr id="10" name="Picture 9"/>
          <p:cNvPicPr>
            <a:picLocks noChangeAspect="1"/>
          </p:cNvPicPr>
          <p:nvPr/>
        </p:nvPicPr>
        <p:blipFill rotWithShape="1">
          <a:blip r:embed="rId6" cstate="print">
            <a:extLst>
              <a:ext uri="{28A0092B-C50C-407E-A947-70E740481C1C}">
                <a14:useLocalDpi xmlns:a14="http://schemas.microsoft.com/office/drawing/2010/main" val="0"/>
              </a:ext>
            </a:extLst>
          </a:blip>
          <a:srcRect b="10756"/>
          <a:stretch/>
        </p:blipFill>
        <p:spPr>
          <a:xfrm>
            <a:off x="6226337" y="4237747"/>
            <a:ext cx="1524000" cy="1020053"/>
          </a:xfrm>
          <a:prstGeom prst="rect">
            <a:avLst/>
          </a:prstGeom>
          <a:ln>
            <a:solidFill>
              <a:schemeClr val="bg1"/>
            </a:solidFill>
          </a:ln>
        </p:spPr>
      </p:pic>
      <p:pic>
        <p:nvPicPr>
          <p:cNvPr id="11" name="Picture 10"/>
          <p:cNvPicPr>
            <a:picLocks noChangeAspect="1"/>
          </p:cNvPicPr>
          <p:nvPr/>
        </p:nvPicPr>
        <p:blipFill rotWithShape="1">
          <a:blip r:embed="rId7" cstate="print">
            <a:extLst>
              <a:ext uri="{28A0092B-C50C-407E-A947-70E740481C1C}">
                <a14:useLocalDpi xmlns:a14="http://schemas.microsoft.com/office/drawing/2010/main" val="0"/>
              </a:ext>
            </a:extLst>
          </a:blip>
          <a:srcRect b="10756"/>
          <a:stretch/>
        </p:blipFill>
        <p:spPr>
          <a:xfrm>
            <a:off x="6226337" y="1160022"/>
            <a:ext cx="1524000" cy="1020053"/>
          </a:xfrm>
          <a:prstGeom prst="rect">
            <a:avLst/>
          </a:prstGeom>
          <a:ln>
            <a:solidFill>
              <a:schemeClr val="bg1"/>
            </a:solidFill>
          </a:ln>
        </p:spPr>
      </p:pic>
      <p:pic>
        <p:nvPicPr>
          <p:cNvPr id="12" name="Picture 11"/>
          <p:cNvPicPr>
            <a:picLocks noChangeAspect="1"/>
          </p:cNvPicPr>
          <p:nvPr/>
        </p:nvPicPr>
        <p:blipFill rotWithShape="1">
          <a:blip r:embed="rId8" cstate="print">
            <a:extLst>
              <a:ext uri="{28A0092B-C50C-407E-A947-70E740481C1C}">
                <a14:useLocalDpi xmlns:a14="http://schemas.microsoft.com/office/drawing/2010/main" val="0"/>
              </a:ext>
            </a:extLst>
          </a:blip>
          <a:srcRect b="10756"/>
          <a:stretch/>
        </p:blipFill>
        <p:spPr>
          <a:xfrm>
            <a:off x="30495" y="1160022"/>
            <a:ext cx="1524000" cy="1020053"/>
          </a:xfrm>
          <a:prstGeom prst="rect">
            <a:avLst/>
          </a:prstGeom>
          <a:ln>
            <a:solidFill>
              <a:schemeClr val="bg1"/>
            </a:solidFill>
          </a:ln>
        </p:spPr>
      </p:pic>
      <p:pic>
        <p:nvPicPr>
          <p:cNvPr id="13" name="Picture 12"/>
          <p:cNvPicPr>
            <a:picLocks noChangeAspect="1"/>
          </p:cNvPicPr>
          <p:nvPr/>
        </p:nvPicPr>
        <p:blipFill rotWithShape="1">
          <a:blip r:embed="rId9" cstate="print">
            <a:extLst>
              <a:ext uri="{28A0092B-C50C-407E-A947-70E740481C1C}">
                <a14:useLocalDpi xmlns:a14="http://schemas.microsoft.com/office/drawing/2010/main" val="0"/>
              </a:ext>
            </a:extLst>
          </a:blip>
          <a:srcRect b="10756"/>
          <a:stretch/>
        </p:blipFill>
        <p:spPr>
          <a:xfrm>
            <a:off x="30495" y="4237747"/>
            <a:ext cx="1524000" cy="1020053"/>
          </a:xfrm>
          <a:prstGeom prst="rect">
            <a:avLst/>
          </a:prstGeom>
          <a:ln>
            <a:solidFill>
              <a:schemeClr val="bg1"/>
            </a:solidFill>
          </a:ln>
        </p:spPr>
      </p:pic>
      <p:pic>
        <p:nvPicPr>
          <p:cNvPr id="14" name="Picture 13"/>
          <p:cNvPicPr>
            <a:picLocks noChangeAspect="1"/>
          </p:cNvPicPr>
          <p:nvPr/>
        </p:nvPicPr>
        <p:blipFill rotWithShape="1">
          <a:blip r:embed="rId10" cstate="print">
            <a:extLst>
              <a:ext uri="{28A0092B-C50C-407E-A947-70E740481C1C}">
                <a14:useLocalDpi xmlns:a14="http://schemas.microsoft.com/office/drawing/2010/main" val="0"/>
              </a:ext>
            </a:extLst>
          </a:blip>
          <a:srcRect b="10756"/>
          <a:stretch/>
        </p:blipFill>
        <p:spPr>
          <a:xfrm>
            <a:off x="6226337" y="3211838"/>
            <a:ext cx="1524000" cy="1020053"/>
          </a:xfrm>
          <a:prstGeom prst="rect">
            <a:avLst/>
          </a:prstGeom>
          <a:ln>
            <a:solidFill>
              <a:schemeClr val="bg1"/>
            </a:solidFill>
          </a:ln>
        </p:spPr>
      </p:pic>
      <p:pic>
        <p:nvPicPr>
          <p:cNvPr id="15" name="Picture 14"/>
          <p:cNvPicPr>
            <a:picLocks noChangeAspect="1"/>
          </p:cNvPicPr>
          <p:nvPr/>
        </p:nvPicPr>
        <p:blipFill rotWithShape="1">
          <a:blip r:embed="rId11" cstate="print">
            <a:extLst>
              <a:ext uri="{28A0092B-C50C-407E-A947-70E740481C1C}">
                <a14:useLocalDpi xmlns:a14="http://schemas.microsoft.com/office/drawing/2010/main" val="0"/>
              </a:ext>
            </a:extLst>
          </a:blip>
          <a:srcRect b="10756"/>
          <a:stretch/>
        </p:blipFill>
        <p:spPr>
          <a:xfrm>
            <a:off x="30495" y="2185930"/>
            <a:ext cx="1524000" cy="1020053"/>
          </a:xfrm>
          <a:prstGeom prst="rect">
            <a:avLst/>
          </a:prstGeom>
          <a:ln>
            <a:solidFill>
              <a:schemeClr val="bg1"/>
            </a:solidFill>
          </a:ln>
        </p:spPr>
      </p:pic>
      <p:pic>
        <p:nvPicPr>
          <p:cNvPr id="16" name="Picture 15"/>
          <p:cNvPicPr>
            <a:picLocks noChangeAspect="1"/>
          </p:cNvPicPr>
          <p:nvPr/>
        </p:nvPicPr>
        <p:blipFill rotWithShape="1">
          <a:blip r:embed="rId12" cstate="print">
            <a:extLst>
              <a:ext uri="{28A0092B-C50C-407E-A947-70E740481C1C}">
                <a14:useLocalDpi xmlns:a14="http://schemas.microsoft.com/office/drawing/2010/main" val="0"/>
              </a:ext>
            </a:extLst>
          </a:blip>
          <a:srcRect b="10756"/>
          <a:stretch/>
        </p:blipFill>
        <p:spPr>
          <a:xfrm>
            <a:off x="30495" y="3211838"/>
            <a:ext cx="1524000" cy="1020053"/>
          </a:xfrm>
          <a:prstGeom prst="rect">
            <a:avLst/>
          </a:prstGeom>
          <a:ln>
            <a:solidFill>
              <a:schemeClr val="bg1"/>
            </a:solidFill>
          </a:ln>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289</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BEST DEAL ON JOHNS ISLAND!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atp1313@gmail.com</cp:lastModifiedBy>
  <cp:revision>3</cp:revision>
  <dcterms:created xsi:type="dcterms:W3CDTF">2006-08-16T00:00:00Z</dcterms:created>
  <dcterms:modified xsi:type="dcterms:W3CDTF">2014-08-06T19:23:17Z</dcterms:modified>
</cp:coreProperties>
</file>