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7" d="100"/>
          <a:sy n="47" d="100"/>
        </p:scale>
        <p:origin x="1458"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182665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550621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4232809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B87BD2-079C-4EE9-A540-83B3FE7E79B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5206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B87BD2-079C-4EE9-A540-83B3FE7E79BA}"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57346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B87BD2-079C-4EE9-A540-83B3FE7E79BA}"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2756551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B87BD2-079C-4EE9-A540-83B3FE7E79BA}"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101121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B87BD2-079C-4EE9-A540-83B3FE7E79BA}"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2819188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B87BD2-079C-4EE9-A540-83B3FE7E79BA}"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72564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30765140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B87BD2-079C-4EE9-A540-83B3FE7E79BA}"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83DD48-4707-442F-9460-CED50651938C}" type="slidenum">
              <a:rPr lang="en-US" smtClean="0"/>
              <a:t>‹#›</a:t>
            </a:fld>
            <a:endParaRPr lang="en-US"/>
          </a:p>
        </p:txBody>
      </p:sp>
    </p:spTree>
    <p:extLst>
      <p:ext uri="{BB962C8B-B14F-4D97-AF65-F5344CB8AC3E}">
        <p14:creationId xmlns:p14="http://schemas.microsoft.com/office/powerpoint/2010/main" val="1462734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B0B87BD2-079C-4EE9-A540-83B3FE7E79BA}" type="datetimeFigureOut">
              <a:rPr lang="en-US" smtClean="0"/>
              <a:t>12/3/2019</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6383DD48-4707-442F-9460-CED50651938C}" type="slidenum">
              <a:rPr lang="en-US" smtClean="0"/>
              <a:t>‹#›</a:t>
            </a:fld>
            <a:endParaRPr lang="en-US"/>
          </a:p>
        </p:txBody>
      </p:sp>
    </p:spTree>
    <p:extLst>
      <p:ext uri="{BB962C8B-B14F-4D97-AF65-F5344CB8AC3E}">
        <p14:creationId xmlns:p14="http://schemas.microsoft.com/office/powerpoint/2010/main" val="28207045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jpg"/><Relationship Id="rId3" Type="http://schemas.openxmlformats.org/officeDocument/2006/relationships/image" Target="../media/image2.png"/><Relationship Id="rId7" Type="http://schemas.openxmlformats.org/officeDocument/2006/relationships/image" Target="../media/image6.jpg"/><Relationship Id="rId12" Type="http://schemas.openxmlformats.org/officeDocument/2006/relationships/image" Target="../media/image11.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png"/><Relationship Id="rId9" Type="http://schemas.openxmlformats.org/officeDocument/2006/relationships/image" Target="../media/image8.jp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78" t="21052" r="1778"/>
          <a:stretch/>
        </p:blipFill>
        <p:spPr bwMode="auto">
          <a:xfrm>
            <a:off x="146384" y="60960"/>
            <a:ext cx="7936832" cy="4343443"/>
          </a:xfrm>
          <a:prstGeom prst="round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5" name="Text Box 4"/>
          <p:cNvSpPr txBox="1">
            <a:spLocks noChangeArrowheads="1"/>
          </p:cNvSpPr>
          <p:nvPr/>
        </p:nvSpPr>
        <p:spPr bwMode="auto">
          <a:xfrm>
            <a:off x="295337" y="5476993"/>
            <a:ext cx="7638928" cy="24071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ctr" defTabSz="914400" eaLnBrk="0" fontAlgn="base" hangingPunct="0">
              <a:spcBef>
                <a:spcPct val="0"/>
              </a:spcBef>
              <a:spcAft>
                <a:spcPct val="0"/>
              </a:spcAft>
            </a:pPr>
            <a:r>
              <a:rPr lang="en-US" altLang="en-US" sz="1300" dirty="0">
                <a:solidFill>
                  <a:srgbClr val="000000"/>
                </a:solidFill>
                <a:latin typeface="Gadugi" panose="020B0502040204020203" pitchFamily="34" charset="0"/>
                <a:ea typeface="Gadugi" panose="020B0502040204020203" pitchFamily="34" charset="0"/>
              </a:rPr>
              <a:t>Beautiful, recently updated 3 Bedroom ready for move-in! This spectacular home has been freshly painted completely inside and outside, and features Brazilian hardwood floors on the 1st floor, and Brand new carpet throughout the entire 2nd floor. The large and open kitchen has grey cabinetry with beautiful new granite and subway tile backsplash, perfect for cooking and entertaining. All new stainless steel appliances with 2 sky lights above! This open floor plan has a fireplace encased with molding located in the living room, as well as crown molding and wainscoting in the dining room. Upstairs there is a large master bedroom with Jacuzzi tub and shower. The guest bath has a new vanity, new floors and beadboard on walls. There is a nice screened porch with a large deck and fenced shaded backyard. Brickyard is just minutes from the beach, and has lots of great amenities in the community, with 2 pools, new tennis courts, playground, very nice boat dock and storage parking for boats.</a:t>
            </a:r>
            <a:endParaRPr lang="en-US" altLang="en-US" sz="1300" dirty="0">
              <a:latin typeface="Gadugi" panose="020B0502040204020203" pitchFamily="34" charset="0"/>
              <a:ea typeface="Gadugi" panose="020B0502040204020203" pitchFamily="34" charset="0"/>
            </a:endParaRPr>
          </a:p>
        </p:txBody>
      </p:sp>
      <p:pic>
        <p:nvPicPr>
          <p:cNvPr id="1029" name="Picture 5" descr="1518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426" y="9011930"/>
            <a:ext cx="1206500" cy="903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1035" name="Picture 11" descr="kw_stack_color_sm"/>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849050" y="9011930"/>
            <a:ext cx="1047750" cy="952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6" name="Text Box 12"/>
          <p:cNvSpPr txBox="1">
            <a:spLocks noChangeArrowheads="1"/>
          </p:cNvSpPr>
          <p:nvPr/>
        </p:nvSpPr>
        <p:spPr bwMode="auto">
          <a:xfrm>
            <a:off x="1737308" y="9030980"/>
            <a:ext cx="2309231"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defTabSz="914400" eaLnBrk="0" fontAlgn="base" hangingPunct="0">
              <a:spcBef>
                <a:spcPct val="0"/>
              </a:spcBef>
              <a:spcAft>
                <a:spcPct val="0"/>
              </a:spcAft>
            </a:pPr>
            <a:r>
              <a:rPr lang="en-US" altLang="en-US" sz="1600" dirty="0">
                <a:solidFill>
                  <a:srgbClr val="000000"/>
                </a:solidFill>
                <a:latin typeface="Gadugi" panose="020B0502040204020203" pitchFamily="34" charset="0"/>
                <a:ea typeface="Gadugi" panose="020B0502040204020203" pitchFamily="34" charset="0"/>
              </a:rPr>
              <a:t>Marilyn Stewart, Realtor</a:t>
            </a:r>
          </a:p>
          <a:p>
            <a:pPr defTabSz="914400" eaLnBrk="0" fontAlgn="base" hangingPunct="0">
              <a:spcBef>
                <a:spcPct val="0"/>
              </a:spcBef>
              <a:spcAft>
                <a:spcPct val="0"/>
              </a:spcAft>
            </a:pPr>
            <a:r>
              <a:rPr lang="en-US" altLang="en-US" sz="1000" i="1" dirty="0">
                <a:solidFill>
                  <a:srgbClr val="000000"/>
                </a:solidFill>
                <a:latin typeface="Gadugi" panose="020B0502040204020203" pitchFamily="34" charset="0"/>
                <a:ea typeface="Gadugi" panose="020B0502040204020203" pitchFamily="34" charset="0"/>
              </a:rPr>
              <a:t>Realtor of Distinction</a:t>
            </a:r>
          </a:p>
          <a:p>
            <a:pPr defTabSz="914400" eaLnBrk="0" fontAlgn="base" hangingPunct="0">
              <a:spcBef>
                <a:spcPct val="0"/>
              </a:spcBef>
              <a:spcAft>
                <a:spcPct val="0"/>
              </a:spcAft>
            </a:pPr>
            <a:r>
              <a:rPr lang="en-US" altLang="en-US" sz="1000" dirty="0">
                <a:solidFill>
                  <a:srgbClr val="000000"/>
                </a:solidFill>
                <a:latin typeface="Gadugi" panose="020B0502040204020203" pitchFamily="34" charset="0"/>
                <a:ea typeface="Gadugi" panose="020B0502040204020203" pitchFamily="34" charset="0"/>
              </a:rPr>
              <a:t>843-297-4098 M</a:t>
            </a:r>
          </a:p>
          <a:p>
            <a:pPr defTabSz="914400" eaLnBrk="0" fontAlgn="base" hangingPunct="0">
              <a:spcBef>
                <a:spcPct val="0"/>
              </a:spcBef>
              <a:spcAft>
                <a:spcPct val="0"/>
              </a:spcAft>
            </a:pPr>
            <a:r>
              <a:rPr lang="en-US" altLang="en-US" sz="1000" dirty="0">
                <a:solidFill>
                  <a:srgbClr val="000000"/>
                </a:solidFill>
                <a:latin typeface="Gadugi" panose="020B0502040204020203" pitchFamily="34" charset="0"/>
                <a:ea typeface="Gadugi" panose="020B0502040204020203" pitchFamily="34" charset="0"/>
              </a:rPr>
              <a:t>843-416-2200 F</a:t>
            </a:r>
          </a:p>
          <a:p>
            <a:pPr defTabSz="914400" eaLnBrk="0" fontAlgn="base" hangingPunct="0">
              <a:spcBef>
                <a:spcPct val="0"/>
              </a:spcBef>
              <a:spcAft>
                <a:spcPct val="0"/>
              </a:spcAft>
            </a:pPr>
            <a:r>
              <a:rPr lang="en-US" altLang="en-US" sz="1000" dirty="0">
                <a:solidFill>
                  <a:srgbClr val="000000"/>
                </a:solidFill>
                <a:latin typeface="Gadugi" panose="020B0502040204020203" pitchFamily="34" charset="0"/>
                <a:ea typeface="Gadugi" panose="020B0502040204020203" pitchFamily="34" charset="0"/>
              </a:rPr>
              <a:t>marilyn@charlestonsells.com</a:t>
            </a:r>
            <a:endParaRPr lang="en-US" altLang="en-US" sz="1000" dirty="0">
              <a:latin typeface="Gadugi" panose="020B0502040204020203" pitchFamily="34" charset="0"/>
              <a:ea typeface="Gadugi" panose="020B0502040204020203" pitchFamily="34" charset="0"/>
            </a:endParaRPr>
          </a:p>
        </p:txBody>
      </p:sp>
      <p:sp>
        <p:nvSpPr>
          <p:cNvPr id="7" name="Text Box 13"/>
          <p:cNvSpPr txBox="1">
            <a:spLocks noChangeArrowheads="1"/>
          </p:cNvSpPr>
          <p:nvPr/>
        </p:nvSpPr>
        <p:spPr bwMode="auto">
          <a:xfrm>
            <a:off x="4129089" y="9030980"/>
            <a:ext cx="2356855" cy="91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vert="horz" wrap="square" lIns="36576" tIns="36576" rIns="36576" bIns="36576" numCol="1" anchor="ctr" anchorCtr="0" compatLnSpc="1">
            <a:prstTxWarp prst="textNoShape">
              <a:avLst/>
            </a:prstTxWarp>
          </a:bodyPr>
          <a:lstStyle/>
          <a:p>
            <a:pPr algn="r" defTabSz="914400" eaLnBrk="0" fontAlgn="base" hangingPunct="0">
              <a:spcBef>
                <a:spcPct val="0"/>
              </a:spcBef>
              <a:spcAft>
                <a:spcPct val="0"/>
              </a:spcAft>
            </a:pPr>
            <a:r>
              <a:rPr lang="en-US" altLang="en-US" sz="1100" dirty="0">
                <a:solidFill>
                  <a:srgbClr val="000000"/>
                </a:solidFill>
                <a:latin typeface="Gadugi" panose="020B0502040204020203" pitchFamily="34" charset="0"/>
                <a:ea typeface="Gadugi" panose="020B0502040204020203" pitchFamily="34" charset="0"/>
              </a:rPr>
              <a:t>Keller Williams Realty</a:t>
            </a:r>
          </a:p>
          <a:p>
            <a:pPr algn="r" defTabSz="914400" eaLnBrk="0" fontAlgn="base" hangingPunct="0">
              <a:spcBef>
                <a:spcPct val="0"/>
              </a:spcBef>
              <a:spcAft>
                <a:spcPct val="0"/>
              </a:spcAft>
            </a:pPr>
            <a:r>
              <a:rPr lang="en-US" altLang="en-US" sz="1100" dirty="0">
                <a:solidFill>
                  <a:srgbClr val="000000"/>
                </a:solidFill>
                <a:latin typeface="Gadugi" panose="020B0502040204020203" pitchFamily="34" charset="0"/>
                <a:ea typeface="Gadugi" panose="020B0502040204020203" pitchFamily="34" charset="0"/>
              </a:rPr>
              <a:t>496 </a:t>
            </a:r>
            <a:r>
              <a:rPr lang="en-US" altLang="en-US" sz="1100" dirty="0" err="1">
                <a:solidFill>
                  <a:srgbClr val="000000"/>
                </a:solidFill>
                <a:latin typeface="Gadugi" panose="020B0502040204020203" pitchFamily="34" charset="0"/>
                <a:ea typeface="Gadugi" panose="020B0502040204020203" pitchFamily="34" charset="0"/>
              </a:rPr>
              <a:t>Bramson</a:t>
            </a:r>
            <a:r>
              <a:rPr lang="en-US" altLang="en-US" sz="1100" dirty="0">
                <a:solidFill>
                  <a:srgbClr val="000000"/>
                </a:solidFill>
                <a:latin typeface="Gadugi" panose="020B0502040204020203" pitchFamily="34" charset="0"/>
                <a:ea typeface="Gadugi" panose="020B0502040204020203" pitchFamily="34" charset="0"/>
              </a:rPr>
              <a:t> Ct Ste 200 </a:t>
            </a:r>
          </a:p>
          <a:p>
            <a:pPr algn="r" defTabSz="914400" eaLnBrk="0" fontAlgn="base" hangingPunct="0">
              <a:spcBef>
                <a:spcPct val="0"/>
              </a:spcBef>
              <a:spcAft>
                <a:spcPct val="0"/>
              </a:spcAft>
            </a:pPr>
            <a:r>
              <a:rPr lang="en-US" altLang="en-US" sz="1100" dirty="0">
                <a:solidFill>
                  <a:srgbClr val="000000"/>
                </a:solidFill>
                <a:latin typeface="Gadugi" panose="020B0502040204020203" pitchFamily="34" charset="0"/>
                <a:ea typeface="Gadugi" panose="020B0502040204020203" pitchFamily="34" charset="0"/>
              </a:rPr>
              <a:t>Mt. Pleasant, SC 29464</a:t>
            </a:r>
            <a:endParaRPr lang="en-US" altLang="en-US" dirty="0">
              <a:latin typeface="Gadugi" panose="020B0502040204020203" pitchFamily="34" charset="0"/>
              <a:ea typeface="Gadugi" panose="020B0502040204020203" pitchFamily="34" charset="0"/>
            </a:endParaRPr>
          </a:p>
        </p:txBody>
      </p:sp>
      <p:sp>
        <p:nvSpPr>
          <p:cNvPr id="9" name="Rectangle 8"/>
          <p:cNvSpPr/>
          <p:nvPr/>
        </p:nvSpPr>
        <p:spPr>
          <a:xfrm>
            <a:off x="146384" y="275580"/>
            <a:ext cx="8083215" cy="954107"/>
          </a:xfrm>
          <a:prstGeom prst="rect">
            <a:avLst/>
          </a:prstGeom>
        </p:spPr>
        <p:txBody>
          <a:bodyPr wrap="square">
            <a:spAutoFit/>
          </a:bodyPr>
          <a:lstStyle/>
          <a:p>
            <a:r>
              <a:rPr lang="en-US" sz="2800" b="1" dirty="0">
                <a:ln w="0">
                  <a:noFill/>
                </a:ln>
                <a:solidFill>
                  <a:schemeClr val="bg1"/>
                </a:solidFill>
                <a:latin typeface="Futura Bk BT" panose="020B0502020204020303" pitchFamily="34" charset="0"/>
                <a:ea typeface="Gadugi" panose="020B0502040204020203" pitchFamily="34" charset="0"/>
              </a:rPr>
              <a:t>Great Home!</a:t>
            </a:r>
          </a:p>
          <a:p>
            <a:r>
              <a:rPr lang="en-US" sz="2800" b="1" dirty="0">
                <a:ln w="0">
                  <a:noFill/>
                </a:ln>
                <a:solidFill>
                  <a:schemeClr val="bg1"/>
                </a:solidFill>
                <a:latin typeface="Futura Bk BT" panose="020B0502020204020303" pitchFamily="34" charset="0"/>
                <a:ea typeface="Gadugi" panose="020B0502040204020203" pitchFamily="34" charset="0"/>
              </a:rPr>
              <a:t>Great Price!</a:t>
            </a:r>
          </a:p>
        </p:txBody>
      </p:sp>
      <p:sp>
        <p:nvSpPr>
          <p:cNvPr id="19" name="Rectangle 18"/>
          <p:cNvSpPr/>
          <p:nvPr/>
        </p:nvSpPr>
        <p:spPr>
          <a:xfrm>
            <a:off x="228600" y="3580439"/>
            <a:ext cx="7772400" cy="769441"/>
          </a:xfrm>
          <a:prstGeom prst="rect">
            <a:avLst/>
          </a:prstGeom>
        </p:spPr>
        <p:txBody>
          <a:bodyPr wrap="square">
            <a:spAutoFit/>
          </a:bodyPr>
          <a:lstStyle/>
          <a:p>
            <a:pPr algn="ctr"/>
            <a:r>
              <a:rPr lang="en-US" sz="2400" b="1" dirty="0">
                <a:ln w="0">
                  <a:noFill/>
                </a:ln>
                <a:solidFill>
                  <a:schemeClr val="bg1"/>
                </a:solidFill>
                <a:latin typeface="Gadugi" panose="020B0502040204020203" pitchFamily="34" charset="0"/>
                <a:ea typeface="Gadugi" panose="020B0502040204020203" pitchFamily="34" charset="0"/>
              </a:rPr>
              <a:t>2755 </a:t>
            </a:r>
            <a:r>
              <a:rPr lang="en-US" sz="2400" b="1" dirty="0" err="1">
                <a:ln w="0">
                  <a:noFill/>
                </a:ln>
                <a:solidFill>
                  <a:schemeClr val="bg1"/>
                </a:solidFill>
                <a:latin typeface="Gadugi" panose="020B0502040204020203" pitchFamily="34" charset="0"/>
                <a:ea typeface="Gadugi" panose="020B0502040204020203" pitchFamily="34" charset="0"/>
              </a:rPr>
              <a:t>Stamby</a:t>
            </a:r>
            <a:r>
              <a:rPr lang="en-US" sz="2400" b="1" dirty="0">
                <a:ln w="0">
                  <a:noFill/>
                </a:ln>
                <a:solidFill>
                  <a:schemeClr val="bg1"/>
                </a:solidFill>
                <a:latin typeface="Gadugi" panose="020B0502040204020203" pitchFamily="34" charset="0"/>
                <a:ea typeface="Gadugi" panose="020B0502040204020203" pitchFamily="34" charset="0"/>
              </a:rPr>
              <a:t> Place</a:t>
            </a:r>
          </a:p>
          <a:p>
            <a:pPr algn="ctr"/>
            <a:r>
              <a:rPr lang="en-US" sz="2000" dirty="0">
                <a:ln w="0">
                  <a:noFill/>
                </a:ln>
                <a:solidFill>
                  <a:schemeClr val="bg1"/>
                </a:solidFill>
                <a:latin typeface="Gadugi" panose="020B0502040204020203" pitchFamily="34" charset="0"/>
                <a:ea typeface="Gadugi" panose="020B0502040204020203" pitchFamily="34" charset="0"/>
              </a:rPr>
              <a:t>Brickyard Plantation ~ Mt Pleasant ~ MLS# 19021417 ~ $445,000</a:t>
            </a:r>
          </a:p>
        </p:txBody>
      </p:sp>
      <p:pic>
        <p:nvPicPr>
          <p:cNvPr id="3" name="Picture 2">
            <a:extLst>
              <a:ext uri="{FF2B5EF4-FFF2-40B4-BE49-F238E27FC236}">
                <a16:creationId xmlns:a16="http://schemas.microsoft.com/office/drawing/2014/main" id="{3E3B48C9-38D6-4269-AA3A-88BB8D50D4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6385" y="4556708"/>
            <a:ext cx="1420582" cy="949693"/>
          </a:xfrm>
          <a:prstGeom prst="roundRect">
            <a:avLst/>
          </a:prstGeom>
        </p:spPr>
      </p:pic>
      <p:pic>
        <p:nvPicPr>
          <p:cNvPr id="8" name="Picture 7">
            <a:extLst>
              <a:ext uri="{FF2B5EF4-FFF2-40B4-BE49-F238E27FC236}">
                <a16:creationId xmlns:a16="http://schemas.microsoft.com/office/drawing/2014/main" id="{A28F2FEE-BD37-4722-88E8-6B943B81C59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775447" y="4556708"/>
            <a:ext cx="1420582" cy="949693"/>
          </a:xfrm>
          <a:prstGeom prst="roundRect">
            <a:avLst/>
          </a:prstGeom>
        </p:spPr>
      </p:pic>
      <p:pic>
        <p:nvPicPr>
          <p:cNvPr id="11" name="Picture 10">
            <a:extLst>
              <a:ext uri="{FF2B5EF4-FFF2-40B4-BE49-F238E27FC236}">
                <a16:creationId xmlns:a16="http://schemas.microsoft.com/office/drawing/2014/main" id="{19F69B3D-01D7-427D-B797-A2EB6A39E8F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662634" y="4556708"/>
            <a:ext cx="1420582" cy="949693"/>
          </a:xfrm>
          <a:prstGeom prst="roundRect">
            <a:avLst/>
          </a:prstGeom>
        </p:spPr>
      </p:pic>
      <p:pic>
        <p:nvPicPr>
          <p:cNvPr id="17" name="Picture 16">
            <a:extLst>
              <a:ext uri="{FF2B5EF4-FFF2-40B4-BE49-F238E27FC236}">
                <a16:creationId xmlns:a16="http://schemas.microsoft.com/office/drawing/2014/main" id="{81C98227-DBEE-4572-99B0-55B3A01E1BDF}"/>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033571" y="4556708"/>
            <a:ext cx="1420582" cy="949693"/>
          </a:xfrm>
          <a:prstGeom prst="roundRect">
            <a:avLst/>
          </a:prstGeom>
        </p:spPr>
      </p:pic>
      <p:pic>
        <p:nvPicPr>
          <p:cNvPr id="18" name="Picture 17">
            <a:extLst>
              <a:ext uri="{FF2B5EF4-FFF2-40B4-BE49-F238E27FC236}">
                <a16:creationId xmlns:a16="http://schemas.microsoft.com/office/drawing/2014/main" id="{D3C8D4B6-9397-459B-8208-6ABE9EB7F60E}"/>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404509" y="4556708"/>
            <a:ext cx="1420582" cy="949692"/>
          </a:xfrm>
          <a:prstGeom prst="roundRect">
            <a:avLst/>
          </a:prstGeom>
        </p:spPr>
      </p:pic>
      <p:pic>
        <p:nvPicPr>
          <p:cNvPr id="21" name="Picture 20">
            <a:extLst>
              <a:ext uri="{FF2B5EF4-FFF2-40B4-BE49-F238E27FC236}">
                <a16:creationId xmlns:a16="http://schemas.microsoft.com/office/drawing/2014/main" id="{FF617D4C-8119-4A28-ACC3-57F3E8CD0BF2}"/>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46385" y="7907856"/>
            <a:ext cx="1420582" cy="949692"/>
          </a:xfrm>
          <a:prstGeom prst="roundRect">
            <a:avLst/>
          </a:prstGeom>
        </p:spPr>
      </p:pic>
      <p:pic>
        <p:nvPicPr>
          <p:cNvPr id="23" name="Picture 22">
            <a:extLst>
              <a:ext uri="{FF2B5EF4-FFF2-40B4-BE49-F238E27FC236}">
                <a16:creationId xmlns:a16="http://schemas.microsoft.com/office/drawing/2014/main" id="{8984D493-FC95-42BC-BAE5-DCD1A42E7200}"/>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1775448" y="7907856"/>
            <a:ext cx="1420582" cy="949692"/>
          </a:xfrm>
          <a:prstGeom prst="roundRect">
            <a:avLst/>
          </a:prstGeom>
        </p:spPr>
      </p:pic>
      <p:pic>
        <p:nvPicPr>
          <p:cNvPr id="24" name="Picture 23">
            <a:extLst>
              <a:ext uri="{FF2B5EF4-FFF2-40B4-BE49-F238E27FC236}">
                <a16:creationId xmlns:a16="http://schemas.microsoft.com/office/drawing/2014/main" id="{CDDCB5D4-64A4-4CF3-B6DE-CB02DE463E86}"/>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6662634" y="7907856"/>
            <a:ext cx="1420582" cy="949692"/>
          </a:xfrm>
          <a:prstGeom prst="roundRect">
            <a:avLst/>
          </a:prstGeom>
        </p:spPr>
      </p:pic>
      <p:pic>
        <p:nvPicPr>
          <p:cNvPr id="25" name="Picture 24">
            <a:extLst>
              <a:ext uri="{FF2B5EF4-FFF2-40B4-BE49-F238E27FC236}">
                <a16:creationId xmlns:a16="http://schemas.microsoft.com/office/drawing/2014/main" id="{8F76CE58-0101-476B-AE6C-948537FA11AB}"/>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404511" y="7907856"/>
            <a:ext cx="1420582" cy="949692"/>
          </a:xfrm>
          <a:prstGeom prst="roundRect">
            <a:avLst/>
          </a:prstGeom>
        </p:spPr>
      </p:pic>
      <p:pic>
        <p:nvPicPr>
          <p:cNvPr id="26" name="Picture 25">
            <a:extLst>
              <a:ext uri="{FF2B5EF4-FFF2-40B4-BE49-F238E27FC236}">
                <a16:creationId xmlns:a16="http://schemas.microsoft.com/office/drawing/2014/main" id="{22F55BC1-F5D5-40CA-80B8-3908016C6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5033574" y="7907856"/>
            <a:ext cx="1420580" cy="949692"/>
          </a:xfrm>
          <a:prstGeom prst="roundRect">
            <a:avLst/>
          </a:prstGeom>
        </p:spPr>
      </p:pic>
    </p:spTree>
    <p:extLst>
      <p:ext uri="{BB962C8B-B14F-4D97-AF65-F5344CB8AC3E}">
        <p14:creationId xmlns:p14="http://schemas.microsoft.com/office/powerpoint/2010/main" val="388189319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236</Words>
  <Application>Microsoft Office PowerPoint</Application>
  <PresentationFormat>Custom</PresentationFormat>
  <Paragraphs>13</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Futura Bk BT</vt:lpstr>
      <vt:lpstr>Gadugi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 Thomas Price</dc:creator>
  <cp:lastModifiedBy>A. Thomas Price</cp:lastModifiedBy>
  <cp:revision>16</cp:revision>
  <dcterms:created xsi:type="dcterms:W3CDTF">2016-10-21T14:02:21Z</dcterms:created>
  <dcterms:modified xsi:type="dcterms:W3CDTF">2019-12-03T17:02:04Z</dcterms:modified>
</cp:coreProperties>
</file>