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66" d="100"/>
          <a:sy n="66" d="100"/>
        </p:scale>
        <p:origin x="1392" y="4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5"/>
            <a:ext cx="6606540" cy="21560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1237927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1322623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790281" y="591397"/>
            <a:ext cx="1485662" cy="1258697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30599" y="591397"/>
            <a:ext cx="4330144" cy="1258697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8459506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7899343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1"/>
            <a:ext cx="6606540" cy="2200274"/>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6163165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30597" y="3441277"/>
            <a:ext cx="2907903" cy="973709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368040" y="3441277"/>
            <a:ext cx="2907904" cy="973709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8/9/2015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4820755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2802"/>
            <a:ext cx="6995160" cy="16764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3" y="2251499"/>
            <a:ext cx="3435509"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948273" y="3189817"/>
            <a:ext cx="3435509"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8/9/2015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5356039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8/9/2015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9866248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8/9/2015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1345622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2557066" cy="170434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038792" y="400475"/>
            <a:ext cx="4344988" cy="858456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0" y="2104815"/>
            <a:ext cx="2557066" cy="688022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8/9/2015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7172607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0"/>
            <a:ext cx="4663440" cy="831216"/>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7"/>
            <a:ext cx="4663440" cy="603504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523445" y="7872096"/>
            <a:ext cx="4663440" cy="118046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8/9/2015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3378442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9"/>
            <a:ext cx="1813560" cy="535517"/>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8/9/2015</a:t>
            </a:fld>
            <a:endParaRPr lang="en-US"/>
          </a:p>
        </p:txBody>
      </p:sp>
      <p:sp>
        <p:nvSpPr>
          <p:cNvPr id="5" name="Footer Placeholder 4"/>
          <p:cNvSpPr>
            <a:spLocks noGrp="1"/>
          </p:cNvSpPr>
          <p:nvPr>
            <p:ph type="ftr" sz="quarter" idx="3"/>
          </p:nvPr>
        </p:nvSpPr>
        <p:spPr>
          <a:xfrm>
            <a:off x="2655570" y="9322649"/>
            <a:ext cx="2461260" cy="53551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9"/>
            <a:ext cx="1813560" cy="535517"/>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3911045604"/>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g"/><Relationship Id="rId10" Type="http://schemas.openxmlformats.org/officeDocument/2006/relationships/image" Target="../media/image9.jpeg"/><Relationship Id="rId4" Type="http://schemas.openxmlformats.org/officeDocument/2006/relationships/image" Target="../media/image3.jp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tx2">
                <a:lumMod val="75000"/>
              </a:schemeClr>
            </a:gs>
            <a:gs pos="50000">
              <a:schemeClr val="tx2">
                <a:lumMod val="50000"/>
                <a:alpha val="50000"/>
              </a:schemeClr>
            </a:gs>
            <a:gs pos="100000">
              <a:schemeClr val="tx2">
                <a:lumMod val="50000"/>
                <a:alpha val="0"/>
              </a:schemeClr>
            </a:gs>
          </a:gsLst>
          <a:lin ang="5400000" scaled="0"/>
        </a:gradFill>
        <a:effectLst/>
      </p:bgPr>
    </p:bg>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09256" y="95249"/>
            <a:ext cx="4800600" cy="3600450"/>
          </a:xfrm>
          <a:prstGeom prst="rect">
            <a:avLst/>
          </a:prstGeom>
          <a:ln>
            <a:noFill/>
          </a:ln>
          <a:effectLst>
            <a:softEdge rad="112500"/>
          </a:effectLst>
        </p:spPr>
      </p:pic>
      <p:sp>
        <p:nvSpPr>
          <p:cNvPr id="2" name="Title 1"/>
          <p:cNvSpPr>
            <a:spLocks noGrp="1"/>
          </p:cNvSpPr>
          <p:nvPr>
            <p:ph type="ctrTitle"/>
          </p:nvPr>
        </p:nvSpPr>
        <p:spPr>
          <a:xfrm>
            <a:off x="37828" y="3581400"/>
            <a:ext cx="6934200" cy="1066800"/>
          </a:xfrm>
        </p:spPr>
        <p:txBody>
          <a:bodyPr anchor="ctr">
            <a:noAutofit/>
          </a:bodyPr>
          <a:lstStyle/>
          <a:p>
            <a:r>
              <a:rPr lang="en-US" sz="3200" b="1" dirty="0">
                <a:solidFill>
                  <a:srgbClr val="FFFFFF"/>
                </a:solidFill>
                <a:effectLst>
                  <a:outerShdw blurRad="38100" dist="38100" dir="2700000" algn="tl">
                    <a:srgbClr val="000000">
                      <a:alpha val="43137"/>
                    </a:srgbClr>
                  </a:outerShdw>
                </a:effectLst>
                <a:latin typeface="Cambria" panose="02040503050406030204" pitchFamily="18" charset="0"/>
              </a:rPr>
              <a:t>2768 Oak Manor </a:t>
            </a:r>
            <a:r>
              <a:rPr lang="en-US" sz="3200" b="1" dirty="0" smtClean="0">
                <a:solidFill>
                  <a:srgbClr val="FFFFFF"/>
                </a:solidFill>
                <a:effectLst>
                  <a:outerShdw blurRad="38100" dist="38100" dir="2700000" algn="tl">
                    <a:srgbClr val="000000">
                      <a:alpha val="43137"/>
                    </a:srgbClr>
                  </a:outerShdw>
                </a:effectLst>
                <a:latin typeface="Cambria" panose="02040503050406030204" pitchFamily="18" charset="0"/>
              </a:rPr>
              <a:t>Drive</a:t>
            </a:r>
            <a:br>
              <a:rPr lang="en-US" sz="3200" b="1" dirty="0" smtClean="0">
                <a:solidFill>
                  <a:srgbClr val="FFFFFF"/>
                </a:solidFill>
                <a:effectLst>
                  <a:outerShdw blurRad="38100" dist="38100" dir="2700000" algn="tl">
                    <a:srgbClr val="000000">
                      <a:alpha val="43137"/>
                    </a:srgbClr>
                  </a:outerShdw>
                </a:effectLst>
                <a:latin typeface="Cambria" panose="02040503050406030204" pitchFamily="18" charset="0"/>
              </a:rPr>
            </a:br>
            <a:r>
              <a:rPr lang="en-US" sz="2000" dirty="0">
                <a:solidFill>
                  <a:srgbClr val="FFFFFF"/>
                </a:solidFill>
                <a:effectLst>
                  <a:outerShdw blurRad="38100" dist="38100" dir="2700000" algn="tl">
                    <a:srgbClr val="000000">
                      <a:alpha val="43137"/>
                    </a:srgbClr>
                  </a:outerShdw>
                </a:effectLst>
                <a:latin typeface="Cambria" panose="02040503050406030204" pitchFamily="18" charset="0"/>
              </a:rPr>
              <a:t>Dunes West ~ </a:t>
            </a:r>
            <a:r>
              <a:rPr lang="en-US" sz="2000" dirty="0" smtClean="0">
                <a:solidFill>
                  <a:srgbClr val="FFFFFF"/>
                </a:solidFill>
                <a:effectLst>
                  <a:outerShdw blurRad="38100" dist="38100" dir="2700000" algn="tl">
                    <a:srgbClr val="000000">
                      <a:alpha val="43137"/>
                    </a:srgbClr>
                  </a:outerShdw>
                </a:effectLst>
                <a:latin typeface="Cambria" panose="02040503050406030204" pitchFamily="18" charset="0"/>
              </a:rPr>
              <a:t>Mt </a:t>
            </a:r>
            <a:r>
              <a:rPr lang="en-US" sz="2000" dirty="0">
                <a:solidFill>
                  <a:srgbClr val="FFFFFF"/>
                </a:solidFill>
                <a:effectLst>
                  <a:outerShdw blurRad="38100" dist="38100" dir="2700000" algn="tl">
                    <a:srgbClr val="000000">
                      <a:alpha val="43137"/>
                    </a:srgbClr>
                  </a:outerShdw>
                </a:effectLst>
                <a:latin typeface="Cambria" panose="02040503050406030204" pitchFamily="18" charset="0"/>
              </a:rPr>
              <a:t>Pleasant ~ MLS# 15015585 ~ $</a:t>
            </a:r>
            <a:r>
              <a:rPr lang="en-US" sz="2000" dirty="0" smtClean="0">
                <a:solidFill>
                  <a:srgbClr val="FFFFFF"/>
                </a:solidFill>
                <a:effectLst>
                  <a:outerShdw blurRad="38100" dist="38100" dir="2700000" algn="tl">
                    <a:srgbClr val="000000">
                      <a:alpha val="43137"/>
                    </a:srgbClr>
                  </a:outerShdw>
                </a:effectLst>
                <a:latin typeface="Cambria" panose="02040503050406030204" pitchFamily="18" charset="0"/>
              </a:rPr>
              <a:t>819,000</a:t>
            </a:r>
            <a:endParaRPr lang="en-US" sz="1800" b="1" dirty="0">
              <a:solidFill>
                <a:srgbClr val="FFFFFF"/>
              </a:solidFill>
              <a:effectLst>
                <a:outerShdw blurRad="38100" dist="38100" dir="2700000" algn="tl">
                  <a:srgbClr val="000000">
                    <a:alpha val="43137"/>
                  </a:srgbClr>
                </a:outerShdw>
              </a:effectLst>
              <a:latin typeface="Cambria" panose="02040503050406030204" pitchFamily="18" charset="0"/>
            </a:endParaRPr>
          </a:p>
        </p:txBody>
      </p:sp>
      <p:sp>
        <p:nvSpPr>
          <p:cNvPr id="3" name="Subtitle 2"/>
          <p:cNvSpPr>
            <a:spLocks noGrp="1"/>
          </p:cNvSpPr>
          <p:nvPr>
            <p:ph type="subTitle" idx="1"/>
          </p:nvPr>
        </p:nvSpPr>
        <p:spPr>
          <a:xfrm>
            <a:off x="0" y="4572000"/>
            <a:ext cx="7009856" cy="3249861"/>
          </a:xfrm>
        </p:spPr>
        <p:txBody>
          <a:bodyPr anchor="ctr">
            <a:noAutofit/>
          </a:bodyPr>
          <a:lstStyle/>
          <a:p>
            <a:r>
              <a:rPr lang="en-US" sz="1100" dirty="0">
                <a:solidFill>
                  <a:schemeClr val="tx2">
                    <a:lumMod val="50000"/>
                  </a:schemeClr>
                </a:solidFill>
                <a:latin typeface="Cambria" panose="02040503050406030204" pitchFamily="18" charset="0"/>
              </a:rPr>
              <a:t>Presenting an open, flowing floor plan, ideal for casual family living as well as formal entertaining. 2768 Oak Manor Drive is a home that has it all including HOA dues paid through the end of 2015! This amazing 3 story home with double porches that overlook the Wando River across the street from the front and provides a beautifully fenced landscaped private oasis with a pond view from the back, provides breathtaking sunsets and sunrises. A grand 2-story foyer greets visitors into this spacious home. 5 bedrooms, (extra space could be a 6th bedroom), and 5 baths, provide ample living space for the growing family. Gorgeous hardwoods throughout the first floor living areas and crown </a:t>
            </a:r>
            <a:r>
              <a:rPr lang="en-US" sz="1100" dirty="0" err="1">
                <a:solidFill>
                  <a:schemeClr val="tx2">
                    <a:lumMod val="50000"/>
                  </a:schemeClr>
                </a:solidFill>
                <a:latin typeface="Cambria" panose="02040503050406030204" pitchFamily="18" charset="0"/>
              </a:rPr>
              <a:t>moulding</a:t>
            </a:r>
            <a:r>
              <a:rPr lang="en-US" sz="1100" dirty="0">
                <a:solidFill>
                  <a:schemeClr val="tx2">
                    <a:lumMod val="50000"/>
                  </a:schemeClr>
                </a:solidFill>
                <a:latin typeface="Cambria" panose="02040503050406030204" pitchFamily="18" charset="0"/>
              </a:rPr>
              <a:t> throughout all three floors set this executive home apart. The gourmet kitchen is well appointed with granite countertops, cherry island bar, pantry, breakfast area, antique white cabinets, a gas stove, double convection ovens, and stainless steel appliances. The first floor also includes a bed/bath, perfect for an in-law suite, that opens to the back deck. Elegant formal living and dining spaces, and a great room with a gas fireplace that opens to a beautiful sun porch and deck all equipped with sound, round out the entertainer's dream floor plan. The second floor's spacious Master Bedroom suite has a </a:t>
            </a:r>
            <a:r>
              <a:rPr lang="en-US" sz="1100" dirty="0" err="1">
                <a:solidFill>
                  <a:schemeClr val="tx2">
                    <a:lumMod val="50000"/>
                  </a:schemeClr>
                </a:solidFill>
                <a:latin typeface="Cambria" panose="02040503050406030204" pitchFamily="18" charset="0"/>
              </a:rPr>
              <a:t>jacuzzi</a:t>
            </a:r>
            <a:r>
              <a:rPr lang="en-US" sz="1100" dirty="0">
                <a:solidFill>
                  <a:schemeClr val="tx2">
                    <a:lumMod val="50000"/>
                  </a:schemeClr>
                </a:solidFill>
                <a:latin typeface="Cambria" panose="02040503050406030204" pitchFamily="18" charset="0"/>
              </a:rPr>
              <a:t> tub, oversized tile shower, granite countertops, his and her closets and a private retreat space that overlooks the pond. Three additional bedrooms and two baths including a jack and </a:t>
            </a:r>
            <a:r>
              <a:rPr lang="en-US" sz="1100" dirty="0" err="1">
                <a:solidFill>
                  <a:schemeClr val="tx2">
                    <a:lumMod val="50000"/>
                  </a:schemeClr>
                </a:solidFill>
                <a:latin typeface="Cambria" panose="02040503050406030204" pitchFamily="18" charset="0"/>
              </a:rPr>
              <a:t>jill</a:t>
            </a:r>
            <a:r>
              <a:rPr lang="en-US" sz="1100" dirty="0">
                <a:solidFill>
                  <a:schemeClr val="tx2">
                    <a:lumMod val="50000"/>
                  </a:schemeClr>
                </a:solidFill>
                <a:latin typeface="Cambria" panose="02040503050406030204" pitchFamily="18" charset="0"/>
              </a:rPr>
              <a:t> bath, and an open and inviting family room on the second floor make this unique home perfect for family time. Upon entering the third floor, guest are greeted with over 800 square feet of "play area" including a space large enough for a ping pong or pool table and a media area with surround sound to enjoy your favorite movies. There is also a full bath room and an expansive storage area that could serve as a 6th bedroom. The large, side load 2 car garage offers plenty of room for parking and storage. This is a very special home that truly offers something for everyone.</a:t>
            </a:r>
            <a:endParaRPr lang="en-US" sz="1100" dirty="0">
              <a:solidFill>
                <a:schemeClr val="tx2">
                  <a:lumMod val="50000"/>
                </a:schemeClr>
              </a:solidFill>
              <a:latin typeface="Cambria" panose="02040503050406030204" pitchFamily="18" charset="0"/>
            </a:endParaRPr>
          </a:p>
        </p:txBody>
      </p:sp>
      <p:pic>
        <p:nvPicPr>
          <p:cNvPr id="17" name="Picture 1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9460" y="1295398"/>
            <a:ext cx="1600200" cy="1200150"/>
          </a:xfrm>
          <a:prstGeom prst="rect">
            <a:avLst/>
          </a:prstGeom>
          <a:ln>
            <a:noFill/>
          </a:ln>
          <a:effectLst>
            <a:softEdge rad="112500"/>
          </a:effectLst>
        </p:spPr>
      </p:pic>
      <p:sp>
        <p:nvSpPr>
          <p:cNvPr id="20" name="Rectangle 19"/>
          <p:cNvSpPr/>
          <p:nvPr/>
        </p:nvSpPr>
        <p:spPr>
          <a:xfrm rot="5400000">
            <a:off x="2456020" y="4767594"/>
            <a:ext cx="10058403" cy="523220"/>
          </a:xfrm>
          <a:prstGeom prst="rect">
            <a:avLst/>
          </a:prstGeom>
        </p:spPr>
        <p:txBody>
          <a:bodyPr wrap="square">
            <a:spAutoFit/>
          </a:bodyPr>
          <a:lstStyle/>
          <a:p>
            <a:pPr algn="ctr"/>
            <a:r>
              <a:rPr lang="en-US" sz="2800" b="1" i="1" dirty="0">
                <a:solidFill>
                  <a:srgbClr val="FFFF00"/>
                </a:solidFill>
                <a:effectLst>
                  <a:outerShdw blurRad="38100" dist="38100" dir="2700000" algn="tl">
                    <a:srgbClr val="000000"/>
                  </a:outerShdw>
                </a:effectLst>
                <a:latin typeface="Cambria" panose="02040503050406030204" pitchFamily="18" charset="0"/>
              </a:rPr>
              <a:t>Significant Price Change on This Beautiful Executive Home!</a:t>
            </a:r>
            <a:endParaRPr lang="en-US" sz="2800" b="1" i="1" dirty="0">
              <a:solidFill>
                <a:srgbClr val="FFFF00"/>
              </a:solidFill>
              <a:effectLst>
                <a:outerShdw blurRad="38100" dist="38100" dir="2700000" algn="tl">
                  <a:srgbClr val="000000"/>
                </a:outerShdw>
              </a:effectLst>
              <a:latin typeface="Cambria" panose="02040503050406030204" pitchFamily="18" charset="0"/>
            </a:endParaRPr>
          </a:p>
        </p:txBody>
      </p:sp>
      <p:grpSp>
        <p:nvGrpSpPr>
          <p:cNvPr id="5" name="Group 4"/>
          <p:cNvGrpSpPr/>
          <p:nvPr/>
        </p:nvGrpSpPr>
        <p:grpSpPr>
          <a:xfrm>
            <a:off x="1943372" y="9213992"/>
            <a:ext cx="3123113" cy="723275"/>
            <a:chOff x="3886200" y="9213992"/>
            <a:chExt cx="3123113" cy="723275"/>
          </a:xfrm>
        </p:grpSpPr>
        <p:sp>
          <p:nvSpPr>
            <p:cNvPr id="18" name="Rectangle 17"/>
            <p:cNvSpPr/>
            <p:nvPr/>
          </p:nvSpPr>
          <p:spPr>
            <a:xfrm>
              <a:off x="4555499" y="9213992"/>
              <a:ext cx="1786302" cy="723275"/>
            </a:xfrm>
            <a:prstGeom prst="rect">
              <a:avLst/>
            </a:prstGeom>
          </p:spPr>
          <p:txBody>
            <a:bodyPr wrap="square" anchor="ctr">
              <a:spAutoFit/>
            </a:bodyPr>
            <a:lstStyle/>
            <a:p>
              <a:pPr algn="ctr"/>
              <a:r>
                <a:rPr lang="en-US" sz="1100" b="1" dirty="0">
                  <a:solidFill>
                    <a:schemeClr val="tx2">
                      <a:lumMod val="50000"/>
                    </a:schemeClr>
                  </a:solidFill>
                  <a:effectLst>
                    <a:outerShdw blurRad="38100" dist="38100" dir="2700000" algn="tl">
                      <a:srgbClr val="000000">
                        <a:alpha val="43137"/>
                      </a:srgbClr>
                    </a:outerShdw>
                  </a:effectLst>
                  <a:latin typeface="Cambria" panose="02040503050406030204" pitchFamily="18" charset="0"/>
                </a:rPr>
                <a:t>Cheryll Woods-Flowers </a:t>
              </a:r>
            </a:p>
            <a:p>
              <a:pPr algn="ctr"/>
              <a:r>
                <a:rPr lang="en-US" sz="1000" dirty="0">
                  <a:solidFill>
                    <a:schemeClr val="tx2">
                      <a:lumMod val="50000"/>
                    </a:schemeClr>
                  </a:solidFill>
                  <a:effectLst>
                    <a:outerShdw blurRad="38100" dist="38100" dir="2700000" algn="tl">
                      <a:srgbClr val="000000">
                        <a:alpha val="43137"/>
                      </a:srgbClr>
                    </a:outerShdw>
                  </a:effectLst>
                  <a:latin typeface="Cambria" panose="02040503050406030204" pitchFamily="18" charset="0"/>
                </a:rPr>
                <a:t>ABR, e-Certified, SHS</a:t>
              </a:r>
            </a:p>
            <a:p>
              <a:pPr algn="ctr"/>
              <a:r>
                <a:rPr lang="en-US" sz="1000" dirty="0" smtClean="0">
                  <a:solidFill>
                    <a:schemeClr val="tx2">
                      <a:lumMod val="50000"/>
                    </a:schemeClr>
                  </a:solidFill>
                  <a:effectLst>
                    <a:outerShdw blurRad="38100" dist="38100" dir="2700000" algn="tl">
                      <a:srgbClr val="000000">
                        <a:alpha val="43137"/>
                      </a:srgbClr>
                    </a:outerShdw>
                  </a:effectLst>
                  <a:latin typeface="Cambria" panose="02040503050406030204" pitchFamily="18" charset="0"/>
                </a:rPr>
                <a:t>(</a:t>
              </a:r>
              <a:r>
                <a:rPr lang="en-US" sz="1000" dirty="0">
                  <a:solidFill>
                    <a:schemeClr val="tx2">
                      <a:lumMod val="50000"/>
                    </a:schemeClr>
                  </a:solidFill>
                  <a:effectLst>
                    <a:outerShdw blurRad="38100" dist="38100" dir="2700000" algn="tl">
                      <a:srgbClr val="000000">
                        <a:alpha val="43137"/>
                      </a:srgbClr>
                    </a:outerShdw>
                  </a:effectLst>
                  <a:latin typeface="Cambria" panose="02040503050406030204" pitchFamily="18" charset="0"/>
                </a:rPr>
                <a:t>843) 442-2219</a:t>
              </a:r>
            </a:p>
            <a:p>
              <a:pPr algn="ctr"/>
              <a:r>
                <a:rPr lang="en-US" sz="1000" dirty="0" smtClean="0">
                  <a:solidFill>
                    <a:schemeClr val="tx2">
                      <a:lumMod val="50000"/>
                    </a:schemeClr>
                  </a:solidFill>
                  <a:effectLst>
                    <a:outerShdw blurRad="38100" dist="38100" dir="2700000" algn="tl">
                      <a:srgbClr val="000000">
                        <a:alpha val="43137"/>
                      </a:srgbClr>
                    </a:outerShdw>
                  </a:effectLst>
                  <a:latin typeface="Cambria" panose="02040503050406030204" pitchFamily="18" charset="0"/>
                </a:rPr>
                <a:t>www.woodsflowers.com</a:t>
              </a:r>
              <a:endParaRPr lang="en-US" sz="700" dirty="0">
                <a:solidFill>
                  <a:schemeClr val="tx2">
                    <a:lumMod val="50000"/>
                  </a:schemeClr>
                </a:solidFill>
                <a:effectLst>
                  <a:outerShdw blurRad="38100" dist="38100" dir="2700000" algn="tl">
                    <a:srgbClr val="000000">
                      <a:alpha val="43137"/>
                    </a:srgbClr>
                  </a:outerShdw>
                </a:effectLst>
                <a:latin typeface="Cambria" panose="02040503050406030204" pitchFamily="18" charset="0"/>
              </a:endParaRPr>
            </a:p>
          </p:txBody>
        </p:sp>
        <p:pic>
          <p:nvPicPr>
            <p:cNvPr id="19" name="Picture 18"/>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886200" y="9262821"/>
              <a:ext cx="669298" cy="647707"/>
            </a:xfrm>
            <a:prstGeom prst="rect">
              <a:avLst/>
            </a:prstGeom>
          </p:spPr>
        </p:pic>
        <p:pic>
          <p:nvPicPr>
            <p:cNvPr id="21" name="Picture 20"/>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341801" y="9384275"/>
              <a:ext cx="667512" cy="382707"/>
            </a:xfrm>
            <a:prstGeom prst="rect">
              <a:avLst/>
            </a:prstGeom>
          </p:spPr>
        </p:pic>
      </p:grpSp>
      <p:pic>
        <p:nvPicPr>
          <p:cNvPr id="16" name="Picture 15"/>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89460" y="95248"/>
            <a:ext cx="1600200" cy="1200150"/>
          </a:xfrm>
          <a:prstGeom prst="rect">
            <a:avLst/>
          </a:prstGeom>
          <a:ln>
            <a:noFill/>
          </a:ln>
          <a:effectLst>
            <a:softEdge rad="112500"/>
          </a:effectLst>
        </p:spPr>
      </p:pic>
      <p:pic>
        <p:nvPicPr>
          <p:cNvPr id="22" name="Picture 21"/>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89460" y="2495548"/>
            <a:ext cx="1600200" cy="1200150"/>
          </a:xfrm>
          <a:prstGeom prst="rect">
            <a:avLst/>
          </a:prstGeom>
          <a:ln>
            <a:noFill/>
          </a:ln>
          <a:effectLst>
            <a:softEdge rad="112500"/>
          </a:effectLst>
        </p:spPr>
      </p:pic>
      <p:pic>
        <p:nvPicPr>
          <p:cNvPr id="23" name="Picture 22"/>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3636258" y="7848600"/>
            <a:ext cx="1600200" cy="1200150"/>
          </a:xfrm>
          <a:prstGeom prst="rect">
            <a:avLst/>
          </a:prstGeom>
          <a:ln>
            <a:noFill/>
          </a:ln>
          <a:effectLst>
            <a:softEdge rad="112500"/>
          </a:effectLst>
        </p:spPr>
      </p:pic>
      <p:pic>
        <p:nvPicPr>
          <p:cNvPr id="24" name="Picture 23"/>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89460" y="7848600"/>
            <a:ext cx="1600200" cy="1200150"/>
          </a:xfrm>
          <a:prstGeom prst="rect">
            <a:avLst/>
          </a:prstGeom>
          <a:ln>
            <a:noFill/>
          </a:ln>
          <a:effectLst>
            <a:softEdge rad="112500"/>
          </a:effectLst>
        </p:spPr>
      </p:pic>
      <p:pic>
        <p:nvPicPr>
          <p:cNvPr id="25" name="Picture 24"/>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5409656" y="7848600"/>
            <a:ext cx="1600200" cy="1200150"/>
          </a:xfrm>
          <a:prstGeom prst="rect">
            <a:avLst/>
          </a:prstGeom>
          <a:ln>
            <a:noFill/>
          </a:ln>
          <a:effectLst>
            <a:softEdge rad="112500"/>
          </a:effectLst>
        </p:spPr>
      </p:pic>
      <p:pic>
        <p:nvPicPr>
          <p:cNvPr id="26" name="Picture 25"/>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1862859" y="7848600"/>
            <a:ext cx="1600200" cy="1200150"/>
          </a:xfrm>
          <a:prstGeom prst="rect">
            <a:avLst/>
          </a:prstGeom>
          <a:ln>
            <a:noFill/>
          </a:ln>
          <a:effectLst>
            <a:softEdge rad="112500"/>
          </a:effectLst>
        </p:spPr>
      </p:pic>
    </p:spTree>
    <p:extLst>
      <p:ext uri="{BB962C8B-B14F-4D97-AF65-F5344CB8AC3E}">
        <p14:creationId xmlns:p14="http://schemas.microsoft.com/office/powerpoint/2010/main" val="325265284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82</TotalTime>
  <Words>417</Words>
  <Application>Microsoft Office PowerPoint</Application>
  <PresentationFormat>Custom</PresentationFormat>
  <Paragraphs>7</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Cambria</vt:lpstr>
      <vt:lpstr>Office Theme</vt:lpstr>
      <vt:lpstr>2768 Oak Manor Drive Dunes West ~ Mt Pleasant ~ MLS# 15015585 ~ $819,000</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2601 Coral Vine Ct Seaside Farms Mt Pleasant MLS# 1412872 $475,000</dc:title>
  <dc:creator>CVH360</dc:creator>
  <cp:lastModifiedBy>A. Thomas</cp:lastModifiedBy>
  <cp:revision>17</cp:revision>
  <dcterms:created xsi:type="dcterms:W3CDTF">2006-08-16T00:00:00Z</dcterms:created>
  <dcterms:modified xsi:type="dcterms:W3CDTF">2015-08-09T20:27:41Z</dcterms:modified>
</cp:coreProperties>
</file>