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48" y="-349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6/5/2020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1" y="-2711"/>
            <a:ext cx="8229598" cy="4630958"/>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625536"/>
            <a:ext cx="8229600" cy="876147"/>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800" dirty="0">
                <a:solidFill>
                  <a:schemeClr val="bg2">
                    <a:lumMod val="50000"/>
                  </a:schemeClr>
                </a:solidFill>
                <a:latin typeface="Palatino Linotype" panose="02040502050505030304" pitchFamily="18" charset="0"/>
              </a:rPr>
              <a:t>2769 Oak Manor Drive</a:t>
            </a:r>
          </a:p>
          <a:p>
            <a:pPr algn="ctr"/>
            <a:r>
              <a:rPr lang="en-US" sz="2000">
                <a:solidFill>
                  <a:schemeClr val="bg2">
                    <a:lumMod val="50000"/>
                  </a:schemeClr>
                </a:solidFill>
                <a:latin typeface="Palatino Linotype" panose="02040502050505030304" pitchFamily="18" charset="0"/>
              </a:rPr>
              <a:t>Mount Pleasant, SC 29466 ~ MLS# 20012736 ~ $1,149,000</a:t>
            </a:r>
            <a:endParaRPr lang="en-US" sz="2000" dirty="0">
              <a:solidFill>
                <a:schemeClr val="bg2">
                  <a:lumMod val="50000"/>
                </a:schemeClr>
              </a:solidFill>
              <a:latin typeface="Palatino Linotype" panose="02040502050505030304" pitchFamily="18" charset="0"/>
            </a:endParaRPr>
          </a:p>
        </p:txBody>
      </p:sp>
      <p:sp>
        <p:nvSpPr>
          <p:cNvPr id="8" name="Double Brace 7"/>
          <p:cNvSpPr/>
          <p:nvPr/>
        </p:nvSpPr>
        <p:spPr>
          <a:xfrm rot="5400000">
            <a:off x="-4492930" y="5238750"/>
            <a:ext cx="5867400" cy="2574471"/>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3" name="Subtitle 2"/>
          <p:cNvSpPr>
            <a:spLocks noGrp="1"/>
          </p:cNvSpPr>
          <p:nvPr>
            <p:ph type="subTitle" idx="1"/>
          </p:nvPr>
        </p:nvSpPr>
        <p:spPr>
          <a:xfrm>
            <a:off x="0" y="5597454"/>
            <a:ext cx="6357257" cy="3912107"/>
          </a:xfrm>
        </p:spPr>
        <p:txBody>
          <a:bodyPr anchor="ctr">
            <a:noAutofit/>
          </a:bodyPr>
          <a:lstStyle/>
          <a:p>
            <a:r>
              <a:rPr lang="en-US" sz="1000" dirty="0">
                <a:solidFill>
                  <a:schemeClr val="bg2">
                    <a:lumMod val="25000"/>
                  </a:schemeClr>
                </a:solidFill>
                <a:latin typeface="Palatino Linotype" panose="02040502050505030304" pitchFamily="18" charset="0"/>
                <a:cs typeface="Times New Roman" panose="02020603050405020304" pitchFamily="18" charset="0"/>
              </a:rPr>
              <a:t>Luxurious waterfront living on the Wando River awaits you in this breathtaking custom build in Dunes West! Pristinely manicured landscaping welcomes you with the circular drive, the dual curved staircases leading up to the front door and the 3-car garage that can accommodate three vehicles and has been fully outfitted to make any car enthusiasts jaw hit the floor. What's equally impressive about the finishes you will find on the inside of this home are the three amazing wrap around outdoor living spaces that all look out to the water. There is no shortage of spaces for entertaining in this residence! The spacious living room boasts a fireplace, the dining room can accommodate a large crowd and the inviting kitchen is overflowing with warmth and high end touches. This home is a must see!</a:t>
            </a:r>
          </a:p>
          <a:p>
            <a:r>
              <a:rPr lang="en-US" sz="1000" b="1"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a:p>
            <a:pPr marL="171450" indent="-171450" algn="l">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Two story foyer</a:t>
            </a:r>
          </a:p>
          <a:p>
            <a:pPr marL="171450" indent="-171450" algn="l">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Hardwood floors</a:t>
            </a:r>
          </a:p>
          <a:p>
            <a:pPr marL="171450" indent="-171450" algn="l">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Surround sound</a:t>
            </a:r>
          </a:p>
          <a:p>
            <a:pPr marL="171450" indent="-171450" algn="l">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Dining room has columns, tray ceiling and </a:t>
            </a:r>
            <a:r>
              <a:rPr lang="en-US" sz="1000" dirty="0" err="1">
                <a:solidFill>
                  <a:schemeClr val="bg2">
                    <a:lumMod val="25000"/>
                  </a:schemeClr>
                </a:solidFill>
                <a:latin typeface="Palatino Linotype" panose="02040502050505030304" pitchFamily="18" charset="0"/>
                <a:cs typeface="Times New Roman" panose="02020603050405020304" pitchFamily="18" charset="0"/>
              </a:rPr>
              <a:t>wainscotting</a:t>
            </a:r>
            <a:endParaRPr lang="en-US" sz="1000" dirty="0">
              <a:solidFill>
                <a:schemeClr val="bg2">
                  <a:lumMod val="25000"/>
                </a:schemeClr>
              </a:solidFill>
              <a:latin typeface="Palatino Linotype" panose="02040502050505030304" pitchFamily="18" charset="0"/>
              <a:cs typeface="Times New Roman" panose="02020603050405020304" pitchFamily="18" charset="0"/>
            </a:endParaRPr>
          </a:p>
          <a:p>
            <a:pPr marL="171450" indent="-171450" algn="l">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Office with pocket doors and built-ins off of the foyer</a:t>
            </a:r>
          </a:p>
          <a:p>
            <a:pPr marL="171450" indent="-171450" algn="l">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Kitchen has a built-in bench, center island with breakfast bar seating, SS appliances, two sinks and a gas range</a:t>
            </a:r>
          </a:p>
          <a:p>
            <a:pPr marL="171450" indent="-171450" algn="l">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Family room/media room is located on the ground level</a:t>
            </a:r>
          </a:p>
          <a:p>
            <a:pPr marL="171450" indent="-171450" algn="l">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Completely renovated master suite and bath! Master bedroom has a tray ceiling, access to balcony, walk-in closet and </a:t>
            </a:r>
            <a:r>
              <a:rPr lang="en-US" sz="1000" dirty="0" err="1">
                <a:solidFill>
                  <a:schemeClr val="bg2">
                    <a:lumMod val="25000"/>
                  </a:schemeClr>
                </a:solidFill>
                <a:latin typeface="Palatino Linotype" panose="02040502050505030304" pitchFamily="18" charset="0"/>
                <a:cs typeface="Times New Roman" panose="02020603050405020304" pitchFamily="18" charset="0"/>
              </a:rPr>
              <a:t>en</a:t>
            </a:r>
            <a:r>
              <a:rPr lang="en-US" sz="1000" dirty="0">
                <a:solidFill>
                  <a:schemeClr val="bg2">
                    <a:lumMod val="25000"/>
                  </a:schemeClr>
                </a:solidFill>
                <a:latin typeface="Palatino Linotype" panose="02040502050505030304" pitchFamily="18" charset="0"/>
                <a:cs typeface="Times New Roman" panose="02020603050405020304" pitchFamily="18" charset="0"/>
              </a:rPr>
              <a:t>-suite bath with dual vanities, stand alone tub and walk-in shower</a:t>
            </a:r>
          </a:p>
          <a:p>
            <a:pPr marL="171450" indent="-171450" algn="l">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Home is outfitted with a Control4 smart home system with built-in speakers in nearly all the rooms and porches</a:t>
            </a:r>
          </a:p>
          <a:p>
            <a:pPr marL="171450" indent="-171450" algn="l">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Home is just a few doors down from dock shared with 9 homeowners and privately owned and deeded boat slip</a:t>
            </a:r>
          </a:p>
          <a:p>
            <a:r>
              <a:rPr lang="en-US" sz="1000" i="1" dirty="0">
                <a:solidFill>
                  <a:schemeClr val="bg2">
                    <a:lumMod val="25000"/>
                  </a:schemeClr>
                </a:solidFill>
                <a:latin typeface="Palatino Linotype" panose="02040502050505030304" pitchFamily="18" charset="0"/>
                <a:cs typeface="Times New Roman" panose="02020603050405020304" pitchFamily="18" charset="0"/>
              </a:rPr>
              <a:t>Book your showing today!</a:t>
            </a:r>
            <a:endParaRPr lang="en-US" sz="900" b="1" i="1" dirty="0">
              <a:solidFill>
                <a:schemeClr val="bg2">
                  <a:lumMod val="25000"/>
                </a:schemeClr>
              </a:solidFill>
              <a:latin typeface="Palatino Linotype" panose="02040502050505030304" pitchFamily="18" charset="0"/>
              <a:cs typeface="Times New Roman" panose="02020603050405020304" pitchFamily="18" charset="0"/>
            </a:endParaRPr>
          </a:p>
        </p:txBody>
      </p:sp>
      <p:sp>
        <p:nvSpPr>
          <p:cNvPr id="5" name="Rectangle 4"/>
          <p:cNvSpPr/>
          <p:nvPr/>
        </p:nvSpPr>
        <p:spPr>
          <a:xfrm>
            <a:off x="0" y="0"/>
            <a:ext cx="8229600" cy="430887"/>
          </a:xfrm>
          <a:prstGeom prst="rect">
            <a:avLst/>
          </a:prstGeom>
        </p:spPr>
        <p:txBody>
          <a:bodyPr wrap="square">
            <a:spAutoFit/>
          </a:bodyPr>
          <a:lstStyle/>
          <a:p>
            <a:pPr algn="ctr"/>
            <a:r>
              <a:rPr lang="en-US" sz="2200" i="1" dirty="0">
                <a:ln w="3175">
                  <a:noFill/>
                </a:ln>
                <a:solidFill>
                  <a:schemeClr val="bg1"/>
                </a:solidFill>
                <a:effectLst>
                  <a:outerShdw blurRad="38100" dist="38100" dir="2700000" algn="tl">
                    <a:srgbClr val="000000">
                      <a:alpha val="43137"/>
                    </a:srgbClr>
                  </a:outerShdw>
                </a:effectLst>
                <a:latin typeface="Trajan Pro" panose="02020502050506020301" pitchFamily="18" charset="0"/>
                <a:cs typeface="Times New Roman" panose="02020603050405020304" pitchFamily="18" charset="0"/>
              </a:rPr>
              <a:t>Dunes West Waterfront Beauty</a:t>
            </a:r>
            <a:endParaRPr lang="en-US" sz="2200" i="1" dirty="0">
              <a:ln w="3175">
                <a:noFill/>
              </a:ln>
              <a:solidFill>
                <a:schemeClr val="bg1"/>
              </a:solidFill>
              <a:effectLst>
                <a:outerShdw blurRad="38100" dist="38100" dir="2700000" algn="tl">
                  <a:srgbClr val="000000">
                    <a:alpha val="43137"/>
                  </a:srgbClr>
                </a:outerShdw>
              </a:effectLst>
              <a:latin typeface="Trajan Pro" panose="02020502050506020301" pitchFamily="18"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1067"/>
          <a:stretch/>
        </p:blipFill>
        <p:spPr>
          <a:xfrm>
            <a:off x="8708571" y="2409825"/>
            <a:ext cx="1496786" cy="1122589"/>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1557083" y="1979607"/>
            <a:ext cx="179614" cy="2686514"/>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9" name="Rectangle 8"/>
          <p:cNvSpPr/>
          <p:nvPr/>
        </p:nvSpPr>
        <p:spPr>
          <a:xfrm>
            <a:off x="1062782" y="9699171"/>
            <a:ext cx="6106886" cy="3592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14" dirty="0">
                <a:solidFill>
                  <a:schemeClr val="tx1"/>
                </a:solidFill>
                <a:latin typeface="Palatino Linotype" panose="02040502050505030304" pitchFamily="18" charset="0"/>
              </a:rPr>
              <a:t>Christopher Smith     christopher@mattoneillteam.com     843-267-0735</a:t>
            </a:r>
          </a:p>
        </p:txBody>
      </p:sp>
      <p:pic>
        <p:nvPicPr>
          <p:cNvPr id="10" name="Picture 9"/>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2151626" y="4877408"/>
            <a:ext cx="1433322" cy="955548"/>
          </a:xfrm>
          <a:prstGeom prst="rect">
            <a:avLst/>
          </a:prstGeom>
        </p:spPr>
      </p:pic>
      <p:pic>
        <p:nvPicPr>
          <p:cNvPr id="11" name="Picture 10"/>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2151626" y="3791411"/>
            <a:ext cx="1433322" cy="955548"/>
          </a:xfrm>
          <a:prstGeom prst="rect">
            <a:avLst/>
          </a:prstGeom>
        </p:spPr>
      </p:pic>
      <p:pic>
        <p:nvPicPr>
          <p:cNvPr id="14" name="Picture 13"/>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151626" y="8135399"/>
            <a:ext cx="1433322" cy="955548"/>
          </a:xfrm>
          <a:prstGeom prst="rect">
            <a:avLst/>
          </a:prstGeom>
        </p:spPr>
      </p:pic>
      <p:sp>
        <p:nvSpPr>
          <p:cNvPr id="2" name="Rectangle 1"/>
          <p:cNvSpPr/>
          <p:nvPr/>
        </p:nvSpPr>
        <p:spPr>
          <a:xfrm>
            <a:off x="-3173186" y="20409"/>
            <a:ext cx="3049166" cy="479234"/>
          </a:xfrm>
          <a:prstGeom prst="rect">
            <a:avLst/>
          </a:prstGeom>
        </p:spPr>
        <p:txBody>
          <a:bodyPr wrap="square">
            <a:spAutoFit/>
          </a:bodyPr>
          <a:lstStyle/>
          <a:p>
            <a:r>
              <a:rPr lang="en-US" sz="2514"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2514" b="1" dirty="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2514"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2200" dirty="0">
              <a:ln>
                <a:solidFill>
                  <a:srgbClr val="C00000"/>
                </a:solidFill>
              </a:ln>
              <a:solidFill>
                <a:srgbClr val="C00000"/>
              </a:solidFill>
            </a:endParaRPr>
          </a:p>
        </p:txBody>
      </p:sp>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2151626" y="5963405"/>
            <a:ext cx="1433322" cy="955548"/>
          </a:xfrm>
          <a:prstGeom prst="rect">
            <a:avLst/>
          </a:prstGeom>
        </p:spPr>
      </p:pic>
      <p:pic>
        <p:nvPicPr>
          <p:cNvPr id="21" name="Picture 20"/>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2151626" y="7049402"/>
            <a:ext cx="1433322" cy="955548"/>
          </a:xfrm>
          <a:prstGeom prst="rect">
            <a:avLst/>
          </a:prstGeom>
        </p:spPr>
      </p:pic>
      <p:pic>
        <p:nvPicPr>
          <p:cNvPr id="22" name="Picture 21"/>
          <p:cNvPicPr>
            <a:picLocks/>
          </p:cNvPicPr>
          <p:nvPr/>
        </p:nvPicPr>
        <p:blipFill>
          <a:blip r:embed="rId9" cstate="print">
            <a:extLst>
              <a:ext uri="{28A0092B-C50C-407E-A947-70E740481C1C}">
                <a14:useLocalDpi xmlns:a14="http://schemas.microsoft.com/office/drawing/2010/main" val="0"/>
              </a:ext>
            </a:extLst>
          </a:blip>
          <a:srcRect/>
          <a:stretch/>
        </p:blipFill>
        <p:spPr>
          <a:xfrm>
            <a:off x="6377213" y="5600837"/>
            <a:ext cx="1756229" cy="1190663"/>
          </a:xfrm>
          <a:prstGeom prst="rect">
            <a:avLst/>
          </a:prstGeom>
        </p:spPr>
      </p:pic>
      <p:pic>
        <p:nvPicPr>
          <p:cNvPr id="24" name="Picture 23"/>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9456964" y="6525986"/>
            <a:ext cx="1433322" cy="955548"/>
          </a:xfrm>
          <a:prstGeom prst="rect">
            <a:avLst/>
          </a:prstGeom>
        </p:spPr>
      </p:pic>
      <p:pic>
        <p:nvPicPr>
          <p:cNvPr id="25" name="Picture 24"/>
          <p:cNvPicPr>
            <a:picLocks/>
          </p:cNvPicPr>
          <p:nvPr/>
        </p:nvPicPr>
        <p:blipFill>
          <a:blip r:embed="rId11" cstate="print">
            <a:extLst>
              <a:ext uri="{28A0092B-C50C-407E-A947-70E740481C1C}">
                <a14:useLocalDpi xmlns:a14="http://schemas.microsoft.com/office/drawing/2010/main" val="0"/>
              </a:ext>
            </a:extLst>
          </a:blip>
          <a:srcRect/>
          <a:stretch/>
        </p:blipFill>
        <p:spPr>
          <a:xfrm>
            <a:off x="6372226" y="6956122"/>
            <a:ext cx="1766206" cy="1192375"/>
          </a:xfrm>
          <a:prstGeom prst="rect">
            <a:avLst/>
          </a:prstGeom>
        </p:spPr>
      </p:pic>
      <p:pic>
        <p:nvPicPr>
          <p:cNvPr id="26" name="Picture 25"/>
          <p:cNvPicPr>
            <a:picLocks/>
          </p:cNvPicPr>
          <p:nvPr/>
        </p:nvPicPr>
        <p:blipFill>
          <a:blip r:embed="rId12" cstate="print">
            <a:extLst>
              <a:ext uri="{28A0092B-C50C-407E-A947-70E740481C1C}">
                <a14:useLocalDpi xmlns:a14="http://schemas.microsoft.com/office/drawing/2010/main" val="0"/>
              </a:ext>
            </a:extLst>
          </a:blip>
          <a:srcRect/>
          <a:stretch/>
        </p:blipFill>
        <p:spPr>
          <a:xfrm>
            <a:off x="6367126" y="8317513"/>
            <a:ext cx="1776405" cy="1184270"/>
          </a:xfrm>
          <a:prstGeom prst="rect">
            <a:avLst/>
          </a:prstGeom>
        </p:spPr>
      </p:pic>
      <p:pic>
        <p:nvPicPr>
          <p:cNvPr id="27" name="Picture 26">
            <a:extLst>
              <a:ext uri="{FF2B5EF4-FFF2-40B4-BE49-F238E27FC236}">
                <a16:creationId xmlns:a16="http://schemas.microsoft.com/office/drawing/2014/main" id="{868309A1-398B-420A-BCDD-ABACABFD191C}"/>
              </a:ext>
            </a:extLst>
          </p:cNvPr>
          <p:cNvPicPr>
            <a:picLocks noChangeAspect="1"/>
          </p:cNvPicPr>
          <p:nvPr/>
        </p:nvPicPr>
        <p:blipFill>
          <a:blip r:embed="rId13"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152400" y="3721353"/>
            <a:ext cx="1436914" cy="714573"/>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288</TotalTime>
  <Words>312</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Edwardian Script ITC</vt:lpstr>
      <vt:lpstr>Palatino Linotype</vt:lpstr>
      <vt:lpstr>Trajan Pro</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57</cp:revision>
  <dcterms:created xsi:type="dcterms:W3CDTF">2006-08-16T00:00:00Z</dcterms:created>
  <dcterms:modified xsi:type="dcterms:W3CDTF">2020-06-05T17:29:29Z</dcterms:modified>
</cp:coreProperties>
</file>