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912" y="-96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5/26/2015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5/26/2015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5/26/2015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5/26/2015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13" Type="http://schemas.openxmlformats.org/officeDocument/2006/relationships/image" Target="../media/image13.jpeg"/><Relationship Id="rId3" Type="http://schemas.openxmlformats.org/officeDocument/2006/relationships/image" Target="../media/image3.jpg"/><Relationship Id="rId7" Type="http://schemas.openxmlformats.org/officeDocument/2006/relationships/image" Target="../media/image7.jpeg"/><Relationship Id="rId12" Type="http://schemas.openxmlformats.org/officeDocument/2006/relationships/image" Target="../media/image12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g"/><Relationship Id="rId11" Type="http://schemas.openxmlformats.org/officeDocument/2006/relationships/image" Target="../media/image11.jpeg"/><Relationship Id="rId5" Type="http://schemas.openxmlformats.org/officeDocument/2006/relationships/image" Target="../media/image5.jpg"/><Relationship Id="rId10" Type="http://schemas.openxmlformats.org/officeDocument/2006/relationships/image" Target="../media/image10.jpeg"/><Relationship Id="rId4" Type="http://schemas.openxmlformats.org/officeDocument/2006/relationships/image" Target="../media/image4.png"/><Relationship Id="rId9" Type="http://schemas.openxmlformats.org/officeDocument/2006/relationships/image" Target="../media/image9.jpeg"/><Relationship Id="rId14" Type="http://schemas.openxmlformats.org/officeDocument/2006/relationships/image" Target="../media/image1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97" y="15240"/>
            <a:ext cx="7752080" cy="670560"/>
          </a:xfrm>
        </p:spPr>
        <p:txBody>
          <a:bodyPr>
            <a:noAutofit/>
          </a:bodyPr>
          <a:lstStyle/>
          <a:p>
            <a:r>
              <a:rPr lang="en-US" sz="3200" b="1" i="1" dirty="0" smtClean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outerShdw blurRad="50800" dist="38100" dir="5400000" algn="t" rotWithShape="0">
                    <a:schemeClr val="bg1"/>
                  </a:outerShdw>
                </a:effectLst>
                <a:latin typeface="Goudy Old Style" panose="02020502050305020303" pitchFamily="18" charset="0"/>
              </a:rPr>
              <a:t>Price Reduced! Move-In </a:t>
            </a:r>
            <a:r>
              <a:rPr lang="en-US" sz="3200" b="1" i="1" dirty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outerShdw blurRad="50800" dist="38100" dir="5400000" algn="t" rotWithShape="0">
                    <a:schemeClr val="bg1"/>
                  </a:outerShdw>
                </a:effectLst>
                <a:latin typeface="Goudy Old Style" panose="02020502050305020303" pitchFamily="18" charset="0"/>
              </a:rPr>
              <a:t>Ready </a:t>
            </a:r>
            <a:r>
              <a:rPr lang="en-US" sz="3200" b="1" i="1" dirty="0" smtClean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outerShdw blurRad="50800" dist="38100" dir="5400000" algn="t" rotWithShape="0">
                    <a:schemeClr val="bg1"/>
                  </a:outerShdw>
                </a:effectLst>
                <a:latin typeface="Goudy Old Style" panose="02020502050305020303" pitchFamily="18" charset="0"/>
              </a:rPr>
              <a:t>Home!</a:t>
            </a:r>
            <a:endParaRPr lang="en-US" sz="3200" b="1" i="1" dirty="0">
              <a:ln>
                <a:solidFill>
                  <a:schemeClr val="tx1"/>
                </a:solidFill>
              </a:ln>
              <a:solidFill>
                <a:srgbClr val="FF0000"/>
              </a:solidFill>
              <a:effectLst>
                <a:outerShdw blurRad="50800" dist="38100" dir="5400000" algn="t" rotWithShape="0">
                  <a:schemeClr val="bg1"/>
                </a:outerShdw>
              </a:effectLst>
              <a:latin typeface="Goudy Old Style" panose="02020502050305020303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-4763" y="5721550"/>
            <a:ext cx="7772400" cy="1937322"/>
          </a:xfrm>
        </p:spPr>
        <p:txBody>
          <a:bodyPr anchor="ctr">
            <a:noAutofit/>
          </a:bodyPr>
          <a:lstStyle/>
          <a:p>
            <a:r>
              <a:rPr lang="en-US" sz="1400" dirty="0">
                <a:solidFill>
                  <a:schemeClr val="tx2">
                    <a:lumMod val="10000"/>
                  </a:schemeClr>
                </a:solidFill>
                <a:latin typeface="Goudy Old Style" panose="02020502050305020303" pitchFamily="18" charset="0"/>
              </a:rPr>
              <a:t>This beautiful 1-story ranch is situated on a HUGE lot in a quiet neighborhood. Enjoy a quick commute with easy access to I-26. This home features a large front porch, perfect for a pair of southern rocking chairs. The eat-in kitchen with Corian counters is open to a spacious living room with fireplace. A large pantry and laundry room are conveniently located off the kitchen, leading to the garage. The first floor master suite includes a tray ceiling, jetted tub &amp; shower and dual sinks. Two additional bedrooms, linen closet, and a full bath complete the downstairs. At the top of the stairs you'll find an office area, half bath and a HUGE 4th bedroom. Spend your evenings out back on the covered patio or in the huge private back yard. Home has been cleaned, painted and ready for new owners.</a:t>
            </a:r>
            <a:endParaRPr lang="en-US" sz="1400" dirty="0">
              <a:solidFill>
                <a:schemeClr val="tx2">
                  <a:lumMod val="10000"/>
                </a:schemeClr>
              </a:solidFill>
              <a:latin typeface="Goudy Old Style" panose="02020502050305020303" pitchFamily="18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-4763" y="3393759"/>
            <a:ext cx="7772400" cy="923330"/>
          </a:xfrm>
          <a:prstGeom prst="rect">
            <a:avLst/>
          </a:prstGeom>
          <a:noFill/>
        </p:spPr>
        <p:txBody>
          <a:bodyPr wrap="square" anchor="b">
            <a:spAutoFit/>
          </a:bodyPr>
          <a:lstStyle/>
          <a:p>
            <a:pPr algn="ctr"/>
            <a:r>
              <a:rPr lang="en-US" sz="2400" b="1" dirty="0">
                <a:solidFill>
                  <a:schemeClr val="tx2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oudy Old Style" panose="02020502050305020303" pitchFamily="18" charset="0"/>
              </a:rPr>
              <a:t>276 </a:t>
            </a:r>
            <a:r>
              <a:rPr lang="en-US" sz="2400" b="1" dirty="0" err="1">
                <a:solidFill>
                  <a:schemeClr val="tx2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oudy Old Style" panose="02020502050305020303" pitchFamily="18" charset="0"/>
              </a:rPr>
              <a:t>Westbrooke</a:t>
            </a:r>
            <a:r>
              <a:rPr lang="en-US" sz="2400" b="1" dirty="0">
                <a:solidFill>
                  <a:schemeClr val="tx2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oudy Old Style" panose="02020502050305020303" pitchFamily="18" charset="0"/>
              </a:rPr>
              <a:t> Road</a:t>
            </a:r>
            <a:endParaRPr lang="en-US" sz="2400" b="1" dirty="0" smtClean="0">
              <a:solidFill>
                <a:schemeClr val="tx2">
                  <a:lumMod val="1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oudy Old Style" panose="02020502050305020303" pitchFamily="18" charset="0"/>
            </a:endParaRPr>
          </a:p>
          <a:p>
            <a:pPr algn="ctr"/>
            <a:endParaRPr lang="en-US" sz="1400" b="1" dirty="0" smtClean="0">
              <a:solidFill>
                <a:schemeClr val="tx2">
                  <a:lumMod val="1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oudy Old Style" panose="02020502050305020303" pitchFamily="18" charset="0"/>
            </a:endParaRPr>
          </a:p>
          <a:p>
            <a:pPr algn="ctr"/>
            <a:r>
              <a:rPr lang="en-US" sz="1600" dirty="0">
                <a:solidFill>
                  <a:schemeClr val="tx2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oudy Old Style" panose="02020502050305020303" pitchFamily="18" charset="0"/>
              </a:rPr>
              <a:t>Felder Creek | Summerville, SC 29483 | MLS# 15012295 | $215,000</a:t>
            </a:r>
            <a:endParaRPr lang="en-US" sz="1600" dirty="0">
              <a:solidFill>
                <a:schemeClr val="tx2">
                  <a:lumMod val="1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oudy Old Style" panose="02020502050305020303" pitchFamily="18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-4763" y="9063335"/>
            <a:ext cx="77724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b="1" dirty="0" smtClean="0">
                <a:solidFill>
                  <a:schemeClr val="tx2">
                    <a:lumMod val="10000"/>
                  </a:schemeClr>
                </a:solidFill>
                <a:latin typeface="Baskerville Old Face" panose="02020602080505020303" pitchFamily="18" charset="0"/>
              </a:rPr>
              <a:t>Marie Hamilton</a:t>
            </a:r>
          </a:p>
          <a:p>
            <a:pPr algn="ctr"/>
            <a:endParaRPr lang="en-US" sz="1400" b="1" dirty="0">
              <a:solidFill>
                <a:schemeClr val="tx2">
                  <a:lumMod val="10000"/>
                </a:schemeClr>
              </a:solidFill>
              <a:latin typeface="Baskerville Old Face" panose="02020602080505020303" pitchFamily="18" charset="0"/>
            </a:endParaRPr>
          </a:p>
          <a:p>
            <a:pPr algn="ctr"/>
            <a:r>
              <a:rPr lang="en-US" sz="1200" dirty="0" smtClean="0">
                <a:solidFill>
                  <a:schemeClr val="tx2">
                    <a:lumMod val="10000"/>
                  </a:schemeClr>
                </a:solidFill>
                <a:latin typeface="Baskerville Old Face" panose="02020602080505020303" pitchFamily="18" charset="0"/>
              </a:rPr>
              <a:t>Mobile </a:t>
            </a:r>
            <a:r>
              <a:rPr lang="en-US" sz="1200" dirty="0">
                <a:solidFill>
                  <a:schemeClr val="tx2">
                    <a:lumMod val="10000"/>
                  </a:schemeClr>
                </a:solidFill>
                <a:latin typeface="Baskerville Old Face" panose="02020602080505020303" pitchFamily="18" charset="0"/>
              </a:rPr>
              <a:t>- (843) 324-4774</a:t>
            </a:r>
          </a:p>
          <a:p>
            <a:pPr algn="ctr"/>
            <a:r>
              <a:rPr lang="en-US" sz="1200" dirty="0">
                <a:solidFill>
                  <a:schemeClr val="tx2">
                    <a:lumMod val="10000"/>
                  </a:schemeClr>
                </a:solidFill>
                <a:latin typeface="Baskerville Old Face" panose="02020602080505020303" pitchFamily="18" charset="0"/>
              </a:rPr>
              <a:t>mariehamiltonsc@gmail.com</a:t>
            </a:r>
            <a:endParaRPr lang="en-US" sz="1000" dirty="0" smtClean="0">
              <a:solidFill>
                <a:schemeClr val="tx2">
                  <a:lumMod val="10000"/>
                </a:schemeClr>
              </a:solidFill>
              <a:latin typeface="Baskerville Old Face" panose="02020602080505020303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001000" y="9090500"/>
            <a:ext cx="695200" cy="869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50188" y="8991600"/>
            <a:ext cx="1786937" cy="1066800"/>
            <a:chOff x="50188" y="8991600"/>
            <a:chExt cx="1786937" cy="1066800"/>
          </a:xfrm>
        </p:grpSpPr>
        <p:pic>
          <p:nvPicPr>
            <p:cNvPr id="26" name="Picture 2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0188" y="8991600"/>
              <a:ext cx="1786937" cy="38121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4" name="Rectangle 3"/>
            <p:cNvSpPr/>
            <p:nvPr/>
          </p:nvSpPr>
          <p:spPr>
            <a:xfrm>
              <a:off x="105457" y="9412069"/>
              <a:ext cx="1676399" cy="64633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900" dirty="0">
                  <a:solidFill>
                    <a:schemeClr val="tx2">
                      <a:lumMod val="10000"/>
                    </a:schemeClr>
                  </a:solidFill>
                  <a:latin typeface="Baskerville Old Face" panose="02020602080505020303" pitchFamily="18" charset="0"/>
                </a:rPr>
                <a:t>Keller Williams Realty Charleston West Ashley</a:t>
              </a:r>
            </a:p>
            <a:p>
              <a:pPr algn="ctr"/>
              <a:r>
                <a:rPr lang="en-US" sz="900" dirty="0">
                  <a:solidFill>
                    <a:schemeClr val="tx2">
                      <a:lumMod val="10000"/>
                    </a:schemeClr>
                  </a:solidFill>
                  <a:latin typeface="Baskerville Old Face" panose="02020602080505020303" pitchFamily="18" charset="0"/>
                </a:rPr>
                <a:t>1180 Sam </a:t>
              </a:r>
              <a:r>
                <a:rPr lang="en-US" sz="900" dirty="0" err="1">
                  <a:solidFill>
                    <a:schemeClr val="tx2">
                      <a:lumMod val="10000"/>
                    </a:schemeClr>
                  </a:solidFill>
                  <a:latin typeface="Baskerville Old Face" panose="02020602080505020303" pitchFamily="18" charset="0"/>
                </a:rPr>
                <a:t>Rittenberg</a:t>
              </a:r>
              <a:r>
                <a:rPr lang="en-US" sz="900" dirty="0">
                  <a:solidFill>
                    <a:schemeClr val="tx2">
                      <a:lumMod val="10000"/>
                    </a:schemeClr>
                  </a:solidFill>
                  <a:latin typeface="Baskerville Old Face" panose="02020602080505020303" pitchFamily="18" charset="0"/>
                </a:rPr>
                <a:t> </a:t>
              </a:r>
              <a:r>
                <a:rPr lang="en-US" sz="900" dirty="0" err="1">
                  <a:solidFill>
                    <a:schemeClr val="tx2">
                      <a:lumMod val="10000"/>
                    </a:schemeClr>
                  </a:solidFill>
                  <a:latin typeface="Baskerville Old Face" panose="02020602080505020303" pitchFamily="18" charset="0"/>
                </a:rPr>
                <a:t>Ste</a:t>
              </a:r>
              <a:r>
                <a:rPr lang="en-US" sz="900" dirty="0">
                  <a:solidFill>
                    <a:schemeClr val="tx2">
                      <a:lumMod val="10000"/>
                    </a:schemeClr>
                  </a:solidFill>
                  <a:latin typeface="Baskerville Old Face" panose="02020602080505020303" pitchFamily="18" charset="0"/>
                </a:rPr>
                <a:t> 105</a:t>
              </a:r>
            </a:p>
            <a:p>
              <a:pPr algn="ctr"/>
              <a:r>
                <a:rPr lang="en-US" sz="900" dirty="0">
                  <a:solidFill>
                    <a:schemeClr val="tx2">
                      <a:lumMod val="10000"/>
                    </a:schemeClr>
                  </a:solidFill>
                  <a:latin typeface="Baskerville Old Face" panose="02020602080505020303" pitchFamily="18" charset="0"/>
                </a:rPr>
                <a:t>Charleston, SC 29407</a:t>
              </a:r>
            </a:p>
          </p:txBody>
        </p:sp>
      </p:grpSp>
      <p:grpSp>
        <p:nvGrpSpPr>
          <p:cNvPr id="9" name="Group 8"/>
          <p:cNvGrpSpPr/>
          <p:nvPr/>
        </p:nvGrpSpPr>
        <p:grpSpPr>
          <a:xfrm>
            <a:off x="94319" y="852984"/>
            <a:ext cx="7574236" cy="2373591"/>
            <a:chOff x="105457" y="808440"/>
            <a:chExt cx="7574236" cy="2373591"/>
          </a:xfrm>
        </p:grpSpPr>
        <p:pic>
          <p:nvPicPr>
            <p:cNvPr id="5" name="Picture 4"/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5457" y="808440"/>
              <a:ext cx="3669177" cy="2373591"/>
            </a:xfrm>
            <a:prstGeom prst="rect">
              <a:avLst/>
            </a:prstGeom>
            <a:ln>
              <a:solidFill>
                <a:schemeClr val="tx1"/>
              </a:solidFill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</p:pic>
        <p:pic>
          <p:nvPicPr>
            <p:cNvPr id="13" name="Picture 12"/>
            <p:cNvPicPr>
              <a:picLocks noChangeAspect="1"/>
            </p:cNvPicPr>
            <p:nvPr/>
          </p:nvPicPr>
          <p:blipFill rotWithShape="1"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1550" b="1550"/>
            <a:stretch/>
          </p:blipFill>
          <p:spPr>
            <a:xfrm>
              <a:off x="4010515" y="808440"/>
              <a:ext cx="3669178" cy="2373591"/>
            </a:xfrm>
            <a:prstGeom prst="rect">
              <a:avLst/>
            </a:prstGeom>
            <a:ln>
              <a:solidFill>
                <a:schemeClr val="tx1"/>
              </a:solidFill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</p:pic>
      </p:grpSp>
      <p:grpSp>
        <p:nvGrpSpPr>
          <p:cNvPr id="7" name="Group 6"/>
          <p:cNvGrpSpPr/>
          <p:nvPr/>
        </p:nvGrpSpPr>
        <p:grpSpPr>
          <a:xfrm>
            <a:off x="94319" y="4446308"/>
            <a:ext cx="7574237" cy="1146023"/>
            <a:chOff x="105457" y="4343400"/>
            <a:chExt cx="7574237" cy="1146023"/>
          </a:xfrm>
        </p:grpSpPr>
        <p:pic>
          <p:nvPicPr>
            <p:cNvPr id="21" name="Picture 20"/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5457" y="4343400"/>
              <a:ext cx="1716646" cy="1146023"/>
            </a:xfrm>
            <a:prstGeom prst="rect">
              <a:avLst/>
            </a:prstGeom>
            <a:ln>
              <a:solidFill>
                <a:schemeClr val="tx1"/>
              </a:solidFill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</p:pic>
        <p:pic>
          <p:nvPicPr>
            <p:cNvPr id="14" name="Picture 13"/>
            <p:cNvPicPr>
              <a:picLocks noChangeAspect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057987" y="4343400"/>
              <a:ext cx="1716646" cy="1146022"/>
            </a:xfrm>
            <a:prstGeom prst="rect">
              <a:avLst/>
            </a:prstGeom>
            <a:ln>
              <a:solidFill>
                <a:schemeClr val="tx1"/>
              </a:solidFill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</p:pic>
        <p:pic>
          <p:nvPicPr>
            <p:cNvPr id="19" name="Picture 18"/>
            <p:cNvPicPr>
              <a:picLocks noChangeAspect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010517" y="4343400"/>
              <a:ext cx="1716646" cy="1146022"/>
            </a:xfrm>
            <a:prstGeom prst="rect">
              <a:avLst/>
            </a:prstGeom>
            <a:ln>
              <a:solidFill>
                <a:schemeClr val="tx1"/>
              </a:solidFill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</p:pic>
        <p:pic>
          <p:nvPicPr>
            <p:cNvPr id="20" name="Picture 19"/>
            <p:cNvPicPr>
              <a:picLocks noChangeAspect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963048" y="4343400"/>
              <a:ext cx="1716646" cy="1146022"/>
            </a:xfrm>
            <a:prstGeom prst="rect">
              <a:avLst/>
            </a:prstGeom>
            <a:ln>
              <a:solidFill>
                <a:schemeClr val="tx1"/>
              </a:solidFill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</p:pic>
      </p:grpSp>
      <p:grpSp>
        <p:nvGrpSpPr>
          <p:cNvPr id="6" name="Group 5"/>
          <p:cNvGrpSpPr/>
          <p:nvPr/>
        </p:nvGrpSpPr>
        <p:grpSpPr>
          <a:xfrm>
            <a:off x="94319" y="7788091"/>
            <a:ext cx="7574237" cy="1146022"/>
            <a:chOff x="105457" y="7391400"/>
            <a:chExt cx="7574237" cy="1146022"/>
          </a:xfrm>
        </p:grpSpPr>
        <p:pic>
          <p:nvPicPr>
            <p:cNvPr id="22" name="Picture 21"/>
            <p:cNvPicPr>
              <a:picLocks noChangeAspect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5457" y="7391400"/>
              <a:ext cx="1716646" cy="1146022"/>
            </a:xfrm>
            <a:prstGeom prst="rect">
              <a:avLst/>
            </a:prstGeom>
            <a:ln>
              <a:solidFill>
                <a:schemeClr val="tx1"/>
              </a:solidFill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</p:pic>
        <p:pic>
          <p:nvPicPr>
            <p:cNvPr id="23" name="Picture 22"/>
            <p:cNvPicPr>
              <a:picLocks noChangeAspect="1"/>
            </p:cNvPicPr>
            <p:nvPr/>
          </p:nvPicPr>
          <p:blipFill>
            <a:blip r:embed="rId1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057987" y="7391400"/>
              <a:ext cx="1716646" cy="1146022"/>
            </a:xfrm>
            <a:prstGeom prst="rect">
              <a:avLst/>
            </a:prstGeom>
            <a:ln>
              <a:solidFill>
                <a:schemeClr val="tx1"/>
              </a:solidFill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</p:pic>
        <p:pic>
          <p:nvPicPr>
            <p:cNvPr id="24" name="Picture 23"/>
            <p:cNvPicPr>
              <a:picLocks noChangeAspect="1"/>
            </p:cNvPicPr>
            <p:nvPr/>
          </p:nvPicPr>
          <p:blipFill>
            <a:blip r:embed="rId1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010517" y="7391400"/>
              <a:ext cx="1716646" cy="1146022"/>
            </a:xfrm>
            <a:prstGeom prst="rect">
              <a:avLst/>
            </a:prstGeom>
            <a:ln>
              <a:solidFill>
                <a:schemeClr val="tx1"/>
              </a:solidFill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</p:pic>
        <p:pic>
          <p:nvPicPr>
            <p:cNvPr id="25" name="Picture 24"/>
            <p:cNvPicPr>
              <a:picLocks noChangeAspect="1"/>
            </p:cNvPicPr>
            <p:nvPr/>
          </p:nvPicPr>
          <p:blipFill>
            <a:blip r:embed="rId1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963048" y="7391400"/>
              <a:ext cx="1716646" cy="1146022"/>
            </a:xfrm>
            <a:prstGeom prst="rect">
              <a:avLst/>
            </a:prstGeom>
            <a:ln>
              <a:solidFill>
                <a:schemeClr val="tx1"/>
              </a:solidFill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</p:pic>
      </p:grpSp>
    </p:spTree>
    <p:extLst>
      <p:ext uri="{BB962C8B-B14F-4D97-AF65-F5344CB8AC3E}">
        <p14:creationId xmlns:p14="http://schemas.microsoft.com/office/powerpoint/2010/main" val="164950929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134</TotalTime>
  <Words>206</Words>
  <Application>Microsoft Office PowerPoint</Application>
  <PresentationFormat>Custom</PresentationFormat>
  <Paragraphs>12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Price Reduced! Move-In Ready Home!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Purchase in Mt. Pleasant for under $200K</dc:title>
  <dc:creator>CVH360</dc:creator>
  <cp:lastModifiedBy>atp1313@gmail.com</cp:lastModifiedBy>
  <cp:revision>21</cp:revision>
  <dcterms:created xsi:type="dcterms:W3CDTF">2006-08-16T00:00:00Z</dcterms:created>
  <dcterms:modified xsi:type="dcterms:W3CDTF">2015-05-26T21:19:03Z</dcterms:modified>
</cp:coreProperties>
</file>