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515" y="41"/>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7/10/2024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672941"/>
            <a:ext cx="5841309" cy="389420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279886"/>
            <a:ext cx="7777478" cy="2158032"/>
          </a:xfrm>
        </p:spPr>
        <p:txBody>
          <a:bodyPr anchor="ctr">
            <a:noAutofit/>
          </a:bodyPr>
          <a:lstStyle/>
          <a:p>
            <a:r>
              <a:rPr lang="en-US" sz="1100" dirty="0">
                <a:solidFill>
                  <a:srgbClr val="022169"/>
                </a:solidFill>
                <a:latin typeface="Open Sans" panose="020B0606030504020204" pitchFamily="34" charset="0"/>
                <a:ea typeface="Open Sans" panose="020B0606030504020204" pitchFamily="34" charset="0"/>
                <a:cs typeface="Open Sans" panose="020B0606030504020204" pitchFamily="34" charset="0"/>
              </a:rPr>
              <a:t>Nestled among majestic oaks, this meticulously maintained townhome is a slice of the Seabrook Island dream. Wonderful upgrades in the kitchen and baths, as well as appliances, make this unit turn-key and allows you to immerse yourself in everything that is Seabrook. The upstairs unit, with both wooded and golf views, offers unmatched privacy. Live Oaks has its own pool, and is minutes from the trail head of the Live Oaks walking trail and St Christopher Camp, as well as within walking distance to Pelican Beach. The incomparable Seabrook Island boasts world-class amenities and a life of social and sporting opportunities. Amenities include two championship golf courses - Willard Byrd designed Ocean Winds and Robert Trent Jones, Sr. designed Crooked Oaks, a tournament grade tennis center, pickleball courts, full-service equestrian center, fitness and aquatics complex, beautiful beaches, a seasonal variety of indoor and outdoor dining venues for lunch, dinner or your own private event. Minutes away are Freshfields Village and </a:t>
            </a:r>
            <a:r>
              <a:rPr lang="en-US" sz="1100" dirty="0" err="1">
                <a:solidFill>
                  <a:srgbClr val="022169"/>
                </a:solidFill>
                <a:latin typeface="Open Sans" panose="020B0606030504020204" pitchFamily="34" charset="0"/>
                <a:ea typeface="Open Sans" panose="020B0606030504020204" pitchFamily="34" charset="0"/>
                <a:cs typeface="Open Sans" panose="020B0606030504020204" pitchFamily="34" charset="0"/>
              </a:rPr>
              <a:t>Bohicket</a:t>
            </a:r>
            <a:r>
              <a:rPr lang="en-US" sz="1100" dirty="0">
                <a:solidFill>
                  <a:srgbClr val="022169"/>
                </a:solidFill>
                <a:latin typeface="Open Sans" panose="020B0606030504020204" pitchFamily="34" charset="0"/>
                <a:ea typeface="Open Sans" panose="020B0606030504020204" pitchFamily="34" charset="0"/>
                <a:cs typeface="Open Sans" panose="020B0606030504020204" pitchFamily="34" charset="0"/>
              </a:rPr>
              <a:t> Marina. Located between Seabrook Island and Kiawah Island, Freshfields Village is a destination for shopping, fine and casual dining, convenient services and family-friendly outdoor events. </a:t>
            </a:r>
            <a:r>
              <a:rPr lang="en-US" sz="1100" dirty="0" err="1">
                <a:solidFill>
                  <a:srgbClr val="022169"/>
                </a:solidFill>
                <a:latin typeface="Open Sans" panose="020B0606030504020204" pitchFamily="34" charset="0"/>
                <a:ea typeface="Open Sans" panose="020B0606030504020204" pitchFamily="34" charset="0"/>
                <a:cs typeface="Open Sans" panose="020B0606030504020204" pitchFamily="34" charset="0"/>
              </a:rPr>
              <a:t>Bohicket</a:t>
            </a:r>
            <a:r>
              <a:rPr lang="en-US" sz="1100" dirty="0">
                <a:solidFill>
                  <a:srgbClr val="022169"/>
                </a:solidFill>
                <a:latin typeface="Open Sans" panose="020B0606030504020204" pitchFamily="34" charset="0"/>
                <a:ea typeface="Open Sans" panose="020B0606030504020204" pitchFamily="34" charset="0"/>
                <a:cs typeface="Open Sans" panose="020B0606030504020204" pitchFamily="34" charset="0"/>
              </a:rPr>
              <a:t> Marina is a full-service marina with wet slips, dry storage slips as well as wonderful restaurants and shops.</a:t>
            </a:r>
          </a:p>
        </p:txBody>
      </p:sp>
      <p:sp>
        <p:nvSpPr>
          <p:cNvPr id="2" name="Title 1"/>
          <p:cNvSpPr>
            <a:spLocks noGrp="1"/>
          </p:cNvSpPr>
          <p:nvPr>
            <p:ph type="ctrTitle"/>
          </p:nvPr>
        </p:nvSpPr>
        <p:spPr>
          <a:xfrm>
            <a:off x="0" y="0"/>
            <a:ext cx="7772400" cy="515507"/>
          </a:xfrm>
          <a:solidFill>
            <a:srgbClr val="022169"/>
          </a:solidFill>
        </p:spPr>
        <p:txBody>
          <a:bodyPr anchor="ctr">
            <a:normAutofit fontScale="90000"/>
          </a:bodyPr>
          <a:lstStyle/>
          <a:p>
            <a:r>
              <a:rPr lang="en-US" sz="2800" b="1" dirty="0">
                <a:solidFill>
                  <a:schemeClr val="bg1"/>
                </a:solidFill>
                <a:latin typeface="Open Sans" panose="020B0606030504020204" pitchFamily="34" charset="0"/>
                <a:ea typeface="Open Sans" panose="020B0606030504020204" pitchFamily="34" charset="0"/>
                <a:cs typeface="Open Sans" panose="020B0606030504020204" pitchFamily="34" charset="0"/>
              </a:rPr>
              <a:t>Open Houses Thursday &amp; Friday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1" y="4572000"/>
            <a:ext cx="7772399" cy="707886"/>
          </a:xfrm>
          <a:prstGeom prst="rect">
            <a:avLst/>
          </a:prstGeom>
        </p:spPr>
        <p:txBody>
          <a:bodyPr wrap="square">
            <a:spAutoFit/>
          </a:bodyPr>
          <a:lstStyle/>
          <a:p>
            <a:pPr algn="ctr"/>
            <a:r>
              <a:rPr lang="en-US" sz="2400" dirty="0">
                <a:solidFill>
                  <a:srgbClr val="022169"/>
                </a:solidFill>
                <a:latin typeface="Open Sans" panose="020B0606030504020204" pitchFamily="34" charset="0"/>
                <a:ea typeface="Open Sans" panose="020B0606030504020204" pitchFamily="34" charset="0"/>
                <a:cs typeface="Open Sans" panose="020B0606030504020204" pitchFamily="34" charset="0"/>
              </a:rPr>
              <a:t>2784 Hidden Oak Drive</a:t>
            </a:r>
          </a:p>
          <a:p>
            <a:pPr algn="ctr"/>
            <a:r>
              <a:rPr lang="en-US" sz="1600" dirty="0">
                <a:solidFill>
                  <a:srgbClr val="022169"/>
                </a:solidFill>
                <a:latin typeface="Open Sans" panose="020B0606030504020204" pitchFamily="34" charset="0"/>
                <a:ea typeface="Open Sans" panose="020B0606030504020204" pitchFamily="34" charset="0"/>
                <a:cs typeface="Open Sans" panose="020B0606030504020204" pitchFamily="34" charset="0"/>
              </a:rPr>
              <a:t>Seabrook Island, SC 29455 | MLS# 24010741 | $685,000</a:t>
            </a:r>
          </a:p>
        </p:txBody>
      </p:sp>
      <p:sp>
        <p:nvSpPr>
          <p:cNvPr id="5" name="Rectangle 4"/>
          <p:cNvSpPr/>
          <p:nvPr/>
        </p:nvSpPr>
        <p:spPr>
          <a:xfrm>
            <a:off x="1143000" y="8865126"/>
            <a:ext cx="3661252" cy="1138773"/>
          </a:xfrm>
          <a:prstGeom prst="rect">
            <a:avLst/>
          </a:prstGeom>
        </p:spPr>
        <p:txBody>
          <a:bodyPr wrap="square">
            <a:spAutoFit/>
          </a:bodyPr>
          <a:lstStyle/>
          <a:p>
            <a:r>
              <a:rPr lang="en-US" dirty="0">
                <a:solidFill>
                  <a:srgbClr val="022169"/>
                </a:solidFill>
                <a:latin typeface="Open Sans" panose="020B0606030504020204"/>
              </a:rPr>
              <a:t>Chris </a:t>
            </a:r>
            <a:r>
              <a:rPr lang="en-US" dirty="0" err="1">
                <a:solidFill>
                  <a:srgbClr val="022169"/>
                </a:solidFill>
                <a:latin typeface="Open Sans" panose="020B0606030504020204"/>
              </a:rPr>
              <a:t>Patricola</a:t>
            </a:r>
            <a:endParaRPr lang="en-US" dirty="0">
              <a:solidFill>
                <a:srgbClr val="022169"/>
              </a:solidFill>
              <a:latin typeface="Open Sans" panose="020B0606030504020204"/>
            </a:endParaRPr>
          </a:p>
          <a:p>
            <a:r>
              <a:rPr lang="en-US" sz="1600" dirty="0">
                <a:solidFill>
                  <a:srgbClr val="022169"/>
                </a:solidFill>
                <a:latin typeface="Open Sans" panose="020B0606030504020204"/>
                <a:ea typeface="Open Sans" panose="020B0606030504020204" pitchFamily="34" charset="0"/>
                <a:cs typeface="Open Sans" panose="020B0606030504020204" pitchFamily="34" charset="0"/>
              </a:rPr>
              <a:t>732-778-4385</a:t>
            </a:r>
          </a:p>
          <a:p>
            <a:r>
              <a:rPr lang="en-US" sz="1600" dirty="0">
                <a:solidFill>
                  <a:srgbClr val="022169"/>
                </a:solidFill>
                <a:latin typeface="Open Sans" panose="020B0606030504020204"/>
                <a:ea typeface="Open Sans" panose="020B0606030504020204" pitchFamily="34" charset="0"/>
                <a:cs typeface="Open Sans" panose="020B0606030504020204" pitchFamily="34" charset="0"/>
              </a:rPr>
              <a:t>patricolare.sc@gmail.com</a:t>
            </a:r>
          </a:p>
          <a:p>
            <a:r>
              <a:rPr lang="en-US" sz="1600" dirty="0">
                <a:solidFill>
                  <a:srgbClr val="022169"/>
                </a:solidFill>
                <a:latin typeface="Open Sans" panose="020B0606030504020204"/>
                <a:ea typeface="Open Sans" panose="020B0606030504020204" pitchFamily="34" charset="0"/>
                <a:cs typeface="Open Sans" panose="020B0606030504020204" pitchFamily="34" charset="0"/>
              </a:rPr>
              <a:t>www.coldwellbankerhomes.com </a:t>
            </a:r>
          </a:p>
        </p:txBody>
      </p:sp>
      <p:grpSp>
        <p:nvGrpSpPr>
          <p:cNvPr id="8" name="Group 7"/>
          <p:cNvGrpSpPr/>
          <p:nvPr/>
        </p:nvGrpSpPr>
        <p:grpSpPr>
          <a:xfrm>
            <a:off x="5943600" y="8848243"/>
            <a:ext cx="1821180" cy="1175653"/>
            <a:chOff x="5943600" y="8842315"/>
            <a:chExt cx="1821180" cy="1175653"/>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6173078" y="8842315"/>
              <a:ext cx="1362224" cy="765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43600" y="9602470"/>
              <a:ext cx="1821180" cy="415498"/>
            </a:xfrm>
            <a:prstGeom prst="rect">
              <a:avLst/>
            </a:prstGeom>
          </p:spPr>
          <p:txBody>
            <a:bodyPr wrap="square">
              <a:spAutoFit/>
            </a:bodyPr>
            <a:lstStyle/>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Coldwell Banker Residential Brokerage</a:t>
              </a:r>
            </a:p>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1127 </a:t>
              </a:r>
              <a:r>
                <a:rPr lang="en-US" sz="700" dirty="0" err="1">
                  <a:solidFill>
                    <a:srgbClr val="022169"/>
                  </a:solidFill>
                  <a:latin typeface="Open Sans" panose="020B0606030504020204" pitchFamily="34" charset="0"/>
                  <a:ea typeface="Open Sans" panose="020B0606030504020204" pitchFamily="34" charset="0"/>
                  <a:cs typeface="Open Sans" panose="020B0606030504020204" pitchFamily="34" charset="0"/>
                </a:rPr>
                <a:t>Queensborough</a:t>
              </a: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 Blvd. 103</a:t>
              </a:r>
            </a:p>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Mt Pleasant, SC 29464</a:t>
              </a:r>
            </a:p>
          </p:txBody>
        </p:sp>
      </p:grpSp>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37098" y="8865126"/>
            <a:ext cx="905902" cy="108102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992610" y="690662"/>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992611" y="3398342"/>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992611" y="2044502"/>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97537"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3995074"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992611"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284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Open Houses Thursday &amp; Friday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2024-07-10T20:46:45Z</dcterms:modified>
</cp:coreProperties>
</file>