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28016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752" y="96"/>
      </p:cViewPr>
      <p:guideLst>
        <p:guide orient="horz" pos="4032"/>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976796"/>
            <a:ext cx="6606540" cy="2744046"/>
          </a:xfrm>
        </p:spPr>
        <p:txBody>
          <a:bodyPr/>
          <a:lstStyle/>
          <a:p>
            <a:r>
              <a:rPr lang="en-US"/>
              <a:t>Click to edit Master title style</a:t>
            </a:r>
          </a:p>
        </p:txBody>
      </p:sp>
      <p:sp>
        <p:nvSpPr>
          <p:cNvPr id="3" name="Subtitle 2"/>
          <p:cNvSpPr>
            <a:spLocks noGrp="1"/>
          </p:cNvSpPr>
          <p:nvPr>
            <p:ph type="subTitle" idx="1"/>
          </p:nvPr>
        </p:nvSpPr>
        <p:spPr>
          <a:xfrm>
            <a:off x="1165860" y="7254240"/>
            <a:ext cx="5440680" cy="3271520"/>
          </a:xfrm>
        </p:spPr>
        <p:txBody>
          <a:bodyPr/>
          <a:lstStyle>
            <a:lvl1pPr marL="0" indent="0" algn="ctr">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512660"/>
            <a:ext cx="1748790" cy="1092284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512660"/>
            <a:ext cx="5116830" cy="109228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8226214"/>
            <a:ext cx="6606540" cy="2542540"/>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613966" y="5425866"/>
            <a:ext cx="6606540" cy="2800349"/>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987042"/>
            <a:ext cx="3432810" cy="8448464"/>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987042"/>
            <a:ext cx="3432810" cy="8448464"/>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865544"/>
            <a:ext cx="3434160" cy="1194222"/>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4" name="Content Placeholder 3"/>
          <p:cNvSpPr>
            <a:spLocks noGrp="1"/>
          </p:cNvSpPr>
          <p:nvPr>
            <p:ph sz="half" idx="2"/>
          </p:nvPr>
        </p:nvSpPr>
        <p:spPr>
          <a:xfrm>
            <a:off x="388620" y="4059766"/>
            <a:ext cx="3434160" cy="737573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865544"/>
            <a:ext cx="3435508" cy="1194222"/>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6" name="Content Placeholder 5"/>
          <p:cNvSpPr>
            <a:spLocks noGrp="1"/>
          </p:cNvSpPr>
          <p:nvPr>
            <p:ph sz="quarter" idx="4"/>
          </p:nvPr>
        </p:nvSpPr>
        <p:spPr>
          <a:xfrm>
            <a:off x="3948272" y="4059766"/>
            <a:ext cx="3435508" cy="737573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509694"/>
            <a:ext cx="2557066" cy="2169160"/>
          </a:xfrm>
        </p:spPr>
        <p:txBody>
          <a:bodyPr anchor="b"/>
          <a:lstStyle>
            <a:lvl1pPr algn="l">
              <a:defRPr sz="2600" b="1"/>
            </a:lvl1pPr>
          </a:lstStyle>
          <a:p>
            <a:r>
              <a:rPr lang="en-US"/>
              <a:t>Click to edit Master title style</a:t>
            </a:r>
          </a:p>
        </p:txBody>
      </p:sp>
      <p:sp>
        <p:nvSpPr>
          <p:cNvPr id="3" name="Content Placeholder 2"/>
          <p:cNvSpPr>
            <a:spLocks noGrp="1"/>
          </p:cNvSpPr>
          <p:nvPr>
            <p:ph idx="1"/>
          </p:nvPr>
        </p:nvSpPr>
        <p:spPr>
          <a:xfrm>
            <a:off x="3038793" y="509695"/>
            <a:ext cx="4344988" cy="10925811"/>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678855"/>
            <a:ext cx="2557066" cy="8756651"/>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8961121"/>
            <a:ext cx="4663440" cy="1057911"/>
          </a:xfrm>
        </p:spPr>
        <p:txBody>
          <a:bodyPr anchor="b"/>
          <a:lstStyle>
            <a:lvl1pPr algn="l">
              <a:defRPr sz="2600" b="1"/>
            </a:lvl1pPr>
          </a:lstStyle>
          <a:p>
            <a:r>
              <a:rPr lang="en-US"/>
              <a:t>Click to edit Master title style</a:t>
            </a:r>
          </a:p>
        </p:txBody>
      </p:sp>
      <p:sp>
        <p:nvSpPr>
          <p:cNvPr id="3" name="Picture Placeholder 2"/>
          <p:cNvSpPr>
            <a:spLocks noGrp="1"/>
          </p:cNvSpPr>
          <p:nvPr>
            <p:ph type="pic" idx="1"/>
          </p:nvPr>
        </p:nvSpPr>
        <p:spPr>
          <a:xfrm>
            <a:off x="1523445" y="1143846"/>
            <a:ext cx="4663440" cy="7680960"/>
          </a:xfrm>
        </p:spPr>
        <p:txBody>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endParaRPr lang="en-US"/>
          </a:p>
        </p:txBody>
      </p:sp>
      <p:sp>
        <p:nvSpPr>
          <p:cNvPr id="4" name="Text Placeholder 3"/>
          <p:cNvSpPr>
            <a:spLocks noGrp="1"/>
          </p:cNvSpPr>
          <p:nvPr>
            <p:ph type="body" sz="half" idx="2"/>
          </p:nvPr>
        </p:nvSpPr>
        <p:spPr>
          <a:xfrm>
            <a:off x="1523445" y="10019032"/>
            <a:ext cx="4663440" cy="1502409"/>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512658"/>
            <a:ext cx="6995160" cy="2133600"/>
          </a:xfrm>
          <a:prstGeom prst="rect">
            <a:avLst/>
          </a:prstGeom>
        </p:spPr>
        <p:txBody>
          <a:bodyPr vert="horz" lIns="117564" tIns="58782" rIns="117564" bIns="58782" rtlCol="0" anchor="ctr">
            <a:normAutofit/>
          </a:bodyPr>
          <a:lstStyle/>
          <a:p>
            <a:r>
              <a:rPr lang="en-US"/>
              <a:t>Click to edit Master title style</a:t>
            </a:r>
          </a:p>
        </p:txBody>
      </p:sp>
      <p:sp>
        <p:nvSpPr>
          <p:cNvPr id="3" name="Text Placeholder 2"/>
          <p:cNvSpPr>
            <a:spLocks noGrp="1"/>
          </p:cNvSpPr>
          <p:nvPr>
            <p:ph type="body" idx="1"/>
          </p:nvPr>
        </p:nvSpPr>
        <p:spPr>
          <a:xfrm>
            <a:off x="388620" y="2987042"/>
            <a:ext cx="6995160" cy="8448464"/>
          </a:xfrm>
          <a:prstGeom prst="rect">
            <a:avLst/>
          </a:prstGeom>
        </p:spPr>
        <p:txBody>
          <a:bodyPr vert="horz" lIns="117564" tIns="58782" rIns="117564" bIns="587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11865188"/>
            <a:ext cx="1813560" cy="681566"/>
          </a:xfrm>
          <a:prstGeom prst="rect">
            <a:avLst/>
          </a:prstGeom>
        </p:spPr>
        <p:txBody>
          <a:bodyPr vert="horz" lIns="117564" tIns="58782" rIns="117564" bIns="58782" rtlCol="0" anchor="ctr"/>
          <a:lstStyle>
            <a:lvl1pPr algn="l">
              <a:defRPr sz="1500">
                <a:solidFill>
                  <a:schemeClr val="tx1">
                    <a:tint val="75000"/>
                  </a:schemeClr>
                </a:solidFill>
              </a:defRPr>
            </a:lvl1pPr>
          </a:lstStyle>
          <a:p>
            <a:fld id="{1D8BD707-D9CF-40AE-B4C6-C98DA3205C09}" type="datetimeFigureOut">
              <a:rPr lang="en-US" smtClean="0"/>
              <a:pPr/>
              <a:t>3/28/2019</a:t>
            </a:fld>
            <a:endParaRPr lang="en-US"/>
          </a:p>
        </p:txBody>
      </p:sp>
      <p:sp>
        <p:nvSpPr>
          <p:cNvPr id="5" name="Footer Placeholder 4"/>
          <p:cNvSpPr>
            <a:spLocks noGrp="1"/>
          </p:cNvSpPr>
          <p:nvPr>
            <p:ph type="ftr" sz="quarter" idx="3"/>
          </p:nvPr>
        </p:nvSpPr>
        <p:spPr>
          <a:xfrm>
            <a:off x="2655570" y="11865188"/>
            <a:ext cx="2461260" cy="681566"/>
          </a:xfrm>
          <a:prstGeom prst="rect">
            <a:avLst/>
          </a:prstGeom>
        </p:spPr>
        <p:txBody>
          <a:bodyPr vert="horz" lIns="117564" tIns="58782" rIns="117564" bIns="58782"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11865188"/>
            <a:ext cx="1813560" cy="681566"/>
          </a:xfrm>
          <a:prstGeom prst="rect">
            <a:avLst/>
          </a:prstGeom>
        </p:spPr>
        <p:txBody>
          <a:bodyPr vert="horz" lIns="117564" tIns="58782" rIns="117564" bIns="58782" rtlCol="0" anchor="ctr"/>
          <a:lstStyle>
            <a:lvl1pPr algn="r">
              <a:defRPr sz="15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75644" rtl="0" eaLnBrk="1" latinLnBrk="0" hangingPunct="1">
        <a:spcBef>
          <a:spcPct val="0"/>
        </a:spcBef>
        <a:buNone/>
        <a:defRPr sz="5700" kern="1200">
          <a:solidFill>
            <a:schemeClr val="tx1"/>
          </a:solidFill>
          <a:latin typeface="+mj-lt"/>
          <a:ea typeface="+mj-ea"/>
          <a:cs typeface="+mj-cs"/>
        </a:defRPr>
      </a:lvl1pPr>
    </p:titleStyle>
    <p:bodyStyle>
      <a:lvl1pPr marL="440867" indent="-440867" algn="l" defTabSz="1175644"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5211" indent="-367389" algn="l" defTabSz="1175644"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9555" indent="-293911" algn="l" defTabSz="1175644"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737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45199"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33021"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20843"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08665"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9648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06146" y="3217"/>
            <a:ext cx="8578546" cy="48189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393047"/>
            <a:ext cx="7772400" cy="874435"/>
          </a:xfrm>
          <a:prstGeom prst="rect">
            <a:avLst/>
          </a:prstGeom>
          <a:gradFill>
            <a:gsLst>
              <a:gs pos="0">
                <a:schemeClr val="bg1">
                  <a:alpha val="0"/>
                </a:schemeClr>
              </a:gs>
              <a:gs pos="23000">
                <a:schemeClr val="bg1">
                  <a:alpha val="9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2400" dirty="0">
              <a:solidFill>
                <a:schemeClr val="bg2">
                  <a:lumMod val="50000"/>
                </a:schemeClr>
              </a:solidFill>
              <a:latin typeface="Palatino Linotype" panose="02040502050505030304" pitchFamily="18" charset="0"/>
            </a:endParaRPr>
          </a:p>
          <a:p>
            <a:pPr algn="ctr"/>
            <a:r>
              <a:rPr lang="en-US" sz="2400" dirty="0">
                <a:solidFill>
                  <a:schemeClr val="bg2">
                    <a:lumMod val="50000"/>
                  </a:schemeClr>
                </a:solidFill>
                <a:latin typeface="Palatino Linotype" panose="02040502050505030304" pitchFamily="18" charset="0"/>
              </a:rPr>
              <a:t>2789 Oak Manor Drive</a:t>
            </a:r>
          </a:p>
          <a:p>
            <a:pPr algn="ctr"/>
            <a:r>
              <a:rPr lang="en-US" sz="1800" dirty="0">
                <a:solidFill>
                  <a:schemeClr val="bg2">
                    <a:lumMod val="50000"/>
                  </a:schemeClr>
                </a:solidFill>
                <a:latin typeface="Palatino Linotype" panose="02040502050505030304" pitchFamily="18" charset="0"/>
              </a:rPr>
              <a:t>Dunes West ~ Mount Pleasant, SC 29466 ~ MLS# 18028617 ~ $875,000</a:t>
            </a:r>
          </a:p>
        </p:txBody>
      </p:sp>
      <p:sp>
        <p:nvSpPr>
          <p:cNvPr id="8" name="Double Brace 7"/>
          <p:cNvSpPr/>
          <p:nvPr/>
        </p:nvSpPr>
        <p:spPr>
          <a:xfrm rot="5400000">
            <a:off x="-5718275" y="6667500"/>
            <a:ext cx="7467600" cy="3276600"/>
          </a:xfrm>
          <a:prstGeom prst="bracePair">
            <a:avLst>
              <a:gd name="adj" fmla="val 3799"/>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ubtitle 2"/>
          <p:cNvSpPr>
            <a:spLocks noGrp="1"/>
          </p:cNvSpPr>
          <p:nvPr>
            <p:ph type="subTitle" idx="1"/>
          </p:nvPr>
        </p:nvSpPr>
        <p:spPr>
          <a:xfrm>
            <a:off x="-1" y="5334682"/>
            <a:ext cx="5451575" cy="6923835"/>
          </a:xfrm>
        </p:spPr>
        <p:txBody>
          <a:bodyPr anchor="ctr">
            <a:noAutofit/>
          </a:bodyPr>
          <a:lstStyle/>
          <a:p>
            <a:r>
              <a:rPr lang="en-US" sz="1500" dirty="0">
                <a:solidFill>
                  <a:schemeClr val="bg2">
                    <a:lumMod val="25000"/>
                  </a:schemeClr>
                </a:solidFill>
                <a:latin typeface="Palatino Linotype" panose="02040502050505030304" pitchFamily="18" charset="0"/>
                <a:cs typeface="Times New Roman" panose="02020603050405020304" pitchFamily="18" charset="0"/>
              </a:rPr>
              <a:t>If water views bring peace to your life, you are going to LOVE starting and ending each day by gazing out to the serene Wando River from this stunning, custom built home in the gated community of Dunes West. Situated on over half an acre, this lot is extremely private and has lovely views. This like new home boasts a full front porch and TWO screened-in back porches with decks on either side (one on each level). An extremely spacious two car garage boasts an elevator that goes all the up to the third level. Gleaming hardwood floors, a two story foyer, fireplace w/built-ins in the living room and a gourmet, eat-in kitchen are just a few features that help create the inviting, high end feel of this home. This home exudes low country charm and is waiting for you!</a:t>
            </a:r>
          </a:p>
          <a:p>
            <a:endParaRPr lang="en-US" sz="1500" dirty="0">
              <a:solidFill>
                <a:schemeClr val="bg2">
                  <a:lumMod val="25000"/>
                </a:schemeClr>
              </a:solidFill>
              <a:latin typeface="Palatino Linotype" panose="02040502050505030304" pitchFamily="18" charset="0"/>
              <a:cs typeface="Times New Roman" panose="02020603050405020304" pitchFamily="18" charset="0"/>
            </a:endParaRPr>
          </a:p>
          <a:p>
            <a:r>
              <a:rPr lang="en-US" sz="1500" dirty="0">
                <a:solidFill>
                  <a:schemeClr val="bg2">
                    <a:lumMod val="25000"/>
                  </a:schemeClr>
                </a:solidFill>
                <a:latin typeface="Palatino Linotype" panose="02040502050505030304" pitchFamily="18" charset="0"/>
                <a:cs typeface="Times New Roman" panose="02020603050405020304" pitchFamily="18" charset="0"/>
              </a:rPr>
              <a:t>Additional features include:</a:t>
            </a:r>
          </a:p>
          <a:p>
            <a:pPr marL="171450" indent="-171450" algn="l">
              <a:buFont typeface="Arial" panose="020B0604020202020204" pitchFamily="34" charset="0"/>
              <a:buChar char="•"/>
            </a:pPr>
            <a:r>
              <a:rPr lang="en-US" sz="1500" dirty="0">
                <a:solidFill>
                  <a:schemeClr val="bg2">
                    <a:lumMod val="25000"/>
                  </a:schemeClr>
                </a:solidFill>
                <a:latin typeface="Palatino Linotype" panose="02040502050505030304" pitchFamily="18" charset="0"/>
                <a:cs typeface="Times New Roman" panose="02020603050405020304" pitchFamily="18" charset="0"/>
              </a:rPr>
              <a:t>Kitchen features granite counters, SS appliances, breakfast bar seating, a center island, custom cabinets and recessed lighting</a:t>
            </a:r>
          </a:p>
          <a:p>
            <a:pPr marL="171450" indent="-171450" algn="l">
              <a:buFont typeface="Arial" panose="020B0604020202020204" pitchFamily="34" charset="0"/>
              <a:buChar char="•"/>
            </a:pPr>
            <a:r>
              <a:rPr lang="en-US" sz="1500" dirty="0">
                <a:solidFill>
                  <a:schemeClr val="bg2">
                    <a:lumMod val="25000"/>
                  </a:schemeClr>
                </a:solidFill>
                <a:latin typeface="Palatino Linotype" panose="02040502050505030304" pitchFamily="18" charset="0"/>
                <a:cs typeface="Times New Roman" panose="02020603050405020304" pitchFamily="18" charset="0"/>
              </a:rPr>
              <a:t>Columns, archways and crown molding grace the formal dining room</a:t>
            </a:r>
          </a:p>
          <a:p>
            <a:pPr marL="171450" indent="-171450" algn="l">
              <a:buFont typeface="Arial" panose="020B0604020202020204" pitchFamily="34" charset="0"/>
              <a:buChar char="•"/>
            </a:pPr>
            <a:r>
              <a:rPr lang="en-US" sz="1500" dirty="0">
                <a:solidFill>
                  <a:schemeClr val="bg2">
                    <a:lumMod val="25000"/>
                  </a:schemeClr>
                </a:solidFill>
                <a:latin typeface="Palatino Linotype" panose="02040502050505030304" pitchFamily="18" charset="0"/>
                <a:cs typeface="Times New Roman" panose="02020603050405020304" pitchFamily="18" charset="0"/>
              </a:rPr>
              <a:t>Master bath has dual vanities, two walk-in closets, a tub and walk-in shower</a:t>
            </a:r>
          </a:p>
          <a:p>
            <a:pPr marL="171450" indent="-171450" algn="l">
              <a:buFont typeface="Arial" panose="020B0604020202020204" pitchFamily="34" charset="0"/>
              <a:buChar char="•"/>
            </a:pPr>
            <a:r>
              <a:rPr lang="en-US" sz="1500" dirty="0">
                <a:solidFill>
                  <a:schemeClr val="bg2">
                    <a:lumMod val="25000"/>
                  </a:schemeClr>
                </a:solidFill>
                <a:latin typeface="Palatino Linotype" panose="02040502050505030304" pitchFamily="18" charset="0"/>
                <a:cs typeface="Times New Roman" panose="02020603050405020304" pitchFamily="18" charset="0"/>
              </a:rPr>
              <a:t>The top level features a loft and two bedrooms with </a:t>
            </a:r>
            <a:r>
              <a:rPr lang="en-US" sz="1500" dirty="0" err="1">
                <a:solidFill>
                  <a:schemeClr val="bg2">
                    <a:lumMod val="25000"/>
                  </a:schemeClr>
                </a:solidFill>
                <a:latin typeface="Palatino Linotype" panose="02040502050505030304" pitchFamily="18" charset="0"/>
                <a:cs typeface="Times New Roman" panose="02020603050405020304" pitchFamily="18" charset="0"/>
              </a:rPr>
              <a:t>en</a:t>
            </a:r>
            <a:r>
              <a:rPr lang="en-US" sz="1500" dirty="0">
                <a:solidFill>
                  <a:schemeClr val="bg2">
                    <a:lumMod val="25000"/>
                  </a:schemeClr>
                </a:solidFill>
                <a:latin typeface="Palatino Linotype" panose="02040502050505030304" pitchFamily="18" charset="0"/>
                <a:cs typeface="Times New Roman" panose="02020603050405020304" pitchFamily="18" charset="0"/>
              </a:rPr>
              <a:t>-suite full baths and walk-in closets</a:t>
            </a:r>
          </a:p>
          <a:p>
            <a:pPr marL="171450" indent="-171450" algn="l">
              <a:buFont typeface="Arial" panose="020B0604020202020204" pitchFamily="34" charset="0"/>
              <a:buChar char="•"/>
            </a:pPr>
            <a:r>
              <a:rPr lang="en-US" sz="1500" dirty="0">
                <a:solidFill>
                  <a:schemeClr val="bg2">
                    <a:lumMod val="25000"/>
                  </a:schemeClr>
                </a:solidFill>
                <a:latin typeface="Palatino Linotype" panose="02040502050505030304" pitchFamily="18" charset="0"/>
                <a:cs typeface="Times New Roman" panose="02020603050405020304" pitchFamily="18" charset="0"/>
              </a:rPr>
              <a:t>Covered patio looks out to the backyard and marsh</a:t>
            </a:r>
          </a:p>
          <a:p>
            <a:endParaRPr lang="en-US" sz="1500" dirty="0">
              <a:solidFill>
                <a:schemeClr val="bg2">
                  <a:lumMod val="25000"/>
                </a:schemeClr>
              </a:solidFill>
              <a:latin typeface="Palatino Linotype" panose="02040502050505030304" pitchFamily="18" charset="0"/>
              <a:cs typeface="Times New Roman" panose="02020603050405020304" pitchFamily="18" charset="0"/>
            </a:endParaRPr>
          </a:p>
          <a:p>
            <a:r>
              <a:rPr lang="en-US" sz="1500" b="1" dirty="0">
                <a:solidFill>
                  <a:schemeClr val="bg2">
                    <a:lumMod val="25000"/>
                  </a:schemeClr>
                </a:solidFill>
                <a:latin typeface="Palatino Linotype" panose="02040502050505030304" pitchFamily="18" charset="0"/>
                <a:cs typeface="Times New Roman" panose="02020603050405020304" pitchFamily="18" charset="0"/>
              </a:rPr>
              <a:t>Book your showing today!</a:t>
            </a:r>
          </a:p>
        </p:txBody>
      </p:sp>
      <p:sp>
        <p:nvSpPr>
          <p:cNvPr id="5" name="Rectangle 4"/>
          <p:cNvSpPr/>
          <p:nvPr/>
        </p:nvSpPr>
        <p:spPr>
          <a:xfrm>
            <a:off x="-4182" y="0"/>
            <a:ext cx="7776582" cy="584775"/>
          </a:xfrm>
          <a:prstGeom prst="rect">
            <a:avLst/>
          </a:prstGeom>
        </p:spPr>
        <p:txBody>
          <a:bodyPr wrap="square">
            <a:spAutoFit/>
          </a:bodyPr>
          <a:lstStyle/>
          <a:p>
            <a:pPr algn="r"/>
            <a:r>
              <a:rPr lang="en-US" sz="3200" dirty="0">
                <a:ln w="3175">
                  <a:noFill/>
                </a:ln>
                <a:solidFill>
                  <a:schemeClr val="bg2">
                    <a:lumMod val="50000"/>
                  </a:schemeClr>
                </a:solidFill>
                <a:effectLst>
                  <a:outerShdw blurRad="38100" dist="38100" dir="2700000" algn="tl">
                    <a:srgbClr val="000000">
                      <a:alpha val="43137"/>
                    </a:srgbClr>
                  </a:outerShdw>
                </a:effectLst>
                <a:latin typeface="Trajan Pro" panose="02020502050506020301" pitchFamily="18" charset="0"/>
                <a:cs typeface="Times New Roman" panose="02020603050405020304" pitchFamily="18" charset="0"/>
              </a:rPr>
              <a:t>Price Reduced</a:t>
            </a:r>
            <a:endParaRPr lang="en-US" sz="3200" dirty="0">
              <a:ln w="3175">
                <a:noFill/>
              </a:ln>
              <a:solidFill>
                <a:schemeClr val="bg2">
                  <a:lumMod val="50000"/>
                </a:schemeClr>
              </a:solidFill>
              <a:effectLst>
                <a:outerShdw blurRad="38100" dist="38100" dir="2700000" algn="tl">
                  <a:srgbClr val="000000">
                    <a:alpha val="43137"/>
                  </a:srgbClr>
                </a:outerShdw>
              </a:effectLst>
              <a:latin typeface="Trajan Pro" panose="02020502050506020301" pitchFamily="18"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9303" b="11067"/>
          <a:stretch/>
        </p:blipFill>
        <p:spPr>
          <a:xfrm>
            <a:off x="8382000" y="3067050"/>
            <a:ext cx="1905000" cy="1428750"/>
          </a:xfrm>
          <a:prstGeom prst="ellipse">
            <a:avLst/>
          </a:prstGeom>
          <a:ln w="63500" cap="rnd">
            <a:solidFill>
              <a:srgbClr val="333333"/>
            </a:solidFill>
          </a:ln>
          <a:effectLst>
            <a:outerShdw blurRad="50800" dist="38100" dir="5400000" algn="t"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7" name="Right Brace 6"/>
          <p:cNvSpPr/>
          <p:nvPr/>
        </p:nvSpPr>
        <p:spPr>
          <a:xfrm rot="16200000">
            <a:off x="-1981742" y="2519499"/>
            <a:ext cx="228599" cy="3419200"/>
          </a:xfrm>
          <a:prstGeom prst="rightBrace">
            <a:avLst>
              <a:gd name="adj1" fmla="val 37151"/>
              <a:gd name="adj2" fmla="val 50000"/>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1814" y="12344400"/>
            <a:ext cx="7772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Palatino Linotype" panose="02040502050505030304" pitchFamily="18" charset="0"/>
              </a:rPr>
              <a:t>Christopher Smith     christopher@mattoneillteam.com     843-267-0735</a:t>
            </a: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738433" y="6207610"/>
            <a:ext cx="1824228" cy="1216152"/>
          </a:xfrm>
          <a:prstGeom prst="rect">
            <a:avLst/>
          </a:prstGeom>
        </p:spPr>
      </p:pic>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738433" y="4825432"/>
            <a:ext cx="1824228" cy="1216152"/>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38433" y="10354144"/>
            <a:ext cx="1824228" cy="1216152"/>
          </a:xfrm>
          <a:prstGeom prst="rect">
            <a:avLst/>
          </a:prstGeom>
        </p:spPr>
      </p:pic>
      <p:sp>
        <p:nvSpPr>
          <p:cNvPr id="2" name="Rectangle 1"/>
          <p:cNvSpPr/>
          <p:nvPr/>
        </p:nvSpPr>
        <p:spPr>
          <a:xfrm>
            <a:off x="-4038600" y="25975"/>
            <a:ext cx="3880757" cy="584775"/>
          </a:xfrm>
          <a:prstGeom prst="rect">
            <a:avLst/>
          </a:prstGeom>
        </p:spPr>
        <p:txBody>
          <a:bodyPr wrap="square">
            <a:spAutoFit/>
          </a:bodyPr>
          <a:lstStyle/>
          <a:p>
            <a:r>
              <a:rPr lang="en-US" sz="3200"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Parkshore</a:t>
            </a:r>
            <a:r>
              <a:rPr lang="en-US" sz="3200" b="1" dirty="0">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 </a:t>
            </a:r>
            <a:r>
              <a:rPr lang="en-US" sz="3200"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Marshfront</a:t>
            </a:r>
            <a:endParaRPr lang="en-US" sz="2800" dirty="0">
              <a:ln>
                <a:solidFill>
                  <a:srgbClr val="C00000"/>
                </a:solidFill>
              </a:ln>
              <a:solidFill>
                <a:srgbClr val="C00000"/>
              </a:solidFill>
            </a:endParaRPr>
          </a:p>
        </p:txBody>
      </p:sp>
      <p:pic>
        <p:nvPicPr>
          <p:cNvPr id="18" name="Picture 1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738433" y="7589788"/>
            <a:ext cx="1824228" cy="1216152"/>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738433" y="8971966"/>
            <a:ext cx="1824228" cy="1216152"/>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452125" y="7192252"/>
            <a:ext cx="2320275" cy="1546483"/>
          </a:xfrm>
          <a:prstGeom prst="rect">
            <a:avLst/>
          </a:prstGeom>
        </p:spPr>
      </p:pic>
      <p:pic>
        <p:nvPicPr>
          <p:cNvPr id="23" name="Picture 22"/>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452125" y="5433508"/>
            <a:ext cx="2320275" cy="1545336"/>
          </a:xfrm>
          <a:prstGeom prst="rect">
            <a:avLst/>
          </a:prstGeom>
        </p:spPr>
      </p:pic>
      <p:pic>
        <p:nvPicPr>
          <p:cNvPr id="24" name="Picture 23"/>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9334500" y="8305800"/>
            <a:ext cx="1824228" cy="1216152"/>
          </a:xfrm>
          <a:prstGeom prst="rect">
            <a:avLst/>
          </a:prstGeom>
        </p:spPr>
      </p:pic>
      <p:pic>
        <p:nvPicPr>
          <p:cNvPr id="25" name="Picture 24"/>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5452125" y="8952143"/>
            <a:ext cx="2320275" cy="1546483"/>
          </a:xfrm>
          <a:prstGeom prst="rect">
            <a:avLst/>
          </a:prstGeom>
        </p:spPr>
      </p:pic>
      <p:pic>
        <p:nvPicPr>
          <p:cNvPr id="26" name="Picture 2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5452125" y="10712034"/>
            <a:ext cx="2320275" cy="1546483"/>
          </a:xfrm>
          <a:prstGeom prst="rect">
            <a:avLst/>
          </a:prstGeom>
        </p:spPr>
      </p:pic>
      <p:pic>
        <p:nvPicPr>
          <p:cNvPr id="27" name="Picture 26">
            <a:extLst>
              <a:ext uri="{FF2B5EF4-FFF2-40B4-BE49-F238E27FC236}">
                <a16:creationId xmlns:a16="http://schemas.microsoft.com/office/drawing/2014/main" id="{868309A1-398B-420A-BCDD-ABACABFD191C}"/>
              </a:ext>
            </a:extLst>
          </p:cNvPr>
          <p:cNvPicPr>
            <a:picLocks noChangeAspect="1"/>
          </p:cNvPicPr>
          <p:nvPr/>
        </p:nvPicPr>
        <p:blipFill>
          <a:blip r:embed="rId1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867400" y="3416390"/>
            <a:ext cx="1828800" cy="90945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88055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268</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Edwardian Script ITC</vt:lpstr>
      <vt:lpstr>Palatino Linotype</vt:lpstr>
      <vt:lpstr>Trajan Pro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44</cp:revision>
  <dcterms:created xsi:type="dcterms:W3CDTF">2006-08-16T00:00:00Z</dcterms:created>
  <dcterms:modified xsi:type="dcterms:W3CDTF">2019-03-28T19:24:06Z</dcterms:modified>
</cp:coreProperties>
</file>