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50" d="100"/>
          <a:sy n="150" d="100"/>
        </p:scale>
        <p:origin x="372" y="-2148"/>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1/16/2019</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1/16/2019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1/16/2019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1/16/2019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1/16/2019</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g"/><Relationship Id="rId3" Type="http://schemas.openxmlformats.org/officeDocument/2006/relationships/image" Target="../media/image3.png"/><Relationship Id="rId7" Type="http://schemas.openxmlformats.org/officeDocument/2006/relationships/image" Target="../media/image7.jp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g"/><Relationship Id="rId5" Type="http://schemas.openxmlformats.org/officeDocument/2006/relationships/image" Target="../media/image5.jp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l="-12" t="7209" r="12" b="8177"/>
          <a:stretch/>
        </p:blipFill>
        <p:spPr>
          <a:xfrm>
            <a:off x="404574" y="152400"/>
            <a:ext cx="6506052" cy="3675126"/>
          </a:xfrm>
          <a:prstGeom prst="rect">
            <a:avLst/>
          </a:prstGeom>
          <a:ln w="3175">
            <a:noFill/>
          </a:ln>
          <a:effectLst/>
        </p:spPr>
      </p:pic>
      <p:sp>
        <p:nvSpPr>
          <p:cNvPr id="21" name="Rectangle 20"/>
          <p:cNvSpPr/>
          <p:nvPr/>
        </p:nvSpPr>
        <p:spPr>
          <a:xfrm>
            <a:off x="1" y="8686800"/>
            <a:ext cx="7315198" cy="1377984"/>
          </a:xfrm>
          <a:prstGeom prst="rect">
            <a:avLst/>
          </a:prstGeom>
          <a:no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0" y="8767934"/>
            <a:ext cx="7315200" cy="1015663"/>
          </a:xfrm>
          <a:prstGeom prst="rect">
            <a:avLst/>
          </a:prstGeom>
        </p:spPr>
        <p:txBody>
          <a:bodyPr wrap="square">
            <a:spAutoFit/>
          </a:bodyPr>
          <a:lstStyle/>
          <a:p>
            <a:pPr algn="ctr"/>
            <a:r>
              <a:rPr lang="en-US" sz="1800" dirty="0" err="1">
                <a:solidFill>
                  <a:srgbClr val="002060"/>
                </a:solidFill>
                <a:latin typeface="Trebuchet MS" panose="020B0603020202020204" pitchFamily="34" charset="0"/>
              </a:rPr>
              <a:t>Crissy</a:t>
            </a:r>
            <a:r>
              <a:rPr lang="en-US" sz="1800" dirty="0">
                <a:solidFill>
                  <a:srgbClr val="002060"/>
                </a:solidFill>
                <a:latin typeface="Trebuchet MS" panose="020B0603020202020204" pitchFamily="34" charset="0"/>
              </a:rPr>
              <a:t> Rowell</a:t>
            </a:r>
          </a:p>
          <a:p>
            <a:pPr algn="ctr"/>
            <a:r>
              <a:rPr lang="en-US" sz="1400" dirty="0">
                <a:solidFill>
                  <a:srgbClr val="002060"/>
                </a:solidFill>
                <a:latin typeface="Trebuchet MS" panose="020B0603020202020204" pitchFamily="34" charset="0"/>
              </a:rPr>
              <a:t>Mobile - (843) 377-5177</a:t>
            </a:r>
          </a:p>
          <a:p>
            <a:pPr algn="ctr"/>
            <a:r>
              <a:rPr lang="en-US" sz="1400" dirty="0">
                <a:solidFill>
                  <a:srgbClr val="002060"/>
                </a:solidFill>
                <a:latin typeface="Trebuchet MS" panose="020B0603020202020204" pitchFamily="34" charset="0"/>
              </a:rPr>
              <a:t>crissy.rowell@carolinaone.com</a:t>
            </a:r>
          </a:p>
          <a:p>
            <a:pPr algn="ctr"/>
            <a:r>
              <a:rPr lang="en-US" sz="1400" dirty="0">
                <a:solidFill>
                  <a:srgbClr val="002060"/>
                </a:solidFill>
                <a:latin typeface="Trebuchet MS" panose="020B0603020202020204" pitchFamily="34" charset="0"/>
              </a:rPr>
              <a:t>www.crissyrowell.com</a:t>
            </a:r>
            <a:endParaRPr lang="en-US" sz="1000" dirty="0">
              <a:solidFill>
                <a:srgbClr val="002060"/>
              </a:solidFill>
              <a:latin typeface="Trebuchet MS" panose="020B0603020202020204" pitchFamily="34" charset="0"/>
            </a:endParaRPr>
          </a:p>
        </p:txBody>
      </p:sp>
      <p:pic>
        <p:nvPicPr>
          <p:cNvPr id="16" name="Picture 1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70522" y="8818565"/>
            <a:ext cx="947058" cy="914400"/>
          </a:xfrm>
          <a:prstGeom prst="rect">
            <a:avLst/>
          </a:prstGeom>
        </p:spPr>
      </p:pic>
      <p:sp>
        <p:nvSpPr>
          <p:cNvPr id="18" name="Rectangle 17"/>
          <p:cNvSpPr/>
          <p:nvPr/>
        </p:nvSpPr>
        <p:spPr>
          <a:xfrm>
            <a:off x="1144" y="9858345"/>
            <a:ext cx="7312912" cy="200055"/>
          </a:xfrm>
          <a:prstGeom prst="rect">
            <a:avLst/>
          </a:prstGeom>
        </p:spPr>
        <p:txBody>
          <a:bodyPr wrap="square">
            <a:spAutoFit/>
          </a:bodyPr>
          <a:lstStyle/>
          <a:p>
            <a:pPr algn="ctr"/>
            <a:r>
              <a:rPr lang="en-US" sz="700" dirty="0">
                <a:solidFill>
                  <a:schemeClr val="tx2"/>
                </a:solidFill>
                <a:latin typeface="Trebuchet MS" panose="020B0603020202020204" pitchFamily="34" charset="0"/>
              </a:rPr>
              <a:t>Carolina One Real Estate | 195 W Coleman Blvd | Mt Pleasant, SC 29464</a:t>
            </a:r>
          </a:p>
        </p:txBody>
      </p:sp>
      <p:sp>
        <p:nvSpPr>
          <p:cNvPr id="20" name="Rectangle 19"/>
          <p:cNvSpPr/>
          <p:nvPr/>
        </p:nvSpPr>
        <p:spPr>
          <a:xfrm>
            <a:off x="1" y="152400"/>
            <a:ext cx="7315198" cy="1304432"/>
          </a:xfrm>
          <a:prstGeom prst="rect">
            <a:avLst/>
          </a:prstGeom>
          <a:no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23" name="Rectangle 22"/>
          <p:cNvSpPr/>
          <p:nvPr/>
        </p:nvSpPr>
        <p:spPr>
          <a:xfrm>
            <a:off x="572" y="152400"/>
            <a:ext cx="7314056" cy="461665"/>
          </a:xfrm>
          <a:prstGeom prst="rect">
            <a:avLst/>
          </a:prstGeom>
          <a:noFill/>
        </p:spPr>
        <p:txBody>
          <a:bodyPr wrap="square">
            <a:spAutoFit/>
          </a:bodyPr>
          <a:lstStyle/>
          <a:p>
            <a:pPr algn="ctr"/>
            <a:r>
              <a:rPr lang="en-US" sz="2400" b="1" dirty="0">
                <a:solidFill>
                  <a:schemeClr val="bg1"/>
                </a:solidFill>
                <a:effectLst>
                  <a:outerShdw blurRad="38100" dist="38100" dir="2700000" algn="tl" rotWithShape="0">
                    <a:prstClr val="black">
                      <a:alpha val="82000"/>
                    </a:prstClr>
                  </a:outerShdw>
                </a:effectLst>
                <a:latin typeface="Trebuchet MS" panose="020B0603020202020204" pitchFamily="34" charset="0"/>
              </a:rPr>
              <a:t>Agent Open House | January 17</a:t>
            </a:r>
            <a:r>
              <a:rPr lang="en-US" sz="2400" b="1" baseline="30000" dirty="0">
                <a:solidFill>
                  <a:schemeClr val="bg1"/>
                </a:solidFill>
                <a:effectLst>
                  <a:outerShdw blurRad="38100" dist="38100" dir="2700000" algn="tl" rotWithShape="0">
                    <a:prstClr val="black">
                      <a:alpha val="82000"/>
                    </a:prstClr>
                  </a:outerShdw>
                </a:effectLst>
                <a:latin typeface="Trebuchet MS" panose="020B0603020202020204" pitchFamily="34" charset="0"/>
              </a:rPr>
              <a:t>th</a:t>
            </a:r>
            <a:r>
              <a:rPr lang="en-US" sz="2400" b="1" dirty="0">
                <a:solidFill>
                  <a:schemeClr val="bg1"/>
                </a:solidFill>
                <a:effectLst>
                  <a:outerShdw blurRad="38100" dist="38100" dir="2700000" algn="tl" rotWithShape="0">
                    <a:prstClr val="black">
                      <a:alpha val="82000"/>
                    </a:prstClr>
                  </a:outerShdw>
                </a:effectLst>
                <a:latin typeface="Trebuchet MS" panose="020B0603020202020204" pitchFamily="34" charset="0"/>
              </a:rPr>
              <a:t> | 11-12:30</a:t>
            </a:r>
            <a:endParaRPr lang="en-US" sz="1800" b="1" dirty="0">
              <a:solidFill>
                <a:schemeClr val="bg1"/>
              </a:solidFill>
              <a:effectLst>
                <a:outerShdw blurRad="38100" dist="38100" dir="2700000" algn="tl" rotWithShape="0">
                  <a:prstClr val="black">
                    <a:alpha val="82000"/>
                  </a:prstClr>
                </a:outerShdw>
              </a:effectLst>
              <a:latin typeface="Trebuchet MS" panose="020B0603020202020204" pitchFamily="34" charset="0"/>
            </a:endParaRPr>
          </a:p>
        </p:txBody>
      </p:sp>
      <p:pic>
        <p:nvPicPr>
          <p:cNvPr id="8" name="Pictur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261964" y="8818565"/>
            <a:ext cx="609218" cy="914400"/>
          </a:xfrm>
          <a:prstGeom prst="rect">
            <a:avLst/>
          </a:prstGeom>
        </p:spPr>
      </p:pic>
      <p:sp>
        <p:nvSpPr>
          <p:cNvPr id="24" name="Rectangle 23"/>
          <p:cNvSpPr/>
          <p:nvPr/>
        </p:nvSpPr>
        <p:spPr>
          <a:xfrm>
            <a:off x="7053465" y="99630"/>
            <a:ext cx="3570419" cy="584775"/>
          </a:xfrm>
          <a:prstGeom prst="rect">
            <a:avLst/>
          </a:prstGeom>
        </p:spPr>
        <p:txBody>
          <a:bodyPr wrap="square">
            <a:spAutoFit/>
          </a:bodyPr>
          <a:lstStyle/>
          <a:p>
            <a:pPr algn="ctr"/>
            <a:r>
              <a:rPr lang="en-US" sz="3200" i="1" dirty="0">
                <a:solidFill>
                  <a:schemeClr val="bg1"/>
                </a:solidFill>
                <a:effectLst>
                  <a:outerShdw blurRad="50800" dist="38100" dir="5400000" algn="t" rotWithShape="0">
                    <a:prstClr val="black">
                      <a:alpha val="40000"/>
                    </a:prstClr>
                  </a:outerShdw>
                </a:effectLst>
                <a:latin typeface="Rage Italic" panose="03070502040507070304" pitchFamily="66" charset="0"/>
              </a:rPr>
              <a:t>Private Boatlift</a:t>
            </a:r>
          </a:p>
        </p:txBody>
      </p:sp>
      <p:sp>
        <p:nvSpPr>
          <p:cNvPr id="2" name="Rectangle 1"/>
          <p:cNvSpPr/>
          <p:nvPr/>
        </p:nvSpPr>
        <p:spPr>
          <a:xfrm>
            <a:off x="-3200400" y="25941"/>
            <a:ext cx="2401619" cy="584775"/>
          </a:xfrm>
          <a:prstGeom prst="rect">
            <a:avLst/>
          </a:prstGeom>
        </p:spPr>
        <p:txBody>
          <a:bodyPr wrap="none">
            <a:spAutoFit/>
          </a:bodyPr>
          <a:lstStyle/>
          <a:p>
            <a:r>
              <a:rPr lang="en-US" sz="3200" i="1" dirty="0">
                <a:solidFill>
                  <a:schemeClr val="bg1"/>
                </a:solidFill>
                <a:effectLst>
                  <a:outerShdw blurRad="50800" dist="38100" dir="5400000" algn="t" rotWithShape="0">
                    <a:prstClr val="black">
                      <a:alpha val="40000"/>
                    </a:prstClr>
                  </a:outerShdw>
                </a:effectLst>
                <a:latin typeface="Rage Italic" panose="03070502040507070304" pitchFamily="66" charset="0"/>
              </a:rPr>
              <a:t>4 bed, 3.5 bath </a:t>
            </a:r>
            <a:endParaRPr lang="en-US" sz="3200" dirty="0"/>
          </a:p>
        </p:txBody>
      </p:sp>
      <p:sp>
        <p:nvSpPr>
          <p:cNvPr id="9" name="Rectangle 8"/>
          <p:cNvSpPr/>
          <p:nvPr/>
        </p:nvSpPr>
        <p:spPr>
          <a:xfrm>
            <a:off x="7848600" y="2728511"/>
            <a:ext cx="7142490" cy="3293209"/>
          </a:xfrm>
          <a:prstGeom prst="rect">
            <a:avLst/>
          </a:prstGeom>
        </p:spPr>
        <p:txBody>
          <a:bodyPr wrap="square">
            <a:spAutoFit/>
          </a:bodyPr>
          <a:lstStyle/>
          <a:p>
            <a:pPr algn="ctr"/>
            <a:r>
              <a:rPr lang="en-US" sz="1300" b="1" dirty="0">
                <a:solidFill>
                  <a:schemeClr val="tx2">
                    <a:lumMod val="75000"/>
                  </a:schemeClr>
                </a:solidFill>
                <a:latin typeface="Trebuchet MS" panose="020B0603020202020204" pitchFamily="34" charset="0"/>
              </a:rPr>
              <a:t>Welcome home to 205 Magnolia Road, the best location in Charleston!</a:t>
            </a:r>
          </a:p>
          <a:p>
            <a:pPr algn="ctr"/>
            <a:endParaRPr lang="en-US" sz="1300" dirty="0">
              <a:solidFill>
                <a:schemeClr val="tx2">
                  <a:lumMod val="75000"/>
                </a:schemeClr>
              </a:solidFill>
              <a:latin typeface="Trebuchet MS" panose="020B0603020202020204" pitchFamily="34" charset="0"/>
            </a:endParaRPr>
          </a:p>
          <a:p>
            <a:pPr algn="ctr"/>
            <a:r>
              <a:rPr lang="en-US" sz="1300" dirty="0">
                <a:solidFill>
                  <a:schemeClr val="tx2">
                    <a:lumMod val="75000"/>
                  </a:schemeClr>
                </a:solidFill>
                <a:latin typeface="Trebuchet MS" panose="020B0603020202020204" pitchFamily="34" charset="0"/>
              </a:rPr>
              <a:t>This 3 bedroom, 2 bath, 1636 </a:t>
            </a:r>
            <a:r>
              <a:rPr lang="en-US" sz="1300" dirty="0" err="1">
                <a:solidFill>
                  <a:schemeClr val="tx2">
                    <a:lumMod val="75000"/>
                  </a:schemeClr>
                </a:solidFill>
                <a:latin typeface="Trebuchet MS" panose="020B0603020202020204" pitchFamily="34" charset="0"/>
              </a:rPr>
              <a:t>sqft</a:t>
            </a:r>
            <a:r>
              <a:rPr lang="en-US" sz="1300" dirty="0">
                <a:solidFill>
                  <a:schemeClr val="tx2">
                    <a:lumMod val="75000"/>
                  </a:schemeClr>
                </a:solidFill>
                <a:latin typeface="Trebuchet MS" panose="020B0603020202020204" pitchFamily="34" charset="0"/>
              </a:rPr>
              <a:t> charming craftsman style cottage is footsteps from the most popular shops and restaurants of Avondale. Loaded with updates and upgrades, there is nothing you won't love about this home. Wonderful curb appeal and an adorable front porch with custom gate. Fresh paint throughout the entire downstairs. Gorgeous original hardwoods. Main floor master bedroom with oversized closet could almost double as an office! Brand new privacy fence captures one of the largest lots in the neighborhood. Kitchen loaded with updates and gas for cooking. Bathrooms have been updated / upgraded, bathtub re-glazed. Lighting has been updated with custom fixtures. Loads of storage. Oversized mudroom/laundry room. Huge storage shed with electrical provides endless options for use. All a few short minutes from downtown for work and play. This is the location and property in excellent condition that everyone's looking for. Come make this charming house your new home!</a:t>
            </a:r>
          </a:p>
          <a:p>
            <a:pPr algn="ctr"/>
            <a:endParaRPr lang="en-US" sz="1300" dirty="0">
              <a:solidFill>
                <a:schemeClr val="tx2">
                  <a:lumMod val="75000"/>
                </a:schemeClr>
              </a:solidFill>
              <a:latin typeface="Trebuchet MS" panose="020B0603020202020204" pitchFamily="34" charset="0"/>
            </a:endParaRPr>
          </a:p>
          <a:p>
            <a:pPr algn="ctr"/>
            <a:r>
              <a:rPr lang="en-US" sz="1300" b="1" dirty="0">
                <a:solidFill>
                  <a:schemeClr val="tx2">
                    <a:lumMod val="75000"/>
                  </a:schemeClr>
                </a:solidFill>
                <a:latin typeface="Trebuchet MS" panose="020B0603020202020204" pitchFamily="34" charset="0"/>
              </a:rPr>
              <a:t>Offered for $470,000</a:t>
            </a:r>
            <a:endParaRPr lang="en-US" sz="1300" b="1" i="1" dirty="0">
              <a:solidFill>
                <a:schemeClr val="accent1"/>
              </a:solidFill>
              <a:latin typeface="Trebuchet MS" panose="020B0603020202020204" pitchFamily="34" charset="0"/>
            </a:endParaRPr>
          </a:p>
        </p:txBody>
      </p:sp>
      <p:sp>
        <p:nvSpPr>
          <p:cNvPr id="10" name="Rectangle 9"/>
          <p:cNvSpPr/>
          <p:nvPr/>
        </p:nvSpPr>
        <p:spPr>
          <a:xfrm>
            <a:off x="87180" y="3163669"/>
            <a:ext cx="7140841" cy="646331"/>
          </a:xfrm>
          <a:prstGeom prst="rect">
            <a:avLst/>
          </a:prstGeom>
        </p:spPr>
        <p:txBody>
          <a:bodyPr wrap="square">
            <a:spAutoFit/>
          </a:bodyPr>
          <a:lstStyle/>
          <a:p>
            <a:pPr algn="ctr"/>
            <a:r>
              <a:rPr lang="en-US" b="1" dirty="0">
                <a:solidFill>
                  <a:schemeClr val="bg1"/>
                </a:solidFill>
                <a:effectLst>
                  <a:outerShdw blurRad="38100" dist="38100" dir="2700000" algn="tl">
                    <a:srgbClr val="000000">
                      <a:alpha val="43137"/>
                    </a:srgbClr>
                  </a:outerShdw>
                </a:effectLst>
                <a:latin typeface="Trebuchet MS" panose="020B0603020202020204" pitchFamily="34" charset="0"/>
              </a:rPr>
              <a:t>278-C King Street</a:t>
            </a:r>
          </a:p>
          <a:p>
            <a:pPr algn="ctr"/>
            <a:r>
              <a:rPr lang="en-US" sz="1600" b="1" dirty="0">
                <a:solidFill>
                  <a:schemeClr val="bg1"/>
                </a:solidFill>
                <a:effectLst>
                  <a:outerShdw blurRad="38100" dist="38100" dir="2700000" algn="tl">
                    <a:srgbClr val="000000">
                      <a:alpha val="43137"/>
                    </a:srgbClr>
                  </a:outerShdw>
                </a:effectLst>
                <a:latin typeface="Trebuchet MS" panose="020B0603020202020204" pitchFamily="34" charset="0"/>
              </a:rPr>
              <a:t>Downtown Charleston | MLS# 18033109 | $499,000</a:t>
            </a:r>
            <a:endParaRPr lang="en-US" sz="1200" b="1" dirty="0">
              <a:solidFill>
                <a:schemeClr val="bg1"/>
              </a:solidFill>
              <a:effectLst>
                <a:outerShdw blurRad="38100" dist="38100" dir="2700000" algn="tl">
                  <a:srgbClr val="000000">
                    <a:alpha val="43137"/>
                  </a:srgbClr>
                </a:outerShdw>
              </a:effectLst>
              <a:latin typeface="Trebuchet MS" panose="020B0603020202020204" pitchFamily="34" charset="0"/>
            </a:endParaRPr>
          </a:p>
        </p:txBody>
      </p:sp>
      <p:pic>
        <p:nvPicPr>
          <p:cNvPr id="30" name="Picture 29"/>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04574" y="4109899"/>
            <a:ext cx="3154680" cy="2103120"/>
          </a:xfrm>
          <a:prstGeom prst="rect">
            <a:avLst/>
          </a:prstGeom>
          <a:ln w="3175">
            <a:solidFill>
              <a:schemeClr val="bg1"/>
            </a:solidFill>
          </a:ln>
        </p:spPr>
      </p:pic>
      <p:pic>
        <p:nvPicPr>
          <p:cNvPr id="22" name="Picture 21">
            <a:extLst>
              <a:ext uri="{FF2B5EF4-FFF2-40B4-BE49-F238E27FC236}">
                <a16:creationId xmlns:a16="http://schemas.microsoft.com/office/drawing/2014/main" id="{0A10F734-0326-4371-B510-15193284145C}"/>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760328" y="4109899"/>
            <a:ext cx="3150298" cy="2103120"/>
          </a:xfrm>
          <a:prstGeom prst="rect">
            <a:avLst/>
          </a:prstGeom>
          <a:ln w="3175">
            <a:solidFill>
              <a:schemeClr val="bg1"/>
            </a:solidFill>
          </a:ln>
        </p:spPr>
      </p:pic>
      <p:pic>
        <p:nvPicPr>
          <p:cNvPr id="27" name="Picture 26">
            <a:extLst>
              <a:ext uri="{FF2B5EF4-FFF2-40B4-BE49-F238E27FC236}">
                <a16:creationId xmlns:a16="http://schemas.microsoft.com/office/drawing/2014/main" id="{0F102257-0BAA-4765-A601-26F7499A365D}"/>
              </a:ext>
            </a:extLst>
          </p:cNvPr>
          <p:cNvPicPr>
            <a:picLocks noChangeAspect="1"/>
          </p:cNvPicPr>
          <p:nvPr/>
        </p:nvPicPr>
        <p:blipFill rotWithShape="1">
          <a:blip r:embed="rId7">
            <a:extLst>
              <a:ext uri="{28A0092B-C50C-407E-A947-70E740481C1C}">
                <a14:useLocalDpi xmlns:a14="http://schemas.microsoft.com/office/drawing/2010/main" val="0"/>
              </a:ext>
            </a:extLst>
          </a:blip>
          <a:srcRect r="1505"/>
          <a:stretch/>
        </p:blipFill>
        <p:spPr>
          <a:xfrm>
            <a:off x="404574" y="6495391"/>
            <a:ext cx="3154680" cy="2103120"/>
          </a:xfrm>
          <a:prstGeom prst="rect">
            <a:avLst/>
          </a:prstGeom>
          <a:ln w="3175">
            <a:solidFill>
              <a:schemeClr val="bg1"/>
            </a:solidFill>
          </a:ln>
        </p:spPr>
      </p:pic>
      <p:pic>
        <p:nvPicPr>
          <p:cNvPr id="29" name="Picture 28">
            <a:extLst>
              <a:ext uri="{FF2B5EF4-FFF2-40B4-BE49-F238E27FC236}">
                <a16:creationId xmlns:a16="http://schemas.microsoft.com/office/drawing/2014/main" id="{104FB534-8A6D-4C8E-B07A-EC216B190423}"/>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3755945" y="6495391"/>
            <a:ext cx="3154681" cy="2103120"/>
          </a:xfrm>
          <a:prstGeom prst="rect">
            <a:avLst/>
          </a:prstGeom>
          <a:ln w="3175">
            <a:solidFill>
              <a:schemeClr val="bg1"/>
            </a:solidFill>
          </a:ln>
        </p:spPr>
      </p:pic>
      <p:sp>
        <p:nvSpPr>
          <p:cNvPr id="12" name="Rectangle 11"/>
          <p:cNvSpPr/>
          <p:nvPr/>
        </p:nvSpPr>
        <p:spPr>
          <a:xfrm>
            <a:off x="87180" y="69816"/>
            <a:ext cx="7140840" cy="8610600"/>
          </a:xfrm>
          <a:prstGeom prst="rect">
            <a:avLst/>
          </a:prstGeom>
          <a:noFill/>
          <a:ln w="38100" cmpd="tri"/>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8A1FD1B8-BA87-4C33-88F7-F1125BE5E7CE}"/>
              </a:ext>
            </a:extLst>
          </p:cNvPr>
          <p:cNvSpPr/>
          <p:nvPr/>
        </p:nvSpPr>
        <p:spPr>
          <a:xfrm>
            <a:off x="391304" y="3830213"/>
            <a:ext cx="6532592" cy="276999"/>
          </a:xfrm>
          <a:prstGeom prst="rect">
            <a:avLst/>
          </a:prstGeom>
        </p:spPr>
        <p:txBody>
          <a:bodyPr wrap="square">
            <a:spAutoFit/>
          </a:bodyPr>
          <a:lstStyle/>
          <a:p>
            <a:pPr algn="ctr"/>
            <a:r>
              <a:rPr lang="en-US" sz="1200" b="1" i="1" dirty="0">
                <a:solidFill>
                  <a:schemeClr val="tx2"/>
                </a:solidFill>
                <a:latin typeface="Trebuchet MS" panose="020B0603020202020204" pitchFamily="34" charset="0"/>
              </a:rPr>
              <a:t>Don't miss the best pied-á-</a:t>
            </a:r>
            <a:r>
              <a:rPr lang="en-US" sz="1200" b="1" i="1" dirty="0" err="1">
                <a:solidFill>
                  <a:schemeClr val="tx2"/>
                </a:solidFill>
                <a:latin typeface="Trebuchet MS" panose="020B0603020202020204" pitchFamily="34" charset="0"/>
              </a:rPr>
              <a:t>terre</a:t>
            </a:r>
            <a:r>
              <a:rPr lang="en-US" sz="1200" b="1" i="1" dirty="0">
                <a:solidFill>
                  <a:schemeClr val="tx2"/>
                </a:solidFill>
                <a:latin typeface="Trebuchet MS" panose="020B0603020202020204" pitchFamily="34" charset="0"/>
              </a:rPr>
              <a:t> offered on King Street!</a:t>
            </a:r>
          </a:p>
        </p:txBody>
      </p:sp>
      <p:sp>
        <p:nvSpPr>
          <p:cNvPr id="5" name="Rectangle 4">
            <a:extLst>
              <a:ext uri="{FF2B5EF4-FFF2-40B4-BE49-F238E27FC236}">
                <a16:creationId xmlns:a16="http://schemas.microsoft.com/office/drawing/2014/main" id="{2C6EB94B-CC19-43CD-8D42-03DDDF500F09}"/>
              </a:ext>
            </a:extLst>
          </p:cNvPr>
          <p:cNvSpPr/>
          <p:nvPr/>
        </p:nvSpPr>
        <p:spPr>
          <a:xfrm>
            <a:off x="174457" y="6215706"/>
            <a:ext cx="6966286" cy="276999"/>
          </a:xfrm>
          <a:prstGeom prst="rect">
            <a:avLst/>
          </a:prstGeom>
        </p:spPr>
        <p:txBody>
          <a:bodyPr wrap="square">
            <a:spAutoFit/>
          </a:bodyPr>
          <a:lstStyle/>
          <a:p>
            <a:pPr algn="ctr"/>
            <a:r>
              <a:rPr lang="en-US" sz="1200" b="1" i="1" dirty="0">
                <a:solidFill>
                  <a:schemeClr val="tx2"/>
                </a:solidFill>
                <a:latin typeface="Trebuchet MS" panose="020B0603020202020204" pitchFamily="34" charset="0"/>
              </a:rPr>
              <a:t>Featuring 2 beds, 1.5 baths, 1,042 </a:t>
            </a:r>
            <a:r>
              <a:rPr lang="en-US" sz="1200" b="1" i="1" dirty="0" err="1">
                <a:solidFill>
                  <a:schemeClr val="tx2"/>
                </a:solidFill>
                <a:latin typeface="Trebuchet MS" panose="020B0603020202020204" pitchFamily="34" charset="0"/>
              </a:rPr>
              <a:t>sqft</a:t>
            </a:r>
            <a:r>
              <a:rPr lang="en-US" sz="1200" b="1" i="1" dirty="0">
                <a:solidFill>
                  <a:schemeClr val="tx2"/>
                </a:solidFill>
                <a:latin typeface="Trebuchet MS" panose="020B0603020202020204" pitchFamily="34" charset="0"/>
              </a:rPr>
              <a:t>, renovated, exposed brick walls</a:t>
            </a:r>
          </a:p>
        </p:txBody>
      </p:sp>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546</TotalTime>
  <Words>279</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Lucida Sans</vt:lpstr>
      <vt:lpstr>Rage Italic</vt:lpstr>
      <vt:lpstr>Trebuchet MS</vt:lpstr>
      <vt:lpstr>Wingdings</vt:lpstr>
      <vt:lpstr>Wingdings 2</vt:lpstr>
      <vt:lpstr>Wingdings 3</vt:lpstr>
      <vt:lpstr>Apex</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61</cp:revision>
  <dcterms:created xsi:type="dcterms:W3CDTF">2006-08-16T00:00:00Z</dcterms:created>
  <dcterms:modified xsi:type="dcterms:W3CDTF">2019-01-16T19:09:15Z</dcterms:modified>
</cp:coreProperties>
</file>