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1548"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31811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66178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22452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05482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endParaRPr lang="en-US"/>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24318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18009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endParaRPr lang="en-US"/>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38533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6949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27280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endParaRPr lang="en-US"/>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44228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endParaRPr lang="en-US"/>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83971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8BD707-D9CF-40AE-B4C6-C98DA3205C09}" type="datetimeFigureOut">
              <a:rPr lang="en-US" smtClean="0"/>
              <a:pPr/>
              <a:t>9/15/2017</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426450733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7000" r="-47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380" y="91616"/>
            <a:ext cx="4003578" cy="2669052"/>
          </a:xfrm>
          <a:prstGeom prst="rect">
            <a:avLst/>
          </a:prstGeom>
        </p:spPr>
      </p:pic>
      <p:sp>
        <p:nvSpPr>
          <p:cNvPr id="2" name="Title 1"/>
          <p:cNvSpPr>
            <a:spLocks noGrp="1"/>
          </p:cNvSpPr>
          <p:nvPr>
            <p:ph type="ctrTitle"/>
          </p:nvPr>
        </p:nvSpPr>
        <p:spPr>
          <a:xfrm>
            <a:off x="4092958" y="904066"/>
            <a:ext cx="3679442" cy="1856601"/>
          </a:xfrm>
        </p:spPr>
        <p:txBody>
          <a:bodyPr anchor="t">
            <a:noAutofit/>
          </a:bodyPr>
          <a:lstStyle/>
          <a:p>
            <a:r>
              <a:rPr lang="pt-BR" sz="2000" b="1" dirty="0">
                <a:solidFill>
                  <a:srgbClr val="002060"/>
                </a:solidFill>
                <a:effectLst>
                  <a:outerShdw blurRad="38100" dist="38100" dir="2700000" algn="tl">
                    <a:schemeClr val="tx2">
                      <a:alpha val="43000"/>
                    </a:schemeClr>
                  </a:outerShdw>
                </a:effectLst>
                <a:latin typeface="Century Gothic" pitchFamily="34" charset="0"/>
              </a:rPr>
              <a:t>2808 Parkers Landing Road</a:t>
            </a:r>
            <a:br>
              <a:rPr lang="pt-BR" sz="2000" dirty="0">
                <a:solidFill>
                  <a:srgbClr val="002060"/>
                </a:solidFill>
                <a:effectLst>
                  <a:outerShdw blurRad="38100" dist="38100" dir="2700000" algn="tl">
                    <a:schemeClr val="tx2">
                      <a:alpha val="43000"/>
                    </a:schemeClr>
                  </a:outerShdw>
                </a:effectLst>
                <a:latin typeface="Century Gothic" pitchFamily="34" charset="0"/>
              </a:rPr>
            </a:br>
            <a:br>
              <a:rPr lang="pt-BR" sz="2000" dirty="0">
                <a:solidFill>
                  <a:srgbClr val="002060"/>
                </a:solidFill>
                <a:effectLst>
                  <a:outerShdw blurRad="38100" dist="38100" dir="2700000" algn="tl">
                    <a:schemeClr val="tx2">
                      <a:alpha val="43000"/>
                    </a:schemeClr>
                  </a:outerShdw>
                </a:effectLst>
                <a:latin typeface="Century Gothic" pitchFamily="34" charset="0"/>
              </a:rPr>
            </a:br>
            <a:r>
              <a:rPr lang="en-US" sz="1800" dirty="0">
                <a:solidFill>
                  <a:srgbClr val="002060"/>
                </a:solidFill>
                <a:effectLst>
                  <a:outerShdw blurRad="38100" dist="38100" dir="2700000" algn="tl">
                    <a:schemeClr val="tx2">
                      <a:alpha val="43000"/>
                    </a:schemeClr>
                  </a:outerShdw>
                </a:effectLst>
                <a:latin typeface="Century Gothic" pitchFamily="34" charset="0"/>
              </a:rPr>
              <a:t>Rivertowne Country Club</a:t>
            </a:r>
            <a:br>
              <a:rPr lang="en-US" sz="1800" dirty="0">
                <a:solidFill>
                  <a:srgbClr val="002060"/>
                </a:solidFill>
                <a:effectLst>
                  <a:outerShdw blurRad="38100" dist="38100" dir="2700000" algn="tl">
                    <a:schemeClr val="tx2">
                      <a:alpha val="43000"/>
                    </a:schemeClr>
                  </a:outerShdw>
                </a:effectLst>
                <a:latin typeface="Century Gothic" pitchFamily="34" charset="0"/>
              </a:rPr>
            </a:br>
            <a:r>
              <a:rPr lang="en-US" sz="1800" dirty="0">
                <a:solidFill>
                  <a:srgbClr val="002060"/>
                </a:solidFill>
                <a:effectLst>
                  <a:outerShdw blurRad="38100" dist="38100" dir="2700000" algn="tl">
                    <a:schemeClr val="tx2">
                      <a:alpha val="43000"/>
                    </a:schemeClr>
                  </a:outerShdw>
                </a:effectLst>
                <a:latin typeface="Century Gothic" pitchFamily="34" charset="0"/>
              </a:rPr>
              <a:t>Mount Pleasant</a:t>
            </a:r>
            <a:br>
              <a:rPr lang="en-US" sz="1800" dirty="0">
                <a:solidFill>
                  <a:srgbClr val="002060"/>
                </a:solidFill>
                <a:effectLst>
                  <a:outerShdw blurRad="38100" dist="38100" dir="2700000" algn="tl">
                    <a:schemeClr val="tx2">
                      <a:alpha val="43000"/>
                    </a:schemeClr>
                  </a:outerShdw>
                </a:effectLst>
                <a:latin typeface="Century Gothic" pitchFamily="34" charset="0"/>
              </a:rPr>
            </a:br>
            <a:br>
              <a:rPr lang="en-US" sz="1800" dirty="0">
                <a:solidFill>
                  <a:srgbClr val="002060"/>
                </a:solidFill>
                <a:effectLst>
                  <a:outerShdw blurRad="38100" dist="38100" dir="2700000" algn="tl">
                    <a:schemeClr val="tx2">
                      <a:alpha val="43000"/>
                    </a:schemeClr>
                  </a:outerShdw>
                </a:effectLst>
                <a:latin typeface="Century Gothic" pitchFamily="34" charset="0"/>
              </a:rPr>
            </a:br>
            <a:r>
              <a:rPr lang="en-US" sz="1800" dirty="0">
                <a:solidFill>
                  <a:srgbClr val="002060"/>
                </a:solidFill>
                <a:effectLst>
                  <a:outerShdw blurRad="38100" dist="38100" dir="2700000" algn="tl">
                    <a:schemeClr val="tx2">
                      <a:alpha val="43000"/>
                    </a:schemeClr>
                  </a:outerShdw>
                </a:effectLst>
                <a:latin typeface="Century Gothic" pitchFamily="34" charset="0"/>
              </a:rPr>
              <a:t>MLS# 17007238</a:t>
            </a:r>
            <a:br>
              <a:rPr lang="en-US" sz="1800" dirty="0">
                <a:solidFill>
                  <a:srgbClr val="002060"/>
                </a:solidFill>
                <a:effectLst>
                  <a:outerShdw blurRad="38100" dist="38100" dir="2700000" algn="tl">
                    <a:schemeClr val="tx2">
                      <a:alpha val="43000"/>
                    </a:schemeClr>
                  </a:outerShdw>
                </a:effectLst>
                <a:latin typeface="Century Gothic" pitchFamily="34" charset="0"/>
              </a:rPr>
            </a:br>
            <a:r>
              <a:rPr lang="en-US" sz="1800" dirty="0">
                <a:solidFill>
                  <a:srgbClr val="002060"/>
                </a:solidFill>
                <a:effectLst>
                  <a:outerShdw blurRad="38100" dist="38100" dir="2700000" algn="tl">
                    <a:schemeClr val="tx2">
                      <a:alpha val="43000"/>
                    </a:schemeClr>
                  </a:outerShdw>
                </a:effectLst>
                <a:latin typeface="Century Gothic" pitchFamily="34" charset="0"/>
              </a:rPr>
              <a:t>$799,999</a:t>
            </a:r>
          </a:p>
        </p:txBody>
      </p:sp>
      <p:sp>
        <p:nvSpPr>
          <p:cNvPr id="11" name="Rectangle 10"/>
          <p:cNvSpPr/>
          <p:nvPr/>
        </p:nvSpPr>
        <p:spPr>
          <a:xfrm>
            <a:off x="0" y="5364540"/>
            <a:ext cx="7772400" cy="2031325"/>
          </a:xfrm>
          <a:prstGeom prst="rect">
            <a:avLst/>
          </a:prstGeom>
          <a:noFill/>
          <a:ln>
            <a:noFill/>
          </a:ln>
        </p:spPr>
        <p:txBody>
          <a:bodyPr wrap="square">
            <a:spAutoFit/>
          </a:bodyPr>
          <a:lstStyle/>
          <a:p>
            <a:pPr algn="ctr"/>
            <a:r>
              <a:rPr lang="en-US" sz="1400" dirty="0">
                <a:solidFill>
                  <a:schemeClr val="bg1"/>
                </a:solidFill>
                <a:latin typeface="Century Gothic" panose="020B0502020202020204" pitchFamily="34" charset="0"/>
              </a:rPr>
              <a:t>Classic and elegant, this stately all brick home is positioned to capture the breath taking views of the lagoon and the golf course's 14th green. Large single-story living is rare and this home offers details such as crown molding and plantation shutters throughout and hardwood floors in the main living areas. You'll first notice the attention to detail as you approach the home on the brick paver driveway. Upon entering the two-story, sunny foyer it's evident that this home was built to accommodate both everyday family living as well as entertaining. The floor plan features a spacious living room with custom built-in bookshelves flanking a gas log fireplace and opens to the sun-filled family room. This space is perfect for curling up with a good book or just admiring the gorgeous view.</a:t>
            </a:r>
          </a:p>
        </p:txBody>
      </p:sp>
      <p:sp>
        <p:nvSpPr>
          <p:cNvPr id="12" name="Rectangle 11"/>
          <p:cNvSpPr/>
          <p:nvPr/>
        </p:nvSpPr>
        <p:spPr>
          <a:xfrm>
            <a:off x="8382000" y="5483748"/>
            <a:ext cx="3110006" cy="1631216"/>
          </a:xfrm>
          <a:prstGeom prst="rect">
            <a:avLst/>
          </a:prstGeom>
        </p:spPr>
        <p:txBody>
          <a:bodyPr wrap="square">
            <a:spAutoFit/>
          </a:bodyPr>
          <a:lstStyle/>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Asking $1,650,000</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MLS# 16003205</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6,527  </a:t>
            </a:r>
            <a:r>
              <a:rPr lang="en-US" dirty="0" err="1">
                <a:effectLst>
                  <a:outerShdw blurRad="38100" dist="38100" dir="2700000" algn="tl">
                    <a:srgbClr val="000000">
                      <a:alpha val="43137"/>
                    </a:srgbClr>
                  </a:outerShdw>
                </a:effectLst>
                <a:latin typeface="Century Gothic" pitchFamily="34" charset="0"/>
              </a:rPr>
              <a:t>SqFt</a:t>
            </a:r>
            <a:endParaRPr lang="en-US"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5 Bed/5½ Baths</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22,000-lb Boat Lift</a:t>
            </a:r>
          </a:p>
        </p:txBody>
      </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3263"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solidFill>
                  <a:schemeClr val="bg1"/>
                </a:solidFill>
                <a:effectLst>
                  <a:outerShdw blurRad="38100" dist="38100" dir="2700000" algn="tl">
                    <a:srgbClr val="000000">
                      <a:alpha val="43137"/>
                    </a:srgbClr>
                  </a:outerShdw>
                </a:effectLst>
                <a:latin typeface="Trebuchet MS" panose="020B0603020202020204" pitchFamily="34" charset="0"/>
              </a:rPr>
              <a:t>Don Dawson</a:t>
            </a:r>
            <a:br>
              <a:rPr lang="en-US" sz="1800" i="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4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solidFill>
                  <a:schemeClr val="bg1"/>
                </a:solidFill>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solidFill>
                  <a:schemeClr val="bg1"/>
                </a:solidFill>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9380" y="2931172"/>
            <a:ext cx="1369694" cy="913129"/>
          </a:xfrm>
          <a:prstGeom prst="rect">
            <a:avLst/>
          </a:prstGeom>
          <a:ln>
            <a:noFill/>
          </a:ln>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379" y="8131379"/>
            <a:ext cx="1371600" cy="914399"/>
          </a:xfrm>
          <a:prstGeom prst="rect">
            <a:avLst/>
          </a:prstGeom>
          <a:ln>
            <a:noFill/>
          </a:ln>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38880" y="2930536"/>
            <a:ext cx="1371600" cy="914400"/>
          </a:xfrm>
          <a:prstGeom prst="rect">
            <a:avLst/>
          </a:prstGeom>
          <a:ln>
            <a:noFill/>
          </a:ln>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68582" y="8130107"/>
            <a:ext cx="1371600" cy="914400"/>
          </a:xfrm>
          <a:prstGeom prst="rect">
            <a:avLst/>
          </a:prstGeom>
          <a:ln>
            <a:noFill/>
          </a:ln>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90286" y="2931171"/>
            <a:ext cx="1369695" cy="913130"/>
          </a:xfrm>
          <a:prstGeom prst="rect">
            <a:avLst/>
          </a:prstGeom>
          <a:ln>
            <a:noFill/>
          </a:ln>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186671" y="8131377"/>
            <a:ext cx="1371600" cy="914400"/>
          </a:xfrm>
          <a:prstGeom prst="rect">
            <a:avLst/>
          </a:prstGeom>
          <a:ln>
            <a:noFill/>
          </a:ln>
        </p:spPr>
      </p:pic>
      <p:sp>
        <p:nvSpPr>
          <p:cNvPr id="29" name="Title 1"/>
          <p:cNvSpPr txBox="1">
            <a:spLocks/>
          </p:cNvSpPr>
          <p:nvPr/>
        </p:nvSpPr>
        <p:spPr>
          <a:xfrm>
            <a:off x="4092958" y="0"/>
            <a:ext cx="3679442" cy="904066"/>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2400" i="1" dirty="0">
                <a:solidFill>
                  <a:schemeClr val="bg1"/>
                </a:solidFill>
                <a:latin typeface="Century Gothic" pitchFamily="34" charset="0"/>
              </a:rPr>
              <a:t>Single Story Living</a:t>
            </a:r>
            <a:br>
              <a:rPr lang="en-US" sz="2400" i="1" dirty="0">
                <a:solidFill>
                  <a:schemeClr val="bg1"/>
                </a:solidFill>
                <a:latin typeface="Century Gothic" pitchFamily="34" charset="0"/>
              </a:rPr>
            </a:br>
            <a:r>
              <a:rPr lang="en-US" sz="2400" i="1" dirty="0">
                <a:solidFill>
                  <a:schemeClr val="bg1"/>
                </a:solidFill>
                <a:latin typeface="Century Gothic" pitchFamily="34" charset="0"/>
              </a:rPr>
              <a:t>with Beautiful Views!</a:t>
            </a:r>
          </a:p>
        </p:txBody>
      </p:sp>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739787" y="2917434"/>
            <a:ext cx="1371600" cy="914400"/>
          </a:xfrm>
          <a:prstGeom prst="rect">
            <a:avLst/>
          </a:prstGeom>
          <a:ln>
            <a:noFill/>
          </a:ln>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694254" y="8130108"/>
            <a:ext cx="1371600" cy="914400"/>
          </a:xfrm>
          <a:prstGeom prst="rect">
            <a:avLst/>
          </a:prstGeom>
          <a:ln>
            <a:noFill/>
          </a:ln>
        </p:spPr>
      </p:pic>
      <p:pic>
        <p:nvPicPr>
          <p:cNvPr id="34" name="Picture 3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91193" y="2918069"/>
            <a:ext cx="1369695" cy="913130"/>
          </a:xfrm>
          <a:prstGeom prst="rect">
            <a:avLst/>
          </a:prstGeom>
          <a:ln>
            <a:noFill/>
          </a:ln>
        </p:spPr>
      </p:pic>
      <p:pic>
        <p:nvPicPr>
          <p:cNvPr id="35" name="Picture 3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326504" y="8131180"/>
            <a:ext cx="1371600" cy="914400"/>
          </a:xfrm>
          <a:prstGeom prst="rect">
            <a:avLst/>
          </a:prstGeom>
          <a:ln>
            <a:noFill/>
          </a:ln>
        </p:spPr>
      </p:pic>
    </p:spTree>
    <p:extLst>
      <p:ext uri="{BB962C8B-B14F-4D97-AF65-F5344CB8AC3E}">
        <p14:creationId xmlns:p14="http://schemas.microsoft.com/office/powerpoint/2010/main" val="3833303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213</TotalTime>
  <Words>165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Calibri</vt:lpstr>
      <vt:lpstr>Calibri Light</vt:lpstr>
      <vt:lpstr>Century Gothic</vt:lpstr>
      <vt:lpstr>Mistral</vt:lpstr>
      <vt:lpstr>Tahoma</vt:lpstr>
      <vt:lpstr>Times New Roman</vt:lpstr>
      <vt:lpstr>Trebuchet MS</vt:lpstr>
      <vt:lpstr>Tunga</vt:lpstr>
      <vt:lpstr>Office Theme</vt:lpstr>
      <vt:lpstr>2808 Parkers Landing Road  Rivertowne Country Club Mount Pleasant  MLS# 17007238 $799,999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34</cp:revision>
  <dcterms:created xsi:type="dcterms:W3CDTF">2006-08-16T00:00:00Z</dcterms:created>
  <dcterms:modified xsi:type="dcterms:W3CDTF">2017-09-15T14:24:24Z</dcterms:modified>
</cp:coreProperties>
</file>