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336" y="-106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1/4/2016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cleahy@kw.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2.jp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hyperlink" Target="http://www.lowcountrycoastalrealestate.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397" y="15240"/>
            <a:ext cx="7752080" cy="1049894"/>
          </a:xfrm>
        </p:spPr>
        <p:txBody>
          <a:bodyPr>
            <a:noAutofit/>
          </a:bodyPr>
          <a:lstStyle/>
          <a:p>
            <a:r>
              <a:rPr lang="en-US" sz="2800" b="1" i="1" dirty="0">
                <a:ln>
                  <a:solidFill>
                    <a:schemeClr val="tx1">
                      <a:lumMod val="95000"/>
                    </a:schemeClr>
                  </a:solidFill>
                </a:ln>
                <a:effectLst>
                  <a:outerShdw blurRad="50800" dist="38100" dir="5400000" algn="t" rotWithShape="0">
                    <a:schemeClr val="bg1"/>
                  </a:outerShdw>
                </a:effectLst>
                <a:latin typeface="Goudy Old Style" panose="02020502050305020303" pitchFamily="18" charset="0"/>
              </a:rPr>
              <a:t>Great home </a:t>
            </a:r>
            <a:r>
              <a:rPr lang="en-US" sz="2800" b="1" i="1" dirty="0" smtClean="0">
                <a:ln>
                  <a:solidFill>
                    <a:schemeClr val="tx1">
                      <a:lumMod val="95000"/>
                    </a:schemeClr>
                  </a:solidFill>
                </a:ln>
                <a:effectLst>
                  <a:outerShdw blurRad="50800" dist="38100" dir="5400000" algn="t" rotWithShape="0">
                    <a:schemeClr val="bg1"/>
                  </a:outerShdw>
                </a:effectLst>
                <a:latin typeface="Goudy Old Style" panose="02020502050305020303" pitchFamily="18" charset="0"/>
              </a:rPr>
              <a:t>&amp; convenient </a:t>
            </a:r>
            <a:r>
              <a:rPr lang="en-US" sz="2800" b="1" i="1" dirty="0">
                <a:ln>
                  <a:solidFill>
                    <a:schemeClr val="tx1">
                      <a:lumMod val="95000"/>
                    </a:schemeClr>
                  </a:solidFill>
                </a:ln>
                <a:effectLst>
                  <a:outerShdw blurRad="50800" dist="38100" dir="5400000" algn="t" rotWithShape="0">
                    <a:schemeClr val="bg1"/>
                  </a:outerShdw>
                </a:effectLst>
                <a:latin typeface="Goudy Old Style" panose="02020502050305020303" pitchFamily="18" charset="0"/>
              </a:rPr>
              <a:t>location on Johns Island</a:t>
            </a:r>
            <a:r>
              <a:rPr lang="en-US" sz="2800" b="1" i="1" dirty="0" smtClean="0">
                <a:ln>
                  <a:solidFill>
                    <a:schemeClr val="tx1">
                      <a:lumMod val="95000"/>
                    </a:schemeClr>
                  </a:solidFill>
                </a:ln>
                <a:effectLst>
                  <a:outerShdw blurRad="50800" dist="38100" dir="5400000" algn="t" rotWithShape="0">
                    <a:schemeClr val="bg1"/>
                  </a:outerShdw>
                </a:effectLst>
                <a:latin typeface="Goudy Old Style" panose="02020502050305020303" pitchFamily="18" charset="0"/>
              </a:rPr>
              <a:t>!</a:t>
            </a:r>
            <a:br>
              <a:rPr lang="en-US" sz="2800" b="1" i="1" dirty="0" smtClean="0">
                <a:ln>
                  <a:solidFill>
                    <a:schemeClr val="tx1">
                      <a:lumMod val="95000"/>
                    </a:schemeClr>
                  </a:solidFill>
                </a:ln>
                <a:effectLst>
                  <a:outerShdw blurRad="50800" dist="38100" dir="5400000" algn="t" rotWithShape="0">
                    <a:schemeClr val="bg1"/>
                  </a:outerShdw>
                </a:effectLst>
                <a:latin typeface="Goudy Old Style" panose="02020502050305020303" pitchFamily="18" charset="0"/>
              </a:rPr>
            </a:br>
            <a:r>
              <a:rPr lang="en-US" sz="2800" b="1" i="1" dirty="0" smtClean="0">
                <a:ln>
                  <a:solidFill>
                    <a:schemeClr val="tx1">
                      <a:lumMod val="95000"/>
                    </a:schemeClr>
                  </a:solidFill>
                </a:ln>
                <a:solidFill>
                  <a:srgbClr val="FFFF00"/>
                </a:solidFill>
                <a:effectLst>
                  <a:outerShdw blurRad="50800" dist="38100" dir="5400000" algn="t" rotWithShape="0">
                    <a:schemeClr val="bg1"/>
                  </a:outerShdw>
                </a:effectLst>
                <a:latin typeface="Goudy Old Style" panose="02020502050305020303" pitchFamily="18" charset="0"/>
              </a:rPr>
              <a:t>Motivated Seller!</a:t>
            </a:r>
            <a:endParaRPr lang="en-US" sz="2800" b="1" i="1" dirty="0">
              <a:ln>
                <a:solidFill>
                  <a:schemeClr val="tx1">
                    <a:lumMod val="95000"/>
                  </a:schemeClr>
                </a:solidFill>
              </a:ln>
              <a:solidFill>
                <a:srgbClr val="FFFF00"/>
              </a:solidFill>
              <a:effectLst>
                <a:outerShdw blurRad="50800" dist="38100" dir="5400000" algn="t" rotWithShape="0">
                  <a:schemeClr val="bg1"/>
                </a:outerShdw>
              </a:effectLst>
              <a:latin typeface="Goudy Old Style" panose="02020502050305020303" pitchFamily="18" charset="0"/>
            </a:endParaRPr>
          </a:p>
        </p:txBody>
      </p:sp>
      <p:sp>
        <p:nvSpPr>
          <p:cNvPr id="3" name="Subtitle 2"/>
          <p:cNvSpPr>
            <a:spLocks noGrp="1"/>
          </p:cNvSpPr>
          <p:nvPr>
            <p:ph type="subTitle" idx="1"/>
          </p:nvPr>
        </p:nvSpPr>
        <p:spPr>
          <a:xfrm>
            <a:off x="-4763" y="5397595"/>
            <a:ext cx="7772400" cy="2504622"/>
          </a:xfrm>
        </p:spPr>
        <p:txBody>
          <a:bodyPr anchor="ctr">
            <a:noAutofit/>
          </a:bodyPr>
          <a:lstStyle/>
          <a:p>
            <a:r>
              <a:rPr lang="en-US" sz="1400" dirty="0">
                <a:solidFill>
                  <a:schemeClr val="tx2">
                    <a:lumMod val="10000"/>
                  </a:schemeClr>
                </a:solidFill>
                <a:latin typeface="Goudy Old Style" panose="02020502050305020303" pitchFamily="18" charset="0"/>
              </a:rPr>
              <a:t>Welcome to the Cottages at Johns Island</a:t>
            </a:r>
            <a:r>
              <a:rPr lang="en-US" sz="1400" dirty="0" smtClean="0">
                <a:solidFill>
                  <a:schemeClr val="tx2">
                    <a:lumMod val="10000"/>
                  </a:schemeClr>
                </a:solidFill>
                <a:latin typeface="Goudy Old Style" panose="02020502050305020303" pitchFamily="18" charset="0"/>
              </a:rPr>
              <a:t>!! This </a:t>
            </a:r>
            <a:r>
              <a:rPr lang="en-US" sz="1400" dirty="0">
                <a:solidFill>
                  <a:schemeClr val="tx2">
                    <a:lumMod val="10000"/>
                  </a:schemeClr>
                </a:solidFill>
                <a:latin typeface="Goudy Old Style" panose="02020502050305020303" pitchFamily="18" charset="0"/>
              </a:rPr>
              <a:t>beautiful home is located on a less traveled street in this newer community in the "heart" of Johns Island. As you enter you will notice beautiful hardwood flooring throughout the open floor plan. The kitchen boasts upgraded </a:t>
            </a:r>
            <a:r>
              <a:rPr lang="en-US" sz="1400" dirty="0" smtClean="0">
                <a:solidFill>
                  <a:schemeClr val="tx2">
                    <a:lumMod val="10000"/>
                  </a:schemeClr>
                </a:solidFill>
                <a:latin typeface="Goudy Old Style" panose="02020502050305020303" pitchFamily="18" charset="0"/>
              </a:rPr>
              <a:t>granite, tile backsplash, tall </a:t>
            </a:r>
            <a:r>
              <a:rPr lang="en-US" sz="1400" dirty="0">
                <a:solidFill>
                  <a:schemeClr val="tx2">
                    <a:lumMod val="10000"/>
                  </a:schemeClr>
                </a:solidFill>
                <a:latin typeface="Goudy Old Style" panose="02020502050305020303" pitchFamily="18" charset="0"/>
              </a:rPr>
              <a:t>dark cabinetry and stainless steel appliances. In the dining area and throughout the home you will notice upgraded light fixtures. In the living room there is vaulted ceilings and an abundance of natural light that comes in from the large fenced in back yard. The spacious master retreat is downstairs with vaulted ceilings and hardwood flooring. The master bath has upgraded granite countertops, tile flooring, </a:t>
            </a:r>
            <a:r>
              <a:rPr lang="en-US" sz="1400" dirty="0" smtClean="0">
                <a:solidFill>
                  <a:schemeClr val="tx2">
                    <a:lumMod val="10000"/>
                  </a:schemeClr>
                </a:solidFill>
                <a:latin typeface="Goudy Old Style" panose="02020502050305020303" pitchFamily="18" charset="0"/>
              </a:rPr>
              <a:t>separate </a:t>
            </a:r>
            <a:r>
              <a:rPr lang="en-US" sz="1400" dirty="0">
                <a:solidFill>
                  <a:schemeClr val="tx2">
                    <a:lumMod val="10000"/>
                  </a:schemeClr>
                </a:solidFill>
                <a:latin typeface="Goudy Old Style" panose="02020502050305020303" pitchFamily="18" charset="0"/>
              </a:rPr>
              <a:t>glass shower and a garden tub. Off the master bath is a huge walk in closet. Upstairs there are 2 additional guest bedrooms with walk in closets that share a large bathroom with porcelain tile. There is also an office area upstairs that is perfect for a small desk. Ample walk in attic storage space is off the office area. The laundry room and half bath are downstairs near the 1 car attached </a:t>
            </a:r>
            <a:r>
              <a:rPr lang="en-US" sz="1400" dirty="0" smtClean="0">
                <a:solidFill>
                  <a:schemeClr val="tx2">
                    <a:lumMod val="10000"/>
                  </a:schemeClr>
                </a:solidFill>
                <a:latin typeface="Goudy Old Style" panose="02020502050305020303" pitchFamily="18" charset="0"/>
              </a:rPr>
              <a:t>garage. Short </a:t>
            </a:r>
            <a:r>
              <a:rPr lang="en-US" sz="1400" dirty="0">
                <a:solidFill>
                  <a:schemeClr val="tx2">
                    <a:lumMod val="10000"/>
                  </a:schemeClr>
                </a:solidFill>
                <a:latin typeface="Goudy Old Style" panose="02020502050305020303" pitchFamily="18" charset="0"/>
              </a:rPr>
              <a:t>10 minute drive to downtown Charleston!</a:t>
            </a:r>
            <a:endParaRPr lang="en-US" sz="1400" dirty="0">
              <a:solidFill>
                <a:schemeClr val="tx2">
                  <a:lumMod val="10000"/>
                </a:schemeClr>
              </a:solidFill>
              <a:latin typeface="Goudy Old Style" panose="02020502050305020303" pitchFamily="18" charset="0"/>
            </a:endParaRPr>
          </a:p>
        </p:txBody>
      </p:sp>
      <p:sp>
        <p:nvSpPr>
          <p:cNvPr id="16" name="Rectangle 15"/>
          <p:cNvSpPr/>
          <p:nvPr/>
        </p:nvSpPr>
        <p:spPr>
          <a:xfrm>
            <a:off x="-4763" y="3429000"/>
            <a:ext cx="7772400" cy="707886"/>
          </a:xfrm>
          <a:prstGeom prst="rect">
            <a:avLst/>
          </a:prstGeom>
          <a:noFill/>
        </p:spPr>
        <p:txBody>
          <a:bodyPr wrap="square" anchor="ctr">
            <a:spAutoFit/>
          </a:bodyPr>
          <a:lstStyle/>
          <a:p>
            <a:pPr algn="ctr"/>
            <a:r>
              <a:rPr lang="en-US" sz="2400" b="1"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2817 </a:t>
            </a:r>
            <a:r>
              <a:rPr lang="en-US" sz="2400" b="1" dirty="0" err="1">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Pottinger</a:t>
            </a:r>
            <a:r>
              <a:rPr lang="en-US" sz="2400" b="1"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 </a:t>
            </a:r>
            <a:r>
              <a:rPr lang="en-US" sz="2400" b="1"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Drive</a:t>
            </a:r>
            <a:endParaRPr lang="en-US" sz="1400" b="1"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endParaRPr>
          </a:p>
          <a:p>
            <a:pPr algn="ctr"/>
            <a:r>
              <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The Cottages at Johns Island | Johns Island, SC </a:t>
            </a:r>
            <a:r>
              <a:rPr lang="en-US" sz="1600" dirty="0" smtClean="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29455 | MLS</a:t>
            </a:r>
            <a:r>
              <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rPr>
              <a:t># 15030585 | $245,000</a:t>
            </a:r>
            <a:endParaRPr lang="en-US" sz="1600" dirty="0">
              <a:solidFill>
                <a:schemeClr val="tx2">
                  <a:lumMod val="10000"/>
                </a:schemeClr>
              </a:solidFill>
              <a:effectLst>
                <a:outerShdw blurRad="38100" dist="38100" dir="2700000" algn="tl">
                  <a:srgbClr val="000000">
                    <a:alpha val="43137"/>
                  </a:srgbClr>
                </a:outerShdw>
              </a:effectLst>
              <a:latin typeface="Goudy Old Style" panose="02020502050305020303" pitchFamily="18" charset="0"/>
            </a:endParaRPr>
          </a:p>
        </p:txBody>
      </p:sp>
      <p:sp>
        <p:nvSpPr>
          <p:cNvPr id="17" name="Rectangle 16"/>
          <p:cNvSpPr/>
          <p:nvPr/>
        </p:nvSpPr>
        <p:spPr>
          <a:xfrm>
            <a:off x="-4763" y="9027468"/>
            <a:ext cx="7772400" cy="1054135"/>
          </a:xfrm>
          <a:prstGeom prst="rect">
            <a:avLst/>
          </a:prstGeom>
        </p:spPr>
        <p:txBody>
          <a:bodyPr wrap="square">
            <a:spAutoFit/>
          </a:bodyPr>
          <a:lstStyle/>
          <a:p>
            <a:pPr algn="ctr"/>
            <a:r>
              <a:rPr lang="en-US" sz="1600" b="1" dirty="0">
                <a:solidFill>
                  <a:schemeClr val="tx2">
                    <a:lumMod val="10000"/>
                  </a:schemeClr>
                </a:solidFill>
                <a:latin typeface="Baskerville Old Face" panose="02020602080505020303" pitchFamily="18" charset="0"/>
              </a:rPr>
              <a:t>Carrie </a:t>
            </a:r>
            <a:r>
              <a:rPr lang="en-US" sz="1600" b="1" dirty="0" smtClean="0">
                <a:solidFill>
                  <a:schemeClr val="tx2">
                    <a:lumMod val="10000"/>
                  </a:schemeClr>
                </a:solidFill>
                <a:latin typeface="Baskerville Old Face" panose="02020602080505020303" pitchFamily="18" charset="0"/>
              </a:rPr>
              <a:t>Leahy</a:t>
            </a:r>
          </a:p>
          <a:p>
            <a:pPr algn="ctr"/>
            <a:endParaRPr lang="en-US" sz="1050" b="1" dirty="0">
              <a:solidFill>
                <a:schemeClr val="tx2">
                  <a:lumMod val="10000"/>
                </a:schemeClr>
              </a:solidFill>
              <a:latin typeface="Baskerville Old Face" panose="02020602080505020303" pitchFamily="18" charset="0"/>
            </a:endParaRPr>
          </a:p>
          <a:p>
            <a:pPr algn="ctr"/>
            <a:r>
              <a:rPr lang="en-US" sz="1200" dirty="0" smtClean="0">
                <a:solidFill>
                  <a:schemeClr val="bg1"/>
                </a:solidFill>
                <a:latin typeface="Georgia" panose="02040502050405020303" pitchFamily="18" charset="0"/>
              </a:rPr>
              <a:t>Mobile </a:t>
            </a:r>
            <a:r>
              <a:rPr lang="en-US" sz="1200" dirty="0">
                <a:solidFill>
                  <a:schemeClr val="bg1"/>
                </a:solidFill>
                <a:latin typeface="Georgia" panose="02040502050405020303" pitchFamily="18" charset="0"/>
              </a:rPr>
              <a:t>- </a:t>
            </a:r>
            <a:r>
              <a:rPr lang="en-US" sz="1200" dirty="0">
                <a:solidFill>
                  <a:schemeClr val="bg1"/>
                </a:solidFill>
                <a:latin typeface="Georgia" panose="02040502050405020303" pitchFamily="18" charset="0"/>
              </a:rPr>
              <a:t>(843) </a:t>
            </a:r>
            <a:r>
              <a:rPr lang="en-US" sz="1200" dirty="0" smtClean="0">
                <a:solidFill>
                  <a:schemeClr val="bg1"/>
                </a:solidFill>
                <a:latin typeface="Georgia" panose="02040502050405020303" pitchFamily="18" charset="0"/>
              </a:rPr>
              <a:t>478-8095</a:t>
            </a:r>
          </a:p>
          <a:p>
            <a:pPr algn="ctr"/>
            <a:r>
              <a:rPr lang="en-US" sz="1200" dirty="0" smtClean="0">
                <a:solidFill>
                  <a:schemeClr val="tx2">
                    <a:lumMod val="10000"/>
                  </a:schemeClr>
                </a:solidFill>
                <a:latin typeface="Baskerville Old Face" panose="02020602080505020303" pitchFamily="18" charset="0"/>
                <a:hlinkClick r:id="rId3"/>
              </a:rPr>
              <a:t>cleahy@kw.com</a:t>
            </a:r>
            <a:r>
              <a:rPr lang="en-US" sz="1200" dirty="0" smtClean="0">
                <a:solidFill>
                  <a:schemeClr val="tx2">
                    <a:lumMod val="10000"/>
                  </a:schemeClr>
                </a:solidFill>
                <a:latin typeface="Baskerville Old Face" panose="02020602080505020303" pitchFamily="18" charset="0"/>
              </a:rPr>
              <a:t> </a:t>
            </a:r>
            <a:endParaRPr lang="en-US" sz="1200" dirty="0">
              <a:solidFill>
                <a:schemeClr val="tx2">
                  <a:lumMod val="10000"/>
                </a:schemeClr>
              </a:solidFill>
              <a:latin typeface="Baskerville Old Face" panose="02020602080505020303" pitchFamily="18" charset="0"/>
            </a:endParaRPr>
          </a:p>
          <a:p>
            <a:pPr algn="ctr"/>
            <a:r>
              <a:rPr lang="en-US" sz="1200" dirty="0" smtClean="0">
                <a:solidFill>
                  <a:schemeClr val="tx2">
                    <a:lumMod val="10000"/>
                  </a:schemeClr>
                </a:solidFill>
                <a:latin typeface="Baskerville Old Face" panose="02020602080505020303" pitchFamily="18" charset="0"/>
                <a:hlinkClick r:id="rId4"/>
              </a:rPr>
              <a:t>www.lowcountrycoastalrealestate.com</a:t>
            </a:r>
            <a:r>
              <a:rPr lang="en-US" sz="1200" dirty="0" smtClean="0">
                <a:solidFill>
                  <a:schemeClr val="tx2">
                    <a:lumMod val="10000"/>
                  </a:schemeClr>
                </a:solidFill>
                <a:latin typeface="Baskerville Old Face" panose="02020602080505020303" pitchFamily="18" charset="0"/>
              </a:rPr>
              <a:t> </a:t>
            </a:r>
            <a:endParaRPr lang="en-US" sz="1000" dirty="0" smtClean="0">
              <a:solidFill>
                <a:schemeClr val="tx2">
                  <a:lumMod val="10000"/>
                </a:schemeClr>
              </a:solidFill>
              <a:latin typeface="Georgia" panose="02040502050405020303" pitchFamily="18" charset="0"/>
            </a:endParaRPr>
          </a:p>
        </p:txBody>
      </p:sp>
      <p:grpSp>
        <p:nvGrpSpPr>
          <p:cNvPr id="8" name="Group 7"/>
          <p:cNvGrpSpPr/>
          <p:nvPr/>
        </p:nvGrpSpPr>
        <p:grpSpPr>
          <a:xfrm>
            <a:off x="118063" y="9009593"/>
            <a:ext cx="1786937" cy="928300"/>
            <a:chOff x="50188" y="8991600"/>
            <a:chExt cx="1786937" cy="928300"/>
          </a:xfrm>
        </p:grpSpPr>
        <p:pic>
          <p:nvPicPr>
            <p:cNvPr id="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0188" y="8991600"/>
              <a:ext cx="1786937" cy="38121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05457" y="9412069"/>
              <a:ext cx="1676399" cy="507831"/>
            </a:xfrm>
            <a:prstGeom prst="rect">
              <a:avLst/>
            </a:prstGeom>
          </p:spPr>
          <p:txBody>
            <a:bodyPr wrap="square">
              <a:spAutoFit/>
            </a:bodyPr>
            <a:lstStyle/>
            <a:p>
              <a:pPr algn="ctr"/>
              <a:r>
                <a:rPr lang="en-US" sz="900" dirty="0">
                  <a:solidFill>
                    <a:schemeClr val="tx2">
                      <a:lumMod val="10000"/>
                    </a:schemeClr>
                  </a:solidFill>
                  <a:latin typeface="Baskerville Old Face" panose="02020602080505020303" pitchFamily="18" charset="0"/>
                </a:rPr>
                <a:t>Keller Williams Realty</a:t>
              </a:r>
            </a:p>
            <a:p>
              <a:pPr algn="ctr"/>
              <a:r>
                <a:rPr lang="en-US" sz="900" dirty="0">
                  <a:solidFill>
                    <a:schemeClr val="tx2">
                      <a:lumMod val="10000"/>
                    </a:schemeClr>
                  </a:solidFill>
                  <a:latin typeface="Baskerville Old Face" panose="02020602080505020303" pitchFamily="18" charset="0"/>
                </a:rPr>
                <a:t>496 </a:t>
              </a:r>
              <a:r>
                <a:rPr lang="en-US" sz="900" dirty="0" err="1">
                  <a:solidFill>
                    <a:schemeClr val="tx2">
                      <a:lumMod val="10000"/>
                    </a:schemeClr>
                  </a:solidFill>
                  <a:latin typeface="Baskerville Old Face" panose="02020602080505020303" pitchFamily="18" charset="0"/>
                </a:rPr>
                <a:t>Bramson</a:t>
              </a:r>
              <a:r>
                <a:rPr lang="en-US" sz="900" dirty="0">
                  <a:solidFill>
                    <a:schemeClr val="tx2">
                      <a:lumMod val="10000"/>
                    </a:schemeClr>
                  </a:solidFill>
                  <a:latin typeface="Baskerville Old Face" panose="02020602080505020303" pitchFamily="18" charset="0"/>
                </a:rPr>
                <a:t> Ct </a:t>
              </a:r>
              <a:r>
                <a:rPr lang="en-US" sz="900" dirty="0" err="1">
                  <a:solidFill>
                    <a:schemeClr val="tx2">
                      <a:lumMod val="10000"/>
                    </a:schemeClr>
                  </a:solidFill>
                  <a:latin typeface="Baskerville Old Face" panose="02020602080505020303" pitchFamily="18" charset="0"/>
                </a:rPr>
                <a:t>Ste</a:t>
              </a:r>
              <a:r>
                <a:rPr lang="en-US" sz="900" dirty="0">
                  <a:solidFill>
                    <a:schemeClr val="tx2">
                      <a:lumMod val="10000"/>
                    </a:schemeClr>
                  </a:solidFill>
                  <a:latin typeface="Baskerville Old Face" panose="02020602080505020303" pitchFamily="18" charset="0"/>
                </a:rPr>
                <a:t> 200</a:t>
              </a:r>
            </a:p>
            <a:p>
              <a:pPr algn="ctr"/>
              <a:r>
                <a:rPr lang="en-US" sz="900" dirty="0">
                  <a:solidFill>
                    <a:schemeClr val="tx2">
                      <a:lumMod val="10000"/>
                    </a:schemeClr>
                  </a:solidFill>
                  <a:latin typeface="Baskerville Old Face" panose="02020602080505020303" pitchFamily="18" charset="0"/>
                </a:rPr>
                <a:t>Mt. Pleasant, SC 29464</a:t>
              </a:r>
              <a:endParaRPr lang="en-US" sz="900" dirty="0">
                <a:solidFill>
                  <a:schemeClr val="tx2">
                    <a:lumMod val="10000"/>
                  </a:schemeClr>
                </a:solidFill>
                <a:latin typeface="Baskerville Old Face" panose="02020602080505020303" pitchFamily="18" charset="0"/>
              </a:endParaRPr>
            </a:p>
          </p:txBody>
        </p:sp>
      </p:grpSp>
      <p:pic>
        <p:nvPicPr>
          <p:cNvPr id="5" name="Picture 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170263" y="1066800"/>
            <a:ext cx="3422348" cy="2284739"/>
          </a:xfrm>
          <a:prstGeom prst="rect">
            <a:avLst/>
          </a:prstGeom>
          <a:ln>
            <a:solidFill>
              <a:schemeClr val="tx1"/>
            </a:solidFill>
          </a:ln>
          <a:effectLst>
            <a:outerShdw blurRad="63500" sx="102000" sy="102000" algn="ctr" rotWithShape="0">
              <a:prstClr val="black">
                <a:alpha val="40000"/>
              </a:prstClr>
            </a:outerShdw>
          </a:effectLst>
        </p:spPr>
      </p:pic>
      <p:grpSp>
        <p:nvGrpSpPr>
          <p:cNvPr id="9" name="Group 8"/>
          <p:cNvGrpSpPr/>
          <p:nvPr/>
        </p:nvGrpSpPr>
        <p:grpSpPr>
          <a:xfrm>
            <a:off x="71437" y="4191000"/>
            <a:ext cx="7620000" cy="1188720"/>
            <a:chOff x="76200" y="4307962"/>
            <a:chExt cx="7620000" cy="1188720"/>
          </a:xfrm>
        </p:grpSpPr>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6200" y="4307962"/>
              <a:ext cx="1780603" cy="1188720"/>
            </a:xfrm>
            <a:prstGeom prst="rect">
              <a:avLst/>
            </a:prstGeom>
            <a:ln>
              <a:solidFill>
                <a:schemeClr val="tx1"/>
              </a:solidFill>
            </a:ln>
            <a:effectLst>
              <a:outerShdw blurRad="63500" sx="102000" sy="102000" algn="ctr" rotWithShape="0">
                <a:prstClr val="black">
                  <a:alpha val="40000"/>
                </a:prstClr>
              </a:outerShdw>
            </a:effectLst>
          </p:spPr>
        </p:pic>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022666" y="4307962"/>
              <a:ext cx="1780603" cy="1188720"/>
            </a:xfrm>
            <a:prstGeom prst="rect">
              <a:avLst/>
            </a:prstGeom>
            <a:ln>
              <a:solidFill>
                <a:schemeClr val="tx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969132" y="4307962"/>
              <a:ext cx="1780603" cy="1188720"/>
            </a:xfrm>
            <a:prstGeom prst="rect">
              <a:avLst/>
            </a:prstGeom>
            <a:ln>
              <a:solidFill>
                <a:schemeClr val="tx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15597" y="4307962"/>
              <a:ext cx="1780603" cy="1188720"/>
            </a:xfrm>
            <a:prstGeom prst="rect">
              <a:avLst/>
            </a:prstGeom>
            <a:ln>
              <a:solidFill>
                <a:schemeClr val="tx1"/>
              </a:solidFill>
            </a:ln>
            <a:effectLst>
              <a:outerShdw blurRad="63500" sx="102000" sy="102000" algn="ctr" rotWithShape="0">
                <a:prstClr val="black">
                  <a:alpha val="40000"/>
                </a:prstClr>
              </a:outerShdw>
            </a:effectLst>
          </p:spPr>
        </p:pic>
      </p:grpSp>
      <p:pic>
        <p:nvPicPr>
          <p:cNvPr id="11" name="Picture 10"/>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6934201" y="9121942"/>
            <a:ext cx="734356" cy="815951"/>
          </a:xfrm>
          <a:prstGeom prst="rect">
            <a:avLst/>
          </a:prstGeom>
        </p:spPr>
      </p:pic>
      <p:grpSp>
        <p:nvGrpSpPr>
          <p:cNvPr id="7" name="Group 6"/>
          <p:cNvGrpSpPr/>
          <p:nvPr/>
        </p:nvGrpSpPr>
        <p:grpSpPr>
          <a:xfrm>
            <a:off x="71437" y="7920091"/>
            <a:ext cx="7620000" cy="960120"/>
            <a:chOff x="76200" y="7868669"/>
            <a:chExt cx="7620000" cy="960120"/>
          </a:xfrm>
        </p:grpSpPr>
        <p:pic>
          <p:nvPicPr>
            <p:cNvPr id="22" name="Picture 2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621655" y="7868669"/>
              <a:ext cx="1438179" cy="960120"/>
            </a:xfrm>
            <a:prstGeom prst="rect">
              <a:avLst/>
            </a:prstGeom>
            <a:ln>
              <a:solidFill>
                <a:schemeClr val="tx1"/>
              </a:solid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6200" y="7868669"/>
              <a:ext cx="1438179" cy="960120"/>
            </a:xfrm>
            <a:prstGeom prst="rect">
              <a:avLst/>
            </a:prstGeom>
            <a:ln>
              <a:solidFill>
                <a:schemeClr val="tx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258021" y="7868669"/>
              <a:ext cx="1438179" cy="960120"/>
            </a:xfrm>
            <a:prstGeom prst="rect">
              <a:avLst/>
            </a:prstGeom>
            <a:ln>
              <a:solidFill>
                <a:schemeClr val="tx1"/>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712565" y="7868669"/>
              <a:ext cx="1438179" cy="960120"/>
            </a:xfrm>
            <a:prstGeom prst="rect">
              <a:avLst/>
            </a:prstGeom>
            <a:ln>
              <a:solidFill>
                <a:schemeClr val="tx1"/>
              </a:solidFill>
            </a:ln>
            <a:effectLst>
              <a:outerShdw blurRad="63500" sx="102000" sy="102000" algn="ctr" rotWithShape="0">
                <a:prstClr val="black">
                  <a:alpha val="40000"/>
                </a:prstClr>
              </a:outerShdw>
            </a:effectLst>
          </p:spPr>
        </p:pic>
        <p:pic>
          <p:nvPicPr>
            <p:cNvPr id="28" name="Picture 2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167110" y="7868669"/>
              <a:ext cx="1438179" cy="960120"/>
            </a:xfrm>
            <a:prstGeom prst="rect">
              <a:avLst/>
            </a:prstGeom>
            <a:ln>
              <a:solidFill>
                <a:schemeClr val="tx1"/>
              </a:solidFill>
            </a:ln>
            <a:effectLst>
              <a:outerShdw blurRad="63500" sx="102000" sy="102000" algn="ctr" rotWithShape="0">
                <a:prstClr val="black">
                  <a:alpha val="40000"/>
                </a:prstClr>
              </a:outerShdw>
            </a:effectLst>
          </p:spPr>
        </p:pic>
      </p:grpSp>
    </p:spTree>
    <p:extLst>
      <p:ext uri="{BB962C8B-B14F-4D97-AF65-F5344CB8AC3E}">
        <p14:creationId xmlns:p14="http://schemas.microsoft.com/office/powerpoint/2010/main" val="16495092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TotalTime>
  <Words>270</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Baskerville Old Face</vt:lpstr>
      <vt:lpstr>Calibri</vt:lpstr>
      <vt:lpstr>Georgia</vt:lpstr>
      <vt:lpstr>Goudy Old Style</vt:lpstr>
      <vt:lpstr>Office Theme</vt:lpstr>
      <vt:lpstr>Great home &amp; convenient location on Johns Island! Motivated Seller!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27</cp:revision>
  <dcterms:created xsi:type="dcterms:W3CDTF">2006-08-16T00:00:00Z</dcterms:created>
  <dcterms:modified xsi:type="dcterms:W3CDTF">2016-01-04T20:10:14Z</dcterms:modified>
</cp:coreProperties>
</file>