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333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10/4/2016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pn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97" y="15240"/>
            <a:ext cx="7752080" cy="542154"/>
          </a:xfrm>
        </p:spPr>
        <p:txBody>
          <a:bodyPr>
            <a:noAutofit/>
          </a:bodyPr>
          <a:lstStyle/>
          <a:p>
            <a:r>
              <a:rPr lang="en-US" sz="3000" b="1" i="1" dirty="0">
                <a:ln w="3175">
                  <a:solidFill>
                    <a:schemeClr val="tx2">
                      <a:lumMod val="50000"/>
                    </a:schemeClr>
                  </a:solidFill>
                </a:ln>
                <a:effectLst>
                  <a:outerShdw blurRad="50800" dist="38100" dir="5400000" algn="t" rotWithShape="0">
                    <a:schemeClr val="bg1"/>
                  </a:outerShdw>
                </a:effectLst>
                <a:latin typeface="Goudy Old Style" panose="02020502050305020303" pitchFamily="18" charset="0"/>
              </a:rPr>
              <a:t>Move-in To Dunes West Before The Holidays</a:t>
            </a:r>
          </a:p>
        </p:txBody>
      </p:sp>
      <p:sp>
        <p:nvSpPr>
          <p:cNvPr id="3" name="Subtitle 2"/>
          <p:cNvSpPr>
            <a:spLocks noGrp="1"/>
          </p:cNvSpPr>
          <p:nvPr>
            <p:ph type="subTitle" idx="1"/>
          </p:nvPr>
        </p:nvSpPr>
        <p:spPr>
          <a:xfrm>
            <a:off x="-4763" y="4842541"/>
            <a:ext cx="7772400" cy="3052614"/>
          </a:xfrm>
        </p:spPr>
        <p:txBody>
          <a:bodyPr anchor="ctr">
            <a:noAutofit/>
          </a:bodyPr>
          <a:lstStyle/>
          <a:p>
            <a:r>
              <a:rPr lang="en-US" sz="1300" dirty="0">
                <a:solidFill>
                  <a:schemeClr val="tx2">
                    <a:lumMod val="10000"/>
                  </a:schemeClr>
                </a:solidFill>
                <a:latin typeface="Goudy Old Style" panose="02020502050305020303" pitchFamily="18" charset="0"/>
              </a:rPr>
              <a:t>This stunning, one of a kind home offers tons of space and privacy on a very large lot. Updated kitchen, hardwood floors, 5 bedrooms, 5 bathrooms, 3 car garage, huge bonus room, library and separate office (or 6th bedroom). Renovated kitchen offers antique white cabinets, stainless steel appliances with double ovens, gas cooktop, farmhouse sink, walk in pantry, marble backsplash and granite counters. The home’s exterior was painted in 2015. Fully landscaped yard has a fence and enough room for a pool. First floor bedroom plus a full bathroom. Library with built in bookshelves from floor to ceiling. Fireplace surround was updated with stacked stone. Upstairs laundry room, computer/tech space and 4 additional bedrooms including the massive sized master suite with two walk in closets, tub and separate shower. Wired for surround sound in the ultimate man cave, bonus room or media room plus an additional bedroom or office and full bathroom on the 3rd floor. So many possibilities for those who might work from home or need a playroom or game room. Only minutes from the local beaches, Boeing, shopping and restaurants, top rated schools and historic downtown Charleston.</a:t>
            </a:r>
          </a:p>
          <a:p>
            <a:r>
              <a:rPr lang="en-US" sz="1300" dirty="0">
                <a:solidFill>
                  <a:schemeClr val="tx2">
                    <a:lumMod val="10000"/>
                  </a:schemeClr>
                </a:solidFill>
                <a:latin typeface="Goudy Old Style" panose="02020502050305020303" pitchFamily="18" charset="0"/>
              </a:rPr>
              <a:t>Residents have the option to join The Club at Dunes West which offers resort style amenities including 3 swimming pools, tennis courts, exercise equipment and golf course. The community has miles of walking trails, crab dock, and play parks</a:t>
            </a:r>
            <a:r>
              <a:rPr lang="en-US" sz="1300">
                <a:solidFill>
                  <a:schemeClr val="tx2">
                    <a:lumMod val="10000"/>
                  </a:schemeClr>
                </a:solidFill>
                <a:latin typeface="Goudy Old Style" panose="02020502050305020303" pitchFamily="18" charset="0"/>
              </a:rPr>
              <a:t>. </a:t>
            </a:r>
            <a:endParaRPr lang="en-US" sz="1300" dirty="0">
              <a:solidFill>
                <a:schemeClr val="tx2">
                  <a:lumMod val="10000"/>
                </a:schemeClr>
              </a:solidFill>
              <a:latin typeface="Goudy Old Style" panose="02020502050305020303" pitchFamily="18" charset="0"/>
            </a:endParaRPr>
          </a:p>
        </p:txBody>
      </p:sp>
      <p:sp>
        <p:nvSpPr>
          <p:cNvPr id="16" name="Rectangle 15"/>
          <p:cNvSpPr/>
          <p:nvPr/>
        </p:nvSpPr>
        <p:spPr>
          <a:xfrm>
            <a:off x="-4763" y="3000053"/>
            <a:ext cx="7772400" cy="707886"/>
          </a:xfrm>
          <a:prstGeom prst="rect">
            <a:avLst/>
          </a:prstGeom>
          <a:noFill/>
        </p:spPr>
        <p:txBody>
          <a:bodyPr wrap="square" anchor="ctr">
            <a:spAutoFit/>
          </a:bodyPr>
          <a:lstStyle/>
          <a:p>
            <a:pPr algn="ctr"/>
            <a:r>
              <a:rPr lang="en-US" sz="2400" b="1"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2818 Oak Manor Drive</a:t>
            </a:r>
          </a:p>
          <a:p>
            <a:pPr algn="ctr"/>
            <a:r>
              <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Mount Pleasant, SC 29466 | MLS# 16022794 | $799,000</a:t>
            </a:r>
          </a:p>
        </p:txBody>
      </p:sp>
      <p:sp>
        <p:nvSpPr>
          <p:cNvPr id="17" name="Rectangle 16"/>
          <p:cNvSpPr/>
          <p:nvPr/>
        </p:nvSpPr>
        <p:spPr>
          <a:xfrm>
            <a:off x="-4763" y="9031256"/>
            <a:ext cx="7772400" cy="1023357"/>
          </a:xfrm>
          <a:prstGeom prst="rect">
            <a:avLst/>
          </a:prstGeom>
        </p:spPr>
        <p:txBody>
          <a:bodyPr wrap="square">
            <a:spAutoFit/>
          </a:bodyPr>
          <a:lstStyle/>
          <a:p>
            <a:pPr algn="ctr"/>
            <a:r>
              <a:rPr lang="en-US" sz="1600" b="1" dirty="0">
                <a:solidFill>
                  <a:schemeClr val="tx2">
                    <a:lumMod val="10000"/>
                  </a:schemeClr>
                </a:solidFill>
                <a:latin typeface="Baskerville Old Face" panose="02020602080505020303" pitchFamily="18" charset="0"/>
              </a:rPr>
              <a:t>Paula Watts</a:t>
            </a:r>
          </a:p>
          <a:p>
            <a:pPr algn="ctr"/>
            <a:r>
              <a:rPr lang="en-US" sz="1050" dirty="0">
                <a:solidFill>
                  <a:schemeClr val="tx2">
                    <a:lumMod val="10000"/>
                  </a:schemeClr>
                </a:solidFill>
                <a:latin typeface="Baskerville Old Face" panose="02020602080505020303" pitchFamily="18" charset="0"/>
              </a:rPr>
              <a:t>Mobile - (843) 819-1582</a:t>
            </a:r>
          </a:p>
          <a:p>
            <a:pPr algn="ctr"/>
            <a:r>
              <a:rPr lang="en-US" sz="1050" dirty="0">
                <a:solidFill>
                  <a:schemeClr val="tx2">
                    <a:lumMod val="10000"/>
                  </a:schemeClr>
                </a:solidFill>
                <a:latin typeface="Baskerville Old Face" panose="02020602080505020303" pitchFamily="18" charset="0"/>
              </a:rPr>
              <a:t>Fax - (843) 416-2232</a:t>
            </a:r>
          </a:p>
          <a:p>
            <a:pPr algn="ctr"/>
            <a:r>
              <a:rPr lang="en-US" sz="1050" dirty="0">
                <a:solidFill>
                  <a:schemeClr val="tx2">
                    <a:lumMod val="10000"/>
                  </a:schemeClr>
                </a:solidFill>
                <a:latin typeface="Baskerville Old Face" panose="02020602080505020303" pitchFamily="18" charset="0"/>
              </a:rPr>
              <a:t>paula@paulawatts.com</a:t>
            </a:r>
          </a:p>
          <a:p>
            <a:pPr algn="ctr"/>
            <a:r>
              <a:rPr lang="en-US" sz="1050" dirty="0">
                <a:solidFill>
                  <a:schemeClr val="tx2">
                    <a:lumMod val="10000"/>
                  </a:schemeClr>
                </a:solidFill>
                <a:latin typeface="Baskerville Old Face" panose="02020602080505020303" pitchFamily="18" charset="0"/>
              </a:rPr>
              <a:t>www.paulawatts.com</a:t>
            </a:r>
            <a:endParaRPr lang="en-US" sz="1000" dirty="0">
              <a:solidFill>
                <a:schemeClr val="tx2">
                  <a:lumMod val="10000"/>
                </a:schemeClr>
              </a:solidFill>
              <a:latin typeface="Georgia" panose="02040502050405020303" pitchFamily="18" charset="0"/>
            </a:endParaRPr>
          </a:p>
        </p:txBody>
      </p:sp>
      <p:grpSp>
        <p:nvGrpSpPr>
          <p:cNvPr id="6" name="Group 5"/>
          <p:cNvGrpSpPr/>
          <p:nvPr/>
        </p:nvGrpSpPr>
        <p:grpSpPr>
          <a:xfrm>
            <a:off x="118063" y="9078784"/>
            <a:ext cx="1786937" cy="928300"/>
            <a:chOff x="118063" y="9130100"/>
            <a:chExt cx="1786937" cy="928300"/>
          </a:xfrm>
        </p:grpSpPr>
        <p:pic>
          <p:nvPicPr>
            <p:cNvPr id="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18063" y="9130100"/>
              <a:ext cx="1786937" cy="38121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18063" y="9550569"/>
              <a:ext cx="1786937" cy="507831"/>
            </a:xfrm>
            <a:prstGeom prst="rect">
              <a:avLst/>
            </a:prstGeom>
          </p:spPr>
          <p:txBody>
            <a:bodyPr wrap="square">
              <a:spAutoFit/>
            </a:bodyPr>
            <a:lstStyle/>
            <a:p>
              <a:pPr algn="ctr"/>
              <a:r>
                <a:rPr lang="en-US" sz="900" dirty="0">
                  <a:solidFill>
                    <a:schemeClr val="tx2">
                      <a:lumMod val="10000"/>
                    </a:schemeClr>
                  </a:solidFill>
                  <a:latin typeface="Baskerville Old Face" panose="02020602080505020303" pitchFamily="18" charset="0"/>
                </a:rPr>
                <a:t>Keller Williams Realty Charleston</a:t>
              </a:r>
            </a:p>
            <a:p>
              <a:pPr algn="ctr"/>
              <a:r>
                <a:rPr lang="en-US" sz="900" dirty="0">
                  <a:solidFill>
                    <a:schemeClr val="tx2">
                      <a:lumMod val="10000"/>
                    </a:schemeClr>
                  </a:solidFill>
                  <a:latin typeface="Baskerville Old Face" panose="02020602080505020303" pitchFamily="18" charset="0"/>
                </a:rPr>
                <a:t>496 </a:t>
              </a:r>
              <a:r>
                <a:rPr lang="en-US" sz="900" dirty="0" err="1">
                  <a:solidFill>
                    <a:schemeClr val="tx2">
                      <a:lumMod val="10000"/>
                    </a:schemeClr>
                  </a:solidFill>
                  <a:latin typeface="Baskerville Old Face" panose="02020602080505020303" pitchFamily="18" charset="0"/>
                </a:rPr>
                <a:t>Bramson</a:t>
              </a:r>
              <a:r>
                <a:rPr lang="en-US" sz="900" dirty="0">
                  <a:solidFill>
                    <a:schemeClr val="tx2">
                      <a:lumMod val="10000"/>
                    </a:schemeClr>
                  </a:solidFill>
                  <a:latin typeface="Baskerville Old Face" panose="02020602080505020303" pitchFamily="18" charset="0"/>
                </a:rPr>
                <a:t> Ct Ste 200</a:t>
              </a:r>
            </a:p>
            <a:p>
              <a:pPr algn="ctr"/>
              <a:r>
                <a:rPr lang="en-US" sz="900" dirty="0">
                  <a:solidFill>
                    <a:schemeClr val="tx2">
                      <a:lumMod val="10000"/>
                    </a:schemeClr>
                  </a:solidFill>
                  <a:latin typeface="Baskerville Old Face" panose="02020602080505020303" pitchFamily="18" charset="0"/>
                </a:rPr>
                <a:t>Mt. Pleasant, SC 29464</a:t>
              </a:r>
            </a:p>
          </p:txBody>
        </p:sp>
      </p:grpSp>
      <p:grpSp>
        <p:nvGrpSpPr>
          <p:cNvPr id="15" name="Group 14"/>
          <p:cNvGrpSpPr/>
          <p:nvPr/>
        </p:nvGrpSpPr>
        <p:grpSpPr>
          <a:xfrm>
            <a:off x="369134" y="616060"/>
            <a:ext cx="7024605" cy="2325327"/>
            <a:chOff x="369134" y="685799"/>
            <a:chExt cx="7024605" cy="2325327"/>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9134" y="685799"/>
              <a:ext cx="3100434" cy="2325326"/>
            </a:xfrm>
            <a:prstGeom prst="rect">
              <a:avLst/>
            </a:prstGeom>
            <a:ln>
              <a:solidFill>
                <a:schemeClr val="tx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293303" y="685799"/>
              <a:ext cx="3100436" cy="2325327"/>
            </a:xfrm>
            <a:prstGeom prst="rect">
              <a:avLst/>
            </a:prstGeom>
            <a:ln>
              <a:solidFill>
                <a:schemeClr val="tx1"/>
              </a:solidFill>
            </a:ln>
            <a:effectLst>
              <a:outerShdw blurRad="63500" sx="102000" sy="102000" algn="ctr" rotWithShape="0">
                <a:prstClr val="black">
                  <a:alpha val="40000"/>
                </a:prstClr>
              </a:outerShdw>
            </a:effectLst>
          </p:spPr>
        </p:pic>
      </p:grpSp>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0128" y="3766605"/>
            <a:ext cx="1356360" cy="1017270"/>
          </a:xfrm>
          <a:prstGeom prst="rect">
            <a:avLst/>
          </a:prstGeom>
          <a:ln>
            <a:solidFill>
              <a:schemeClr val="tx1"/>
            </a:solidFill>
          </a:ln>
          <a:effectLst>
            <a:outerShdw blurRad="63500" sx="102000" sy="102000" algn="ctr" rotWithShape="0">
              <a:prstClr val="black">
                <a:alpha val="40000"/>
              </a:prstClr>
            </a:outerShdw>
          </a:effectLst>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222213" y="3766605"/>
            <a:ext cx="1356360" cy="1017270"/>
          </a:xfrm>
          <a:prstGeom prst="rect">
            <a:avLst/>
          </a:prstGeom>
          <a:ln>
            <a:solidFill>
              <a:schemeClr val="tx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184298" y="3766605"/>
            <a:ext cx="1356360" cy="1017270"/>
          </a:xfrm>
          <a:prstGeom prst="rect">
            <a:avLst/>
          </a:prstGeom>
          <a:ln>
            <a:solidFill>
              <a:schemeClr val="tx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146384" y="3766605"/>
            <a:ext cx="1356360" cy="1017270"/>
          </a:xfrm>
          <a:prstGeom prst="rect">
            <a:avLst/>
          </a:prstGeom>
          <a:ln>
            <a:solidFill>
              <a:schemeClr val="tx1"/>
            </a:solidFill>
          </a:ln>
          <a:effectLst>
            <a:outerShdw blurRad="63500" sx="102000" sy="102000" algn="ctr" rotWithShape="0">
              <a:prstClr val="black">
                <a:alpha val="40000"/>
              </a:prstClr>
            </a:outerShdw>
          </a:effectLst>
        </p:spPr>
      </p:pic>
      <p:pic>
        <p:nvPicPr>
          <p:cNvPr id="11" name="Picture 1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756065" y="9123189"/>
            <a:ext cx="912492" cy="839491"/>
          </a:xfrm>
          <a:prstGeom prst="rect">
            <a:avLst/>
          </a:prstGeom>
        </p:spPr>
      </p:pic>
      <p:grpSp>
        <p:nvGrpSpPr>
          <p:cNvPr id="9" name="Group 8"/>
          <p:cNvGrpSpPr/>
          <p:nvPr/>
        </p:nvGrpSpPr>
        <p:grpSpPr>
          <a:xfrm>
            <a:off x="259938" y="7953820"/>
            <a:ext cx="7242997" cy="1014984"/>
            <a:chOff x="259938" y="7864201"/>
            <a:chExt cx="7242997" cy="1014984"/>
          </a:xfrm>
        </p:grpSpPr>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223166" y="7864201"/>
              <a:ext cx="1353312" cy="1014984"/>
            </a:xfrm>
            <a:prstGeom prst="rect">
              <a:avLst/>
            </a:prstGeom>
            <a:ln>
              <a:solidFill>
                <a:schemeClr val="tx1"/>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59938" y="7864201"/>
              <a:ext cx="1353312" cy="1014984"/>
            </a:xfrm>
            <a:prstGeom prst="rect">
              <a:avLst/>
            </a:prstGeom>
            <a:ln>
              <a:solidFill>
                <a:schemeClr val="tx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149623" y="7864201"/>
              <a:ext cx="1353312" cy="1014984"/>
            </a:xfrm>
            <a:prstGeom prst="rect">
              <a:avLst/>
            </a:prstGeom>
            <a:ln>
              <a:solidFill>
                <a:schemeClr val="tx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186394" y="7864201"/>
              <a:ext cx="1353312" cy="1014984"/>
            </a:xfrm>
            <a:prstGeom prst="rect">
              <a:avLst/>
            </a:prstGeom>
            <a:ln>
              <a:solidFill>
                <a:schemeClr val="tx1"/>
              </a:solidFill>
            </a:ln>
            <a:effectLst>
              <a:outerShdw blurRad="63500" sx="102000" sy="102000" algn="ctr" rotWithShape="0">
                <a:prstClr val="black">
                  <a:alpha val="40000"/>
                </a:prstClr>
              </a:outerShdw>
            </a:effectLst>
          </p:spPr>
        </p:pic>
      </p:grpSp>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TotalTime>
  <Words>320</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Baskerville Old Face</vt:lpstr>
      <vt:lpstr>Calibri</vt:lpstr>
      <vt:lpstr>Georgia</vt:lpstr>
      <vt:lpstr>Goudy Old Style</vt:lpstr>
      <vt:lpstr>Office Theme</vt:lpstr>
      <vt:lpstr>Move-in To Dunes West Before The Holidays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35</cp:revision>
  <dcterms:created xsi:type="dcterms:W3CDTF">2006-08-16T00:00:00Z</dcterms:created>
  <dcterms:modified xsi:type="dcterms:W3CDTF">2016-10-04T10:41:21Z</dcterms:modified>
</cp:coreProperties>
</file>