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9/20/2018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9/20/2018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gif"/><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0" y="0"/>
            <a:ext cx="9144000" cy="6858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rot="10800000">
            <a:off x="0" y="-1"/>
            <a:ext cx="9144000" cy="1606761"/>
          </a:xfrm>
          <a:prstGeom prst="rect">
            <a:avLst/>
          </a:prstGeom>
          <a:gradFill flip="none" rotWithShape="1">
            <a:gsLst>
              <a:gs pos="0">
                <a:schemeClr val="tx2">
                  <a:lumMod val="50000"/>
                </a:schemeClr>
              </a:gs>
              <a:gs pos="100000">
                <a:schemeClr val="tx2"/>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0" y="5867400"/>
            <a:ext cx="9144000" cy="990600"/>
          </a:xfrm>
          <a:prstGeom prst="rect">
            <a:avLst/>
          </a:prstGeom>
          <a:gradFill flip="none" rotWithShape="1">
            <a:gsLst>
              <a:gs pos="0">
                <a:schemeClr val="tx2">
                  <a:lumMod val="50000"/>
                </a:schemeClr>
              </a:gs>
              <a:gs pos="100000">
                <a:schemeClr val="tx2"/>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538036" y="79274"/>
            <a:ext cx="4605965" cy="1527488"/>
          </a:xfrm>
        </p:spPr>
        <p:txBody>
          <a:bodyPr>
            <a:noAutofit/>
          </a:bodyPr>
          <a:lstStyle/>
          <a:p>
            <a:r>
              <a:rPr lang="en-US" sz="2400" dirty="0">
                <a:solidFill>
                  <a:schemeClr val="bg1"/>
                </a:solidFill>
                <a:effectLst>
                  <a:outerShdw blurRad="38100" dist="38100" dir="2700000" algn="tl">
                    <a:srgbClr val="000000">
                      <a:alpha val="43137"/>
                    </a:srgbClr>
                  </a:outerShdw>
                </a:effectLst>
                <a:latin typeface="Georgia" panose="02040502050405020303" pitchFamily="18" charset="0"/>
              </a:rPr>
              <a:t>2821 August Road</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rPr>
            </a:br>
            <a:r>
              <a:rPr lang="en-US" sz="1800" dirty="0" err="1">
                <a:solidFill>
                  <a:schemeClr val="bg1"/>
                </a:solidFill>
                <a:effectLst>
                  <a:outerShdw blurRad="38100" dist="38100" dir="2700000" algn="tl">
                    <a:srgbClr val="000000">
                      <a:alpha val="43137"/>
                    </a:srgbClr>
                  </a:outerShdw>
                </a:effectLst>
                <a:latin typeface="Georgia" panose="02040502050405020303" pitchFamily="18" charset="0"/>
              </a:rPr>
              <a:t>Summertrees</a:t>
            </a:r>
            <a:br>
              <a:rPr lang="en-US" sz="1800" dirty="0">
                <a:solidFill>
                  <a:schemeClr val="bg1"/>
                </a:solidFill>
                <a:effectLst>
                  <a:outerShdw blurRad="38100" dist="38100" dir="2700000" algn="tl">
                    <a:srgbClr val="000000">
                      <a:alpha val="43137"/>
                    </a:srgbClr>
                  </a:outerShdw>
                </a:effectLst>
                <a:latin typeface="Georgia" panose="02040502050405020303" pitchFamily="18" charset="0"/>
              </a:rPr>
            </a:br>
            <a:r>
              <a:rPr lang="en-US" sz="1800" dirty="0">
                <a:solidFill>
                  <a:schemeClr val="bg1"/>
                </a:solidFill>
                <a:effectLst>
                  <a:outerShdw blurRad="38100" dist="38100" dir="2700000" algn="tl">
                    <a:srgbClr val="000000">
                      <a:alpha val="43137"/>
                    </a:srgbClr>
                  </a:outerShdw>
                </a:effectLst>
                <a:latin typeface="Georgia" panose="02040502050405020303" pitchFamily="18" charset="0"/>
              </a:rPr>
              <a:t>Johns Island, SC 29455</a:t>
            </a:r>
            <a:br>
              <a:rPr lang="en-US" sz="1800" dirty="0">
                <a:solidFill>
                  <a:schemeClr val="bg1"/>
                </a:solidFill>
                <a:effectLst>
                  <a:outerShdw blurRad="38100" dist="38100" dir="2700000" algn="tl">
                    <a:srgbClr val="000000">
                      <a:alpha val="43137"/>
                    </a:srgbClr>
                  </a:outerShdw>
                </a:effectLst>
                <a:latin typeface="Georgia" panose="02040502050405020303" pitchFamily="18" charset="0"/>
              </a:rPr>
            </a:br>
            <a:r>
              <a:rPr lang="en-US" sz="1800" dirty="0">
                <a:solidFill>
                  <a:schemeClr val="bg1"/>
                </a:solidFill>
                <a:effectLst>
                  <a:outerShdw blurRad="38100" dist="38100" dir="2700000" algn="tl">
                    <a:srgbClr val="000000">
                      <a:alpha val="43137"/>
                    </a:srgbClr>
                  </a:outerShdw>
                </a:effectLst>
                <a:latin typeface="Georgia" panose="02040502050405020303" pitchFamily="18" charset="0"/>
              </a:rPr>
              <a:t>MLS# 18017090</a:t>
            </a:r>
            <a:br>
              <a:rPr lang="en-US" sz="1800" dirty="0">
                <a:solidFill>
                  <a:schemeClr val="bg1"/>
                </a:solidFill>
                <a:effectLst>
                  <a:outerShdw blurRad="38100" dist="38100" dir="2700000" algn="tl">
                    <a:srgbClr val="000000">
                      <a:alpha val="43137"/>
                    </a:srgbClr>
                  </a:outerShdw>
                </a:effectLst>
                <a:latin typeface="Georgia" panose="02040502050405020303" pitchFamily="18" charset="0"/>
              </a:rPr>
            </a:br>
            <a:r>
              <a:rPr lang="en-US" sz="1800" dirty="0">
                <a:solidFill>
                  <a:schemeClr val="bg1"/>
                </a:solidFill>
                <a:effectLst>
                  <a:outerShdw blurRad="38100" dist="38100" dir="2700000" algn="tl">
                    <a:srgbClr val="000000">
                      <a:alpha val="43137"/>
                    </a:srgbClr>
                  </a:outerShdw>
                </a:effectLst>
                <a:latin typeface="Georgia" panose="02040502050405020303" pitchFamily="18" charset="0"/>
              </a:rPr>
              <a:t>$288,000</a:t>
            </a:r>
            <a:endParaRPr lang="en-US" sz="1600" i="1" dirty="0">
              <a:solidFill>
                <a:srgbClr val="FFFF00"/>
              </a:solidFill>
              <a:effectLst>
                <a:outerShdw blurRad="38100" dist="38100" dir="2700000" algn="tl">
                  <a:srgbClr val="000000">
                    <a:alpha val="43137"/>
                  </a:srgbClr>
                </a:outerShdw>
              </a:effectLst>
              <a:latin typeface="Georgia" panose="02040502050405020303" pitchFamily="18" charset="0"/>
            </a:endParaRPr>
          </a:p>
        </p:txBody>
      </p:sp>
      <p:sp>
        <p:nvSpPr>
          <p:cNvPr id="3" name="Subtitle 2"/>
          <p:cNvSpPr>
            <a:spLocks noGrp="1"/>
          </p:cNvSpPr>
          <p:nvPr>
            <p:ph type="subTitle" idx="1"/>
          </p:nvPr>
        </p:nvSpPr>
        <p:spPr>
          <a:xfrm>
            <a:off x="4538035" y="1890900"/>
            <a:ext cx="4605966" cy="3789280"/>
          </a:xfrm>
        </p:spPr>
        <p:txBody>
          <a:bodyPr anchor="ctr">
            <a:noAutofit/>
          </a:bodyPr>
          <a:lstStyle/>
          <a:p>
            <a:r>
              <a:rPr lang="en-US" sz="1300" dirty="0">
                <a:solidFill>
                  <a:schemeClr val="bg1"/>
                </a:solidFill>
                <a:latin typeface="Georgia" panose="02040502050405020303" pitchFamily="18" charset="0"/>
              </a:rPr>
              <a:t>Lovely one-story newly refurbished with open floor plan features 9' ceiling, extra windows for added sunlight. Chair rail molding in the dining area. Large open family room with wood burning fire place. The open kitchen has granite counter tops, oak cabinets and a breakfast bar. The new roof was installed in 2016, New HVAC was installed on 6/15/2018, 5 year warranty will be extended to 10 years if the new owner registers and requests within 90 days. </a:t>
            </a:r>
          </a:p>
          <a:p>
            <a:endParaRPr lang="en-US" sz="1300" dirty="0">
              <a:solidFill>
                <a:schemeClr val="bg1"/>
              </a:solidFill>
              <a:latin typeface="Georgia" panose="02040502050405020303" pitchFamily="18" charset="0"/>
            </a:endParaRPr>
          </a:p>
          <a:p>
            <a:r>
              <a:rPr lang="en-US" sz="1300" dirty="0">
                <a:solidFill>
                  <a:schemeClr val="bg1"/>
                </a:solidFill>
                <a:latin typeface="Georgia" panose="02040502050405020303" pitchFamily="18" charset="0"/>
              </a:rPr>
              <a:t>New laminated wood floors throughout the entire house and tile floors in the bathroom. Recessed lighting. There are ceiling fans throughout the house including the screened porch. Sunroom with extra windows. Fenced and screened porch overlooking spacious backyard. 2 car garage. Home is not in a flood Zone. There is an extra room adjacent to the master bedroom that can be used as a nursery or office. </a:t>
            </a:r>
          </a:p>
          <a:p>
            <a:endParaRPr lang="en-US" sz="1300" dirty="0">
              <a:solidFill>
                <a:schemeClr val="bg1"/>
              </a:solidFill>
              <a:latin typeface="Georgia" panose="02040502050405020303" pitchFamily="18" charset="0"/>
            </a:endParaRPr>
          </a:p>
          <a:p>
            <a:r>
              <a:rPr lang="en-US" sz="1300" b="1" i="1" dirty="0">
                <a:solidFill>
                  <a:schemeClr val="bg1"/>
                </a:solidFill>
                <a:latin typeface="Georgia" panose="02040502050405020303" pitchFamily="18" charset="0"/>
              </a:rPr>
              <a:t>Thank you for showing.</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630814" y="5730678"/>
            <a:ext cx="1367401" cy="1025551"/>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2294" y="79274"/>
            <a:ext cx="4445741" cy="3334306"/>
          </a:xfrm>
          <a:prstGeom prst="rect">
            <a:avLst/>
          </a:prstGeom>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170634" y="3501709"/>
            <a:ext cx="1367401" cy="1025551"/>
          </a:xfrm>
          <a:prstGeom prst="rect">
            <a:avLst/>
          </a:prstGeom>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2294" y="4616461"/>
            <a:ext cx="1367401" cy="1025551"/>
          </a:xfrm>
          <a:prstGeom prst="rect">
            <a:avLst/>
          </a:prstGeom>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92294" y="5730678"/>
            <a:ext cx="1367401" cy="1025551"/>
          </a:xfrm>
          <a:prstGeom prst="rect">
            <a:avLst/>
          </a:prstGeom>
        </p:spPr>
      </p:pic>
      <p:pic>
        <p:nvPicPr>
          <p:cNvPr id="9" name="Picture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631464" y="4616461"/>
            <a:ext cx="1367401" cy="1025551"/>
          </a:xfrm>
          <a:prstGeom prst="rect">
            <a:avLst/>
          </a:prstGeom>
        </p:spPr>
      </p:pic>
      <p:pic>
        <p:nvPicPr>
          <p:cNvPr id="10" name="Picture 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631464" y="3502245"/>
            <a:ext cx="1367401" cy="1025551"/>
          </a:xfrm>
          <a:prstGeom prst="rect">
            <a:avLst/>
          </a:prstGeom>
        </p:spPr>
      </p:pic>
      <p:pic>
        <p:nvPicPr>
          <p:cNvPr id="11" name="Picture 10"/>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170634" y="4615389"/>
            <a:ext cx="1367401" cy="1025551"/>
          </a:xfrm>
          <a:prstGeom prst="rect">
            <a:avLst/>
          </a:prstGeom>
        </p:spPr>
      </p:pic>
      <p:pic>
        <p:nvPicPr>
          <p:cNvPr id="12" name="Picture 1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3169335" y="5729068"/>
            <a:ext cx="1368700" cy="1026525"/>
          </a:xfrm>
          <a:prstGeom prst="rect">
            <a:avLst/>
          </a:prstGeom>
        </p:spPr>
      </p:pic>
      <p:pic>
        <p:nvPicPr>
          <p:cNvPr id="13" name="Picture 12"/>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92294" y="3502245"/>
            <a:ext cx="1367401" cy="1025551"/>
          </a:xfrm>
          <a:prstGeom prst="rect">
            <a:avLst/>
          </a:prstGeom>
        </p:spPr>
      </p:pic>
      <p:pic>
        <p:nvPicPr>
          <p:cNvPr id="15" name="Picture 14"/>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8568436" y="6019800"/>
            <a:ext cx="575564" cy="838200"/>
          </a:xfrm>
          <a:prstGeom prst="rect">
            <a:avLst/>
          </a:prstGeom>
        </p:spPr>
      </p:pic>
      <p:sp>
        <p:nvSpPr>
          <p:cNvPr id="16" name="Rectangle 15"/>
          <p:cNvSpPr/>
          <p:nvPr/>
        </p:nvSpPr>
        <p:spPr>
          <a:xfrm>
            <a:off x="6411298" y="6084957"/>
            <a:ext cx="1944763" cy="707886"/>
          </a:xfrm>
          <a:prstGeom prst="rect">
            <a:avLst/>
          </a:prstGeom>
        </p:spPr>
        <p:txBody>
          <a:bodyPr wrap="none">
            <a:spAutoFit/>
          </a:bodyPr>
          <a:lstStyle/>
          <a:p>
            <a:pPr algn="ctr"/>
            <a:r>
              <a:rPr lang="en-US" sz="1600" dirty="0">
                <a:solidFill>
                  <a:schemeClr val="bg1"/>
                </a:solidFill>
                <a:latin typeface="Georgia" panose="02040502050405020303" pitchFamily="18" charset="0"/>
              </a:rPr>
              <a:t>Cathy Rosenblum</a:t>
            </a:r>
          </a:p>
          <a:p>
            <a:pPr algn="ctr"/>
            <a:r>
              <a:rPr lang="en-US" sz="1200" dirty="0">
                <a:solidFill>
                  <a:schemeClr val="bg1"/>
                </a:solidFill>
                <a:latin typeface="Georgia" panose="02040502050405020303" pitchFamily="18" charset="0"/>
              </a:rPr>
              <a:t>843-817-7869</a:t>
            </a:r>
          </a:p>
          <a:p>
            <a:pPr algn="ctr"/>
            <a:r>
              <a:rPr lang="en-US" sz="1200" dirty="0">
                <a:solidFill>
                  <a:schemeClr val="bg1"/>
                </a:solidFill>
                <a:latin typeface="Georgia" panose="02040502050405020303" pitchFamily="18" charset="0"/>
              </a:rPr>
              <a:t>crosenblum@comcast.net</a:t>
            </a:r>
          </a:p>
        </p:txBody>
      </p:sp>
      <p:grpSp>
        <p:nvGrpSpPr>
          <p:cNvPr id="19" name="Group 18"/>
          <p:cNvGrpSpPr/>
          <p:nvPr/>
        </p:nvGrpSpPr>
        <p:grpSpPr>
          <a:xfrm>
            <a:off x="5101366" y="6187617"/>
            <a:ext cx="1097558" cy="502566"/>
            <a:chOff x="5455642" y="6187617"/>
            <a:chExt cx="1097558" cy="502566"/>
          </a:xfrm>
        </p:grpSpPr>
        <p:sp>
          <p:nvSpPr>
            <p:cNvPr id="18" name="Rounded Rectangle 17"/>
            <p:cNvSpPr/>
            <p:nvPr/>
          </p:nvSpPr>
          <p:spPr>
            <a:xfrm>
              <a:off x="5493742" y="6324600"/>
              <a:ext cx="1021358" cy="22860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ounded Rectangle 36"/>
            <p:cNvSpPr/>
            <p:nvPr/>
          </p:nvSpPr>
          <p:spPr>
            <a:xfrm>
              <a:off x="5775821" y="6234466"/>
              <a:ext cx="457200" cy="408869"/>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Picture 16"/>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5455642" y="6187617"/>
              <a:ext cx="1097558" cy="502566"/>
            </a:xfrm>
            <a:prstGeom prst="rect">
              <a:avLst/>
            </a:prstGeom>
          </p:spPr>
        </p:pic>
      </p:grpSp>
      <p:sp>
        <p:nvSpPr>
          <p:cNvPr id="22" name="Rectangle 21"/>
          <p:cNvSpPr/>
          <p:nvPr/>
        </p:nvSpPr>
        <p:spPr>
          <a:xfrm>
            <a:off x="4713513" y="1521567"/>
            <a:ext cx="4255010" cy="369332"/>
          </a:xfrm>
          <a:prstGeom prst="rect">
            <a:avLst/>
          </a:prstGeom>
        </p:spPr>
        <p:txBody>
          <a:bodyPr wrap="square">
            <a:spAutoFit/>
          </a:bodyPr>
          <a:lstStyle/>
          <a:p>
            <a:pPr algn="ctr"/>
            <a:r>
              <a:rPr lang="en-US" b="1" i="1" dirty="0">
                <a:solidFill>
                  <a:srgbClr val="FFFF00"/>
                </a:solidFill>
                <a:effectLst>
                  <a:outerShdw blurRad="38100" dist="38100" dir="2700000" algn="tl">
                    <a:srgbClr val="000000">
                      <a:alpha val="43137"/>
                    </a:srgbClr>
                  </a:outerShdw>
                </a:effectLst>
                <a:latin typeface="Georgia" panose="02040502050405020303" pitchFamily="18" charset="0"/>
              </a:rPr>
              <a:t>Just Reduced to $279,900</a:t>
            </a:r>
          </a:p>
        </p:txBody>
      </p:sp>
      <p:cxnSp>
        <p:nvCxnSpPr>
          <p:cNvPr id="25" name="Straight Connector 24">
            <a:extLst>
              <a:ext uri="{FF2B5EF4-FFF2-40B4-BE49-F238E27FC236}">
                <a16:creationId xmlns:a16="http://schemas.microsoft.com/office/drawing/2014/main" id="{8AF687A7-5B0A-4939-BB92-4799DB14AC15}"/>
              </a:ext>
            </a:extLst>
          </p:cNvPr>
          <p:cNvCxnSpPr/>
          <p:nvPr/>
        </p:nvCxnSpPr>
        <p:spPr>
          <a:xfrm flipV="1">
            <a:off x="6198566" y="1378162"/>
            <a:ext cx="1284902"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23" name="Star: 5 Points 22">
            <a:extLst>
              <a:ext uri="{FF2B5EF4-FFF2-40B4-BE49-F238E27FC236}">
                <a16:creationId xmlns:a16="http://schemas.microsoft.com/office/drawing/2014/main" id="{66C753E8-F1BB-464C-9089-B32408C4CB87}"/>
              </a:ext>
            </a:extLst>
          </p:cNvPr>
          <p:cNvSpPr/>
          <p:nvPr/>
        </p:nvSpPr>
        <p:spPr>
          <a:xfrm>
            <a:off x="-304800" y="1290733"/>
            <a:ext cx="189517" cy="187220"/>
          </a:xfrm>
          <a:prstGeom prst="star5">
            <a:avLst/>
          </a:prstGeom>
          <a:solidFill>
            <a:srgbClr val="FF00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298168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118</TotalTime>
  <Words>183</Words>
  <Application>Microsoft Office PowerPoint</Application>
  <PresentationFormat>On-screen Show (4:3)</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Georgia</vt:lpstr>
      <vt:lpstr>Office Theme</vt:lpstr>
      <vt:lpstr>2821 August Road Summertrees Johns Island, SC 29455 MLS# 18017090 $288,000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30</cp:revision>
  <dcterms:created xsi:type="dcterms:W3CDTF">2006-08-16T00:00:00Z</dcterms:created>
  <dcterms:modified xsi:type="dcterms:W3CDTF">2018-09-20T13:13:29Z</dcterms:modified>
</cp:coreProperties>
</file>