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2525"/>
    <a:srgbClr val="030104"/>
    <a:srgbClr val="3026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53" autoAdjust="0"/>
    <p:restoredTop sz="94660"/>
  </p:normalViewPr>
  <p:slideViewPr>
    <p:cSldViewPr snapToGrid="0">
      <p:cViewPr>
        <p:scale>
          <a:sx n="100" d="100"/>
          <a:sy n="100" d="100"/>
        </p:scale>
        <p:origin x="19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884809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695891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040005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09431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4BDDDD-5E28-48D6-9B29-EEF53982053E}" type="datetimeFigureOut">
              <a:rPr lang="en-US" smtClean="0"/>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804377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4BDDDD-5E28-48D6-9B29-EEF53982053E}" type="datetimeFigureOut">
              <a:rPr lang="en-US" smtClean="0"/>
              <a:t>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860797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4BDDDD-5E28-48D6-9B29-EEF53982053E}" type="datetimeFigureOut">
              <a:rPr lang="en-US" smtClean="0"/>
              <a:t>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618887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4BDDDD-5E28-48D6-9B29-EEF53982053E}" type="datetimeFigureOut">
              <a:rPr lang="en-US" smtClean="0"/>
              <a:t>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3061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BDDDD-5E28-48D6-9B29-EEF53982053E}" type="datetimeFigureOut">
              <a:rPr lang="en-US" smtClean="0"/>
              <a:t>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208479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53254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003569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4BDDDD-5E28-48D6-9B29-EEF53982053E}" type="datetimeFigureOut">
              <a:rPr lang="en-US" smtClean="0"/>
              <a:t>1/8/2019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F8FC061D-7EEE-48EF-9266-6AB0D38DD267}" type="slidenum">
              <a:rPr lang="en-US" smtClean="0"/>
              <a:t>‹#›</a:t>
            </a:fld>
            <a:endParaRPr lang="en-US"/>
          </a:p>
        </p:txBody>
      </p:sp>
    </p:spTree>
    <p:extLst>
      <p:ext uri="{BB962C8B-B14F-4D97-AF65-F5344CB8AC3E}">
        <p14:creationId xmlns:p14="http://schemas.microsoft.com/office/powerpoint/2010/main" val="59932127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0261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24087" y="172249"/>
            <a:ext cx="2331720" cy="1554480"/>
          </a:xfrm>
          <a:prstGeom prst="rect">
            <a:avLst/>
          </a:prstGeom>
        </p:spPr>
      </p:pic>
      <p:sp>
        <p:nvSpPr>
          <p:cNvPr id="3" name="Subtitle 2"/>
          <p:cNvSpPr>
            <a:spLocks noGrp="1"/>
          </p:cNvSpPr>
          <p:nvPr>
            <p:ph type="subTitle" idx="1"/>
          </p:nvPr>
        </p:nvSpPr>
        <p:spPr>
          <a:xfrm>
            <a:off x="2064" y="5300886"/>
            <a:ext cx="7770336" cy="3882148"/>
          </a:xfrm>
          <a:solidFill>
            <a:srgbClr val="30261C"/>
          </a:solidFill>
        </p:spPr>
        <p:txBody>
          <a:bodyPr anchor="ctr">
            <a:noAutofit/>
          </a:bodyPr>
          <a:lstStyle/>
          <a:p>
            <a:r>
              <a:rPr lang="en-US" sz="1300" dirty="0">
                <a:latin typeface="Gill Sans MT" panose="020B0502020104020203" pitchFamily="34" charset="0"/>
              </a:rPr>
              <a:t> </a:t>
            </a:r>
          </a:p>
        </p:txBody>
      </p:sp>
      <p:sp>
        <p:nvSpPr>
          <p:cNvPr id="4" name="Rectangle 1"/>
          <p:cNvSpPr>
            <a:spLocks noGrp="1" noChangeArrowheads="1"/>
          </p:cNvSpPr>
          <p:nvPr>
            <p:ph type="ctrTitle"/>
          </p:nvPr>
        </p:nvSpPr>
        <p:spPr bwMode="auto">
          <a:xfrm>
            <a:off x="2217" y="106209"/>
            <a:ext cx="531965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lvl="0" defTabSz="914400" eaLnBrk="0" fontAlgn="base" hangingPunct="0">
              <a:lnSpc>
                <a:spcPct val="100000"/>
              </a:lnSpc>
              <a:spcAft>
                <a:spcPct val="0"/>
              </a:spcAft>
            </a:pPr>
            <a:r>
              <a:rPr lang="en-US" altLang="en-US" sz="3200" b="1" dirty="0">
                <a:solidFill>
                  <a:srgbClr val="FF2525"/>
                </a:solidFill>
                <a:effectLst>
                  <a:outerShdw blurRad="50800" dist="38100" dir="5400000" algn="t" rotWithShape="0">
                    <a:prstClr val="black">
                      <a:alpha val="40000"/>
                    </a:prstClr>
                  </a:outerShdw>
                </a:effectLst>
                <a:latin typeface="Gill Sans Nova Light" panose="020B0604020202020204" pitchFamily="34" charset="0"/>
                <a:ea typeface="Calibri" panose="020F0502020204030204" pitchFamily="34" charset="0"/>
                <a:cs typeface="Tahoma" panose="020B0604030504040204" pitchFamily="34" charset="0"/>
              </a:rPr>
              <a:t>$5,000 AGENT BONUS</a:t>
            </a:r>
            <a:br>
              <a:rPr lang="en-US" altLang="en-US" sz="2400" dirty="0">
                <a:solidFill>
                  <a:srgbClr val="FF2525"/>
                </a:solidFill>
                <a:effectLst>
                  <a:outerShdw blurRad="50800" dist="38100" dir="5400000" algn="t" rotWithShape="0">
                    <a:prstClr val="black">
                      <a:alpha val="40000"/>
                    </a:prstClr>
                  </a:outerShdw>
                </a:effectLst>
                <a:latin typeface="Gill Sans Nova Light" panose="020B0604020202020204" pitchFamily="34" charset="0"/>
                <a:ea typeface="Calibri" panose="020F0502020204030204" pitchFamily="34" charset="0"/>
                <a:cs typeface="Tahoma" panose="020B0604030504040204" pitchFamily="34" charset="0"/>
              </a:rPr>
            </a:br>
            <a:r>
              <a:rPr lang="en-US" altLang="en-US" sz="2400" dirty="0">
                <a:solidFill>
                  <a:srgbClr val="FF2525"/>
                </a:solidFill>
                <a:effectLst>
                  <a:outerShdw blurRad="50800" dist="38100" dir="5400000" algn="t" rotWithShape="0">
                    <a:prstClr val="black">
                      <a:alpha val="40000"/>
                    </a:prstClr>
                  </a:outerShdw>
                </a:effectLst>
                <a:latin typeface="Gill Sans Nova Light" panose="020B0604020202020204" pitchFamily="34" charset="0"/>
                <a:ea typeface="Calibri" panose="020F0502020204030204" pitchFamily="34" charset="0"/>
                <a:cs typeface="Tahoma" panose="020B0604030504040204" pitchFamily="34" charset="0"/>
              </a:rPr>
              <a:t>FOR RATIFIED CONTRACT BY 1/31/19!</a:t>
            </a:r>
            <a:br>
              <a:rPr lang="en-US" altLang="en-US" sz="2400" dirty="0">
                <a:solidFill>
                  <a:srgbClr val="FF2525"/>
                </a:solidFill>
                <a:effectLst>
                  <a:outerShdw blurRad="50800" dist="38100" dir="5400000" algn="t" rotWithShape="0">
                    <a:prstClr val="black">
                      <a:alpha val="40000"/>
                    </a:prstClr>
                  </a:outerShdw>
                </a:effectLst>
                <a:latin typeface="Gill Sans Nova Light" panose="020B0604020202020204" pitchFamily="34" charset="0"/>
                <a:ea typeface="Calibri" panose="020F0502020204030204" pitchFamily="34" charset="0"/>
                <a:cs typeface="Tahoma" panose="020B0604030504040204" pitchFamily="34" charset="0"/>
              </a:rPr>
            </a:br>
            <a:r>
              <a:rPr lang="en-US" altLang="en-US" sz="2000" i="1" dirty="0">
                <a:solidFill>
                  <a:srgbClr val="FF2525"/>
                </a:solidFill>
                <a:effectLst>
                  <a:outerShdw blurRad="50800" dist="38100" dir="5400000" algn="t" rotWithShape="0">
                    <a:prstClr val="black">
                      <a:alpha val="40000"/>
                    </a:prstClr>
                  </a:outerShdw>
                </a:effectLst>
                <a:latin typeface="Gill Sans Nova Light" panose="020B0604020202020204" pitchFamily="34" charset="0"/>
                <a:ea typeface="Calibri" panose="020F0502020204030204" pitchFamily="34" charset="0"/>
                <a:cs typeface="Tahoma" panose="020B0604030504040204" pitchFamily="34" charset="0"/>
              </a:rPr>
              <a:t>(with BIC approval)</a:t>
            </a:r>
            <a:br>
              <a:rPr lang="en-US" altLang="en-US" sz="2000" dirty="0">
                <a:solidFill>
                  <a:srgbClr val="FF2525"/>
                </a:solidFill>
                <a:effectLst>
                  <a:outerShdw blurRad="50800" dist="38100" dir="5400000" algn="t" rotWithShape="0">
                    <a:prstClr val="black">
                      <a:alpha val="40000"/>
                    </a:prstClr>
                  </a:outerShdw>
                </a:effectLst>
                <a:latin typeface="Gill Sans Nova Light" panose="020B0604020202020204" pitchFamily="34" charset="0"/>
                <a:ea typeface="Calibri" panose="020F0502020204030204" pitchFamily="34" charset="0"/>
                <a:cs typeface="Tahoma" panose="020B0604030504040204" pitchFamily="34" charset="0"/>
              </a:rPr>
            </a:br>
            <a:r>
              <a:rPr lang="en-US" altLang="en-US" sz="2000" dirty="0">
                <a:solidFill>
                  <a:srgbClr val="FF2525"/>
                </a:solidFill>
                <a:effectLst>
                  <a:outerShdw blurRad="50800" dist="38100" dir="5400000" algn="t" rotWithShape="0">
                    <a:prstClr val="black">
                      <a:alpha val="40000"/>
                    </a:prstClr>
                  </a:outerShdw>
                </a:effectLst>
                <a:latin typeface="Gill Sans Nova Light" panose="020B0604020202020204" pitchFamily="34" charset="0"/>
                <a:ea typeface="Calibri" panose="020F0502020204030204" pitchFamily="34" charset="0"/>
                <a:cs typeface="Tahoma" panose="020B0604030504040204" pitchFamily="34" charset="0"/>
              </a:rPr>
              <a:t>Like New Custom Home, Wando River Views!!!!</a:t>
            </a:r>
            <a:endParaRPr kumimoji="0" lang="en-US" altLang="en-US" sz="6000" u="none" strike="noStrike" cap="none" normalizeH="0" baseline="0" dirty="0">
              <a:ln>
                <a:noFill/>
              </a:ln>
              <a:solidFill>
                <a:srgbClr val="FF2525"/>
              </a:solidFill>
              <a:effectLst>
                <a:outerShdw blurRad="50800" dist="38100" dir="5400000" algn="t" rotWithShape="0">
                  <a:prstClr val="black">
                    <a:alpha val="40000"/>
                  </a:prstClr>
                </a:outerShdw>
              </a:effectLst>
              <a:latin typeface="Gill Sans Nova Light" panose="020B0604020202020204" pitchFamily="34"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0529" y="8236549"/>
            <a:ext cx="2318836" cy="1545891"/>
          </a:xfrm>
          <a:prstGeom prst="rect">
            <a:avLst/>
          </a:prstGeom>
          <a:ln>
            <a:solidFill>
              <a:srgbClr val="030104"/>
            </a:solidFill>
          </a:ln>
          <a:effectLst>
            <a:outerShdw blurRad="63500" sx="102000" sy="102000" algn="ctr" rotWithShape="0">
              <a:prstClr val="black">
                <a:alpha val="40000"/>
              </a:prstClr>
            </a:outerShdw>
          </a:effectLst>
        </p:spPr>
      </p:pic>
      <p:sp>
        <p:nvSpPr>
          <p:cNvPr id="16" name="Rectangle 15"/>
          <p:cNvSpPr/>
          <p:nvPr/>
        </p:nvSpPr>
        <p:spPr>
          <a:xfrm>
            <a:off x="-2218" y="1854652"/>
            <a:ext cx="5324085" cy="1138773"/>
          </a:xfrm>
          <a:prstGeom prst="rect">
            <a:avLst/>
          </a:prstGeom>
        </p:spPr>
        <p:txBody>
          <a:bodyPr wrap="square">
            <a:spAutoFit/>
          </a:bodyPr>
          <a:lstStyle/>
          <a:p>
            <a:pPr algn="ctr"/>
            <a:r>
              <a:rPr lang="en-US" sz="2800" b="1" dirty="0">
                <a:solidFill>
                  <a:srgbClr val="00B0F0"/>
                </a:solidFill>
                <a:effectLst>
                  <a:outerShdw blurRad="50800" dist="38100" dir="5400000" algn="t" rotWithShape="0">
                    <a:prstClr val="black">
                      <a:alpha val="64000"/>
                    </a:prstClr>
                  </a:outerShdw>
                </a:effectLst>
                <a:latin typeface="Gill Sans Nova" panose="020B0604020202020204" pitchFamily="34" charset="0"/>
              </a:rPr>
              <a:t>2833 Stay Sail Way</a:t>
            </a:r>
          </a:p>
          <a:p>
            <a:pPr algn="ctr"/>
            <a:r>
              <a:rPr lang="en-US" sz="2000" dirty="0">
                <a:solidFill>
                  <a:srgbClr val="00B0F0"/>
                </a:solidFill>
                <a:effectLst>
                  <a:outerShdw blurRad="50800" dist="38100" dir="5400000" algn="t" rotWithShape="0">
                    <a:prstClr val="black">
                      <a:alpha val="64000"/>
                    </a:prstClr>
                  </a:outerShdw>
                </a:effectLst>
                <a:latin typeface="Gill Sans Nova" panose="020B0604020202020204" pitchFamily="34" charset="0"/>
              </a:rPr>
              <a:t>Dunes West ~ Mount Pleasant, SC 29466</a:t>
            </a:r>
          </a:p>
          <a:p>
            <a:pPr algn="ctr"/>
            <a:r>
              <a:rPr lang="en-US" sz="2000" dirty="0">
                <a:solidFill>
                  <a:srgbClr val="00B0F0"/>
                </a:solidFill>
                <a:effectLst>
                  <a:outerShdw blurRad="50800" dist="38100" dir="5400000" algn="t" rotWithShape="0">
                    <a:prstClr val="black">
                      <a:alpha val="64000"/>
                    </a:prstClr>
                  </a:outerShdw>
                </a:effectLst>
                <a:latin typeface="Gill Sans Nova" panose="020B0604020202020204" pitchFamily="34" charset="0"/>
              </a:rPr>
              <a:t>MLS# 18019727 ~ $679,900</a:t>
            </a:r>
          </a:p>
        </p:txBody>
      </p:sp>
      <p:sp>
        <p:nvSpPr>
          <p:cNvPr id="17" name="Rectangle 16"/>
          <p:cNvSpPr/>
          <p:nvPr/>
        </p:nvSpPr>
        <p:spPr>
          <a:xfrm>
            <a:off x="-3325511" y="9059372"/>
            <a:ext cx="3031138" cy="646331"/>
          </a:xfrm>
          <a:prstGeom prst="rect">
            <a:avLst/>
          </a:prstGeom>
        </p:spPr>
        <p:txBody>
          <a:bodyPr wrap="square">
            <a:spAutoFit/>
          </a:bodyPr>
          <a:lstStyle/>
          <a:p>
            <a:r>
              <a:rPr lang="it-IT" sz="1200" b="1" dirty="0">
                <a:latin typeface="Gill Sans MT" panose="020B0502020104020203" pitchFamily="34" charset="0"/>
              </a:rPr>
              <a:t>Deborah Meuli</a:t>
            </a:r>
          </a:p>
          <a:p>
            <a:r>
              <a:rPr lang="it-IT" sz="1200" dirty="0">
                <a:latin typeface="Gill Sans MT" panose="020B0502020104020203" pitchFamily="34" charset="0"/>
              </a:rPr>
              <a:t>(843) 822-0133</a:t>
            </a:r>
          </a:p>
          <a:p>
            <a:r>
              <a:rPr lang="it-IT" sz="1200" dirty="0">
                <a:latin typeface="Gill Sans MT" panose="020B0502020104020203" pitchFamily="34" charset="0"/>
              </a:rPr>
              <a:t>dmeuli@comcast.net</a:t>
            </a:r>
            <a:endParaRPr lang="en-US" sz="1100" dirty="0">
              <a:latin typeface="Gill Sans MT" panose="020B0502020104020203" pitchFamily="34" charset="0"/>
            </a:endParaRPr>
          </a:p>
        </p:txBody>
      </p:sp>
      <p:sp>
        <p:nvSpPr>
          <p:cNvPr id="18" name="Rectangle 17"/>
          <p:cNvSpPr/>
          <p:nvPr/>
        </p:nvSpPr>
        <p:spPr>
          <a:xfrm>
            <a:off x="-2724" y="9837297"/>
            <a:ext cx="7768416" cy="215444"/>
          </a:xfrm>
          <a:prstGeom prst="rect">
            <a:avLst/>
          </a:prstGeom>
        </p:spPr>
        <p:txBody>
          <a:bodyPr wrap="square">
            <a:spAutoFit/>
          </a:bodyPr>
          <a:lstStyle/>
          <a:p>
            <a:pPr algn="ctr"/>
            <a:r>
              <a:rPr lang="en-US" sz="800" dirty="0" err="1">
                <a:latin typeface="Gill Sans MT" panose="020B0502020104020203" pitchFamily="34" charset="0"/>
              </a:rPr>
              <a:t>LifeTree</a:t>
            </a:r>
            <a:r>
              <a:rPr lang="en-US" sz="800" dirty="0">
                <a:latin typeface="Gill Sans MT" panose="020B0502020104020203" pitchFamily="34" charset="0"/>
              </a:rPr>
              <a:t> Real Estate, LLC | 3094 Hwy 17 North | Mt. Pleasant, SC 29466 | www.lifetreerealestate.com</a:t>
            </a:r>
            <a:endParaRPr lang="en-US" sz="700" dirty="0">
              <a:latin typeface="Gill Sans MT" panose="020B0502020104020203" pitchFamily="34"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51605" y="9152137"/>
            <a:ext cx="1266609" cy="630303"/>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26738" y="5134851"/>
            <a:ext cx="1091976" cy="727478"/>
          </a:xfrm>
          <a:prstGeom prst="rect">
            <a:avLst/>
          </a:prstGeom>
          <a:ln>
            <a:solidFill>
              <a:srgbClr val="030104"/>
            </a:solid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61558" y="4100951"/>
            <a:ext cx="1091217" cy="727478"/>
          </a:xfrm>
          <a:prstGeom prst="rect">
            <a:avLst/>
          </a:prstGeom>
          <a:ln>
            <a:solidFill>
              <a:srgbClr val="030104"/>
            </a:solidFill>
          </a:ln>
          <a:effectLst>
            <a:outerShdw blurRad="63500" sx="102000" sy="102000" algn="ctr" rotWithShape="0">
              <a:prstClr val="black">
                <a:alpha val="40000"/>
              </a:prst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61558" y="5134851"/>
            <a:ext cx="1091217" cy="727478"/>
          </a:xfrm>
          <a:prstGeom prst="rect">
            <a:avLst/>
          </a:prstGeom>
          <a:ln>
            <a:solidFill>
              <a:srgbClr val="030104"/>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27117" y="7202651"/>
            <a:ext cx="1091217" cy="727478"/>
          </a:xfrm>
          <a:prstGeom prst="rect">
            <a:avLst/>
          </a:prstGeom>
          <a:ln>
            <a:solidFill>
              <a:srgbClr val="030104"/>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27117" y="6168751"/>
            <a:ext cx="1091217" cy="727478"/>
          </a:xfrm>
          <a:prstGeom prst="rect">
            <a:avLst/>
          </a:prstGeom>
          <a:ln>
            <a:solidFill>
              <a:srgbClr val="030104"/>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61558" y="6168751"/>
            <a:ext cx="1091217" cy="727478"/>
          </a:xfrm>
          <a:prstGeom prst="rect">
            <a:avLst/>
          </a:prstGeom>
          <a:ln>
            <a:solidFill>
              <a:srgbClr val="030104"/>
            </a:solidFill>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60419" y="7202651"/>
            <a:ext cx="1093495" cy="727478"/>
          </a:xfrm>
          <a:prstGeom prst="rect">
            <a:avLst/>
          </a:prstGeom>
          <a:ln>
            <a:solidFill>
              <a:srgbClr val="030104"/>
            </a:solid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327117" y="4100951"/>
            <a:ext cx="1091217" cy="727478"/>
          </a:xfrm>
          <a:prstGeom prst="rect">
            <a:avLst/>
          </a:prstGeom>
          <a:ln>
            <a:solidFill>
              <a:srgbClr val="030104"/>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311642" y="2148535"/>
            <a:ext cx="2331205" cy="1703163"/>
          </a:xfrm>
          <a:prstGeom prst="rect">
            <a:avLst/>
          </a:prstGeom>
          <a:ln>
            <a:solidFill>
              <a:srgbClr val="030104"/>
            </a:solidFill>
          </a:ln>
          <a:effectLst>
            <a:outerShdw blurRad="63500" sx="102000" sy="102000" algn="ctr" rotWithShape="0">
              <a:prstClr val="black">
                <a:alpha val="40000"/>
              </a:prstClr>
            </a:outerShdw>
          </a:effectLst>
        </p:spPr>
      </p:pic>
      <p:sp>
        <p:nvSpPr>
          <p:cNvPr id="6" name="Rectangle 5"/>
          <p:cNvSpPr/>
          <p:nvPr/>
        </p:nvSpPr>
        <p:spPr>
          <a:xfrm>
            <a:off x="-1" y="3067051"/>
            <a:ext cx="5324086" cy="5940088"/>
          </a:xfrm>
          <a:prstGeom prst="rect">
            <a:avLst/>
          </a:prstGeom>
        </p:spPr>
        <p:txBody>
          <a:bodyPr wrap="square">
            <a:spAutoFit/>
          </a:bodyPr>
          <a:lstStyle/>
          <a:p>
            <a:pPr algn="ctr"/>
            <a:r>
              <a:rPr lang="en-US" sz="1100" b="1" dirty="0">
                <a:latin typeface="Gill Sans Nova Light" panose="020B0302020104020203" pitchFamily="34" charset="0"/>
              </a:rPr>
              <a:t>PREPARE TO BE AMAZED AS THIS HOME WILL NOT DISAPPOINT!!</a:t>
            </a:r>
            <a:endParaRPr lang="en-US" sz="1000" b="1" dirty="0">
              <a:latin typeface="Gill Sans Nova Light" panose="020B0302020104020203" pitchFamily="34" charset="0"/>
            </a:endParaRPr>
          </a:p>
          <a:p>
            <a:pPr algn="ctr"/>
            <a:r>
              <a:rPr lang="en-US" sz="1000" dirty="0">
                <a:latin typeface="Gill Sans Nova Light" panose="020B0302020104020203" pitchFamily="34" charset="0"/>
              </a:rPr>
              <a:t>As soon as you walk in to this amazing 3 story Lowcountry home you will find that the owners spared no expense with the attention to detail that exists at each and every level of this beautiful custom built home! On the first floor/level is a 2+ car garage, enough to fit your cars, plus jet skis, kayaks, small boat, etc. You will also find peg board throughout the parameter of the bottom floor as to allow for hanging tools, bikes, lawn equipment, etc. Also included in the garage level is separate heated and cooled room, currently used as a large exercise area. Bringing your groceries or bags home from the market or a day of shopping? Just push the button to call the elevator to the ground floor to load up all of those bags!</a:t>
            </a:r>
          </a:p>
          <a:p>
            <a:pPr algn="ctr"/>
            <a:r>
              <a:rPr lang="en-US" sz="1000" dirty="0">
                <a:latin typeface="Gill Sans Nova Light" panose="020B0302020104020203" pitchFamily="34" charset="0"/>
              </a:rPr>
              <a:t>Take the elevator or choose to walk up to the main floor, you will immediately discover a wonderful open flow floor plan, allowing for tons of friends and family an entertainers dream! With the open floor concept floor plan you have the availability to host tons of family in friends inside or open up the doors (</a:t>
            </a:r>
            <a:r>
              <a:rPr lang="en-US" sz="1000" dirty="0" err="1">
                <a:latin typeface="Gill Sans Nova Light" panose="020B0302020104020203" pitchFamily="34" charset="0"/>
              </a:rPr>
              <a:t>french</a:t>
            </a:r>
            <a:r>
              <a:rPr lang="en-US" sz="1000" dirty="0">
                <a:latin typeface="Gill Sans Nova Light" panose="020B0302020104020203" pitchFamily="34" charset="0"/>
              </a:rPr>
              <a:t> and sliding glass) that leads to the large porches, screened and unscreened for an even bigger gathering! The kitchen is amazing to say the least! For the chef in you or your home, this gourmet kitchen will not disappoint! You will find beautiful, custom cabinetry throughout, soft-close cabinets and drawers, beautiful stainless steel LG appliances including a large, counter-depth </a:t>
            </a:r>
            <a:r>
              <a:rPr lang="en-US" sz="1000" dirty="0" err="1">
                <a:latin typeface="Gill Sans Nova Light" panose="020B0302020104020203" pitchFamily="34" charset="0"/>
              </a:rPr>
              <a:t>french</a:t>
            </a:r>
            <a:r>
              <a:rPr lang="en-US" sz="1000" dirty="0">
                <a:latin typeface="Gill Sans Nova Light" panose="020B0302020104020203" pitchFamily="34" charset="0"/>
              </a:rPr>
              <a:t> door refrigerator, wine cooler, 5 burner gas cooktop, double ovens, dishwasher and beautiful stainless steel hood over range. The exquisite </a:t>
            </a:r>
            <a:r>
              <a:rPr lang="en-US" sz="1000" dirty="0" err="1">
                <a:latin typeface="Gill Sans Nova Light" panose="020B0302020104020203" pitchFamily="34" charset="0"/>
              </a:rPr>
              <a:t>Seapearl</a:t>
            </a:r>
            <a:r>
              <a:rPr lang="en-US" sz="1000" dirty="0">
                <a:latin typeface="Gill Sans Nova Light" panose="020B0302020104020203" pitchFamily="34" charset="0"/>
              </a:rPr>
              <a:t> granite surround the kitchen and breakfast areas and tastefully appointed ceramic tile graces the floor in both of these highly trafficked areas, as well as the laundry room (conveniently off of the kitchen.) This level also allows the separate large dining room perfect for those formal dinners. The kitchen also opens to the family room and comes complete with custom shelving surrounding the stone gas fireplace. Your television will fit perfect wither above the mantle or on the bookcase, you choose! This home has stunning, hand scraped wood floors throughout, perfect if you have that puppy with nails that you're worried about tearing up the floors! The Master is on the main level and continues with high end touches/finishes in the </a:t>
            </a:r>
            <a:r>
              <a:rPr lang="en-US" sz="1000" dirty="0" err="1">
                <a:latin typeface="Gill Sans Nova Light" panose="020B0302020104020203" pitchFamily="34" charset="0"/>
              </a:rPr>
              <a:t>ensuite</a:t>
            </a:r>
            <a:r>
              <a:rPr lang="en-US" sz="1000" dirty="0">
                <a:latin typeface="Gill Sans Nova Light" panose="020B0302020104020203" pitchFamily="34" charset="0"/>
              </a:rPr>
              <a:t> bathroom. Here you will find a separate water closet with pocket doors, huge, tile surround walk-in shower and soaking tub...this </a:t>
            </a:r>
            <a:r>
              <a:rPr lang="en-US" sz="1000" dirty="0" err="1">
                <a:latin typeface="Gill Sans Nova Light" panose="020B0302020104020203" pitchFamily="34" charset="0"/>
              </a:rPr>
              <a:t>ensuite</a:t>
            </a:r>
            <a:r>
              <a:rPr lang="en-US" sz="1000" dirty="0">
                <a:latin typeface="Gill Sans Nova Light" panose="020B0302020104020203" pitchFamily="34" charset="0"/>
              </a:rPr>
              <a:t> truly gives off a "spa-like" environment not to disappoint! Another large bedroom complete with full bath is available on this floor as well. On the third floor, again accessible by elevator, you will find two additional over-sized bedrooms both on opposite ends of the home to allow for extra privacy. The hallway that separates the rooms includes beautiful custom shelving and a small sitting area off from the elevator landing. All of these amazing little touches and high-end finishes plus TONS and TONS OF STORAGE!!</a:t>
            </a:r>
          </a:p>
          <a:p>
            <a:pPr algn="ctr"/>
            <a:r>
              <a:rPr lang="en-US" sz="1000" dirty="0">
                <a:latin typeface="Gill Sans Nova Light" panose="020B0302020104020203" pitchFamily="34" charset="0"/>
              </a:rPr>
              <a:t>This home is exquisite!! You really must see it for yourself! From the beautiful front porch where you can see the Wando River, to the back porches where you overlook a serene pond (or possible future pool)...attention to detail has not been spared in the least!! All of this in one of South Carolina's Premier Gated Communities, Dunes West!</a:t>
            </a:r>
          </a:p>
          <a:p>
            <a:pPr algn="ctr"/>
            <a:r>
              <a:rPr lang="en-US" sz="1000" dirty="0">
                <a:latin typeface="Gill Sans Nova Light" panose="020B0302020104020203" pitchFamily="34" charset="0"/>
              </a:rPr>
              <a:t>Dunes West is a gated neighborhood (attendant always on duty) and offers residents Club Membership for an additional fee that includes access to three pools, a waterslide, crabbing dock, boat ramp/landing, multiple tennis courts, and exercise facility. Golf course membership and boat storage are all available for an additional fee. Make your appointment to view this spectacular home!</a:t>
            </a:r>
          </a:p>
        </p:txBody>
      </p:sp>
      <p:sp>
        <p:nvSpPr>
          <p:cNvPr id="22" name="Rectangle 21"/>
          <p:cNvSpPr/>
          <p:nvPr/>
        </p:nvSpPr>
        <p:spPr>
          <a:xfrm>
            <a:off x="0" y="9144123"/>
            <a:ext cx="2017163" cy="646331"/>
          </a:xfrm>
          <a:prstGeom prst="rect">
            <a:avLst/>
          </a:prstGeom>
        </p:spPr>
        <p:txBody>
          <a:bodyPr wrap="square">
            <a:spAutoFit/>
          </a:bodyPr>
          <a:lstStyle/>
          <a:p>
            <a:r>
              <a:rPr lang="it-IT" sz="1200" b="1" dirty="0">
                <a:latin typeface="Gill Sans MT" panose="020B0502020104020203" pitchFamily="34" charset="0"/>
              </a:rPr>
              <a:t>Wendy Deitsch</a:t>
            </a:r>
          </a:p>
          <a:p>
            <a:r>
              <a:rPr lang="it-IT" sz="1200" dirty="0">
                <a:latin typeface="Gill Sans MT" panose="020B0502020104020203" pitchFamily="34" charset="0"/>
              </a:rPr>
              <a:t>(</a:t>
            </a:r>
            <a:r>
              <a:rPr lang="en-US" sz="1200" dirty="0">
                <a:latin typeface="Gill Sans MT" panose="020B0502020104020203" pitchFamily="34" charset="0"/>
              </a:rPr>
              <a:t>843) 270-0433</a:t>
            </a:r>
            <a:endParaRPr lang="it-IT" sz="1200" dirty="0">
              <a:latin typeface="Gill Sans MT" panose="020B0502020104020203" pitchFamily="34" charset="0"/>
            </a:endParaRPr>
          </a:p>
          <a:p>
            <a:r>
              <a:rPr lang="it-IT" sz="1200" dirty="0">
                <a:latin typeface="Gill Sans MT" panose="020B0502020104020203" pitchFamily="34" charset="0"/>
              </a:rPr>
              <a:t>wendy@lifetreeliving.com</a:t>
            </a:r>
            <a:endParaRPr lang="en-US" sz="1100" dirty="0">
              <a:latin typeface="Gill Sans MT" panose="020B0502020104020203" pitchFamily="34" charset="0"/>
            </a:endParaRPr>
          </a:p>
        </p:txBody>
      </p:sp>
      <p:pic>
        <p:nvPicPr>
          <p:cNvPr id="21" name="Picture 20">
            <a:extLst>
              <a:ext uri="{FF2B5EF4-FFF2-40B4-BE49-F238E27FC236}">
                <a16:creationId xmlns:a16="http://schemas.microsoft.com/office/drawing/2014/main" id="{8CC99F5C-1384-4280-B353-EB6A11E8D073}"/>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559339" y="3067051"/>
            <a:ext cx="1091217" cy="727478"/>
          </a:xfrm>
          <a:prstGeom prst="rect">
            <a:avLst/>
          </a:prstGeom>
          <a:ln>
            <a:solidFill>
              <a:srgbClr val="030104"/>
            </a:solidFill>
          </a:ln>
          <a:effectLst>
            <a:outerShdw blurRad="63500" sx="102000" sy="102000" algn="ctr" rotWithShape="0">
              <a:prstClr val="black">
                <a:alpha val="40000"/>
              </a:prstClr>
            </a:outerShdw>
          </a:effectLst>
        </p:spPr>
      </p:pic>
      <p:pic>
        <p:nvPicPr>
          <p:cNvPr id="25" name="Picture 24">
            <a:extLst>
              <a:ext uri="{FF2B5EF4-FFF2-40B4-BE49-F238E27FC236}">
                <a16:creationId xmlns:a16="http://schemas.microsoft.com/office/drawing/2014/main" id="{B6C16FC2-71BF-49F9-B6B0-BAB85C806318}"/>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323759" y="3067051"/>
            <a:ext cx="1093495" cy="727478"/>
          </a:xfrm>
          <a:prstGeom prst="rect">
            <a:avLst/>
          </a:prstGeom>
          <a:ln>
            <a:solidFill>
              <a:srgbClr val="030104"/>
            </a:solidFill>
          </a:ln>
          <a:effectLst>
            <a:outerShdw blurRad="63500" sx="102000" sy="102000" algn="ctr" rotWithShape="0">
              <a:prstClr val="black">
                <a:alpha val="40000"/>
              </a:prstClr>
            </a:outerShdw>
          </a:effectLst>
        </p:spPr>
      </p:pic>
      <p:pic>
        <p:nvPicPr>
          <p:cNvPr id="28" name="Picture 27">
            <a:extLst>
              <a:ext uri="{FF2B5EF4-FFF2-40B4-BE49-F238E27FC236}">
                <a16:creationId xmlns:a16="http://schemas.microsoft.com/office/drawing/2014/main" id="{623C4C62-3536-48B4-A4DD-22D859F5CC02}"/>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559339" y="2033151"/>
            <a:ext cx="1091217" cy="727478"/>
          </a:xfrm>
          <a:prstGeom prst="rect">
            <a:avLst/>
          </a:prstGeom>
          <a:ln>
            <a:solidFill>
              <a:srgbClr val="030104"/>
            </a:solidFill>
          </a:ln>
          <a:effectLst>
            <a:outerShdw blurRad="63500" sx="102000" sy="102000" algn="ctr" rotWithShape="0">
              <a:prstClr val="black">
                <a:alpha val="40000"/>
              </a:prstClr>
            </a:outerShdw>
          </a:effectLst>
        </p:spPr>
      </p:pic>
      <p:pic>
        <p:nvPicPr>
          <p:cNvPr id="29" name="Picture 28">
            <a:extLst>
              <a:ext uri="{FF2B5EF4-FFF2-40B4-BE49-F238E27FC236}">
                <a16:creationId xmlns:a16="http://schemas.microsoft.com/office/drawing/2014/main" id="{0A65F88F-445A-410D-B291-00CF03239C6A}"/>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324898" y="2033151"/>
            <a:ext cx="1091217" cy="727478"/>
          </a:xfrm>
          <a:prstGeom prst="rect">
            <a:avLst/>
          </a:prstGeom>
          <a:ln>
            <a:solidFill>
              <a:srgbClr val="030104"/>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12579381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196</TotalTime>
  <Words>782</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Gill Sans MT</vt:lpstr>
      <vt:lpstr>Gill Sans Nova</vt:lpstr>
      <vt:lpstr>Gill Sans Nova Light</vt:lpstr>
      <vt:lpstr>Office Theme</vt:lpstr>
      <vt:lpstr>$5,000 AGENT BONUS FOR RATIFIED CONTRACT BY 1/31/19! (with BIC approval) Like New Custom Home, Wando River Views!!!!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StunningViews of the Ravenel Bridge &amp; Cooper River! </dc:title>
  <dc:creator>A. Thomas Price</dc:creator>
  <cp:lastModifiedBy>A. Thomas Price</cp:lastModifiedBy>
  <cp:revision>28</cp:revision>
  <dcterms:created xsi:type="dcterms:W3CDTF">2016-05-18T11:56:17Z</dcterms:created>
  <dcterms:modified xsi:type="dcterms:W3CDTF">2019-01-08T12:47:49Z</dcterms:modified>
</cp:coreProperties>
</file>