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18F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p:scale>
          <a:sx n="75" d="100"/>
          <a:sy n="75" d="100"/>
        </p:scale>
        <p:origin x="1560"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9562" y="4246880"/>
            <a:ext cx="3886200" cy="20075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Rectangle 14"/>
          <p:cNvSpPr/>
          <p:nvPr/>
        </p:nvSpPr>
        <p:spPr>
          <a:xfrm>
            <a:off x="0" y="6957061"/>
            <a:ext cx="7772400" cy="31013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691515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1D8BD707-D9CF-40AE-B4C6-C98DA3205C09}" type="datetimeFigureOut">
              <a:rPr lang="en-US" smtClean="0"/>
              <a:pPr/>
              <a:t>3/2/2018</a:t>
            </a:fld>
            <a:endParaRPr lang="en-US"/>
          </a:p>
        </p:txBody>
      </p:sp>
      <p:sp>
        <p:nvSpPr>
          <p:cNvPr id="23" name="Slide Number Placeholder 22"/>
          <p:cNvSpPr>
            <a:spLocks noGrp="1"/>
          </p:cNvSpPr>
          <p:nvPr>
            <p:ph type="sldNum" sz="quarter" idx="11"/>
          </p:nvPr>
        </p:nvSpPr>
        <p:spPr/>
        <p:txBody>
          <a:bodyPr/>
          <a:lstStyle/>
          <a:p>
            <a:fld id="{B6F15528-21DE-4FAA-801E-634DDDAF4B2B}" type="slidenum">
              <a:rPr lang="en-US" smtClean="0"/>
              <a:pPr/>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299562" y="670561"/>
            <a:ext cx="6528816" cy="357631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299562" y="2145792"/>
            <a:ext cx="6528816" cy="692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p:cNvSpPr>
            <a:spLocks noGrp="1"/>
          </p:cNvSpPr>
          <p:nvPr>
            <p:ph type="dt" sz="half" idx="14"/>
          </p:nvPr>
        </p:nvSpPr>
        <p:spPr/>
        <p:txBody>
          <a:bodyPr/>
          <a:lstStyle/>
          <a:p>
            <a:fld id="{1D8BD707-D9CF-40AE-B4C6-C98DA3205C09}" type="datetimeFigureOut">
              <a:rPr lang="en-US" smtClean="0"/>
              <a:pPr/>
              <a:t>3/2/2018</a:t>
            </a:fld>
            <a:endParaRPr lang="en-US"/>
          </a:p>
        </p:txBody>
      </p:sp>
      <p:sp>
        <p:nvSpPr>
          <p:cNvPr id="19" name="Slide Number Placeholder 18"/>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299562" y="5871510"/>
            <a:ext cx="3886200" cy="17281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6" name="Date Placeholder 15"/>
          <p:cNvSpPr>
            <a:spLocks noGrp="1"/>
          </p:cNvSpPr>
          <p:nvPr>
            <p:ph type="dt" sz="half" idx="10"/>
          </p:nvPr>
        </p:nvSpPr>
        <p:spPr/>
        <p:txBody>
          <a:bodyPr/>
          <a:lstStyle/>
          <a:p>
            <a:fld id="{1D8BD707-D9CF-40AE-B4C6-C98DA3205C09}" type="datetimeFigureOut">
              <a:rPr lang="en-US" smtClean="0"/>
              <a:pPr/>
              <a:t>3/2/2018</a:t>
            </a:fld>
            <a:endParaRPr lang="en-US"/>
          </a:p>
        </p:txBody>
      </p:sp>
      <p:sp>
        <p:nvSpPr>
          <p:cNvPr id="20" name="Slide Number Placeholder 19"/>
          <p:cNvSpPr>
            <a:spLocks noGrp="1"/>
          </p:cNvSpPr>
          <p:nvPr>
            <p:ph type="sldNum" sz="quarter" idx="11"/>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7772400" cy="26822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3773" y="268224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01211" y="2918781"/>
            <a:ext cx="7173925" cy="2910230"/>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166006"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30"/>
          <p:cNvSpPr>
            <a:spLocks noGrp="1"/>
          </p:cNvSpPr>
          <p:nvPr>
            <p:ph sz="quarter" idx="13"/>
          </p:nvPr>
        </p:nvSpPr>
        <p:spPr>
          <a:xfrm>
            <a:off x="299562"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Title 26"/>
          <p:cNvSpPr>
            <a:spLocks noGrp="1"/>
          </p:cNvSpPr>
          <p:nvPr>
            <p:ph type="title"/>
          </p:nvPr>
        </p:nvSpPr>
        <p:spPr/>
        <p:txBody>
          <a:bodyPr/>
          <a:lstStyle/>
          <a:p>
            <a:r>
              <a:rPr lang="en-US"/>
              <a:t>Click to edit Master title style</a:t>
            </a:r>
            <a:endParaRPr lang="en-US" dirty="0"/>
          </a:p>
        </p:txBody>
      </p:sp>
      <p:sp>
        <p:nvSpPr>
          <p:cNvPr id="20" name="Date Placeholder 19"/>
          <p:cNvSpPr>
            <a:spLocks noGrp="1"/>
          </p:cNvSpPr>
          <p:nvPr>
            <p:ph type="dt" sz="half" idx="15"/>
          </p:nvPr>
        </p:nvSpPr>
        <p:spPr/>
        <p:txBody>
          <a:bodyPr/>
          <a:lstStyle/>
          <a:p>
            <a:fld id="{1D8BD707-D9CF-40AE-B4C6-C98DA3205C09}" type="datetimeFigureOut">
              <a:rPr lang="en-US" smtClean="0"/>
              <a:pPr/>
              <a:t>3/2/2018</a:t>
            </a:fld>
            <a:endParaRPr lang="en-US"/>
          </a:p>
        </p:txBody>
      </p:sp>
      <p:sp>
        <p:nvSpPr>
          <p:cNvPr id="25" name="Slide Number Placeholder 24"/>
          <p:cNvSpPr>
            <a:spLocks noGrp="1"/>
          </p:cNvSpPr>
          <p:nvPr>
            <p:ph type="sldNum" sz="quarter" idx="16"/>
          </p:nvPr>
        </p:nvSpPr>
        <p:spPr/>
        <p:txBody>
          <a:bodyPr/>
          <a:lstStyle/>
          <a:p>
            <a:fld id="{B6F15528-21DE-4FAA-801E-634DDDAF4B2B}" type="slidenum">
              <a:rPr lang="en-US" smtClean="0"/>
              <a:pPr/>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299562"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9" name="Text Placeholder 3"/>
          <p:cNvSpPr>
            <a:spLocks noGrp="1"/>
          </p:cNvSpPr>
          <p:nvPr>
            <p:ph type="body" sz="half" idx="15"/>
          </p:nvPr>
        </p:nvSpPr>
        <p:spPr>
          <a:xfrm>
            <a:off x="4165521"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Content Placeholder 11"/>
          <p:cNvSpPr>
            <a:spLocks noGrp="1"/>
          </p:cNvSpPr>
          <p:nvPr>
            <p:ph sz="quarter" idx="14"/>
          </p:nvPr>
        </p:nvSpPr>
        <p:spPr>
          <a:xfrm>
            <a:off x="4165521"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30"/>
          <p:cNvSpPr>
            <a:spLocks noGrp="1"/>
          </p:cNvSpPr>
          <p:nvPr>
            <p:ph sz="quarter" idx="13"/>
          </p:nvPr>
        </p:nvSpPr>
        <p:spPr>
          <a:xfrm>
            <a:off x="299562"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0" name="Title 29"/>
          <p:cNvSpPr>
            <a:spLocks noGrp="1"/>
          </p:cNvSpPr>
          <p:nvPr>
            <p:ph type="title"/>
          </p:nvPr>
        </p:nvSpPr>
        <p:spPr/>
        <p:txBody>
          <a:bodyPr/>
          <a:lstStyle/>
          <a:p>
            <a:r>
              <a:rPr lang="en-US"/>
              <a:t>Click to edit Master title style</a:t>
            </a:r>
          </a:p>
        </p:txBody>
      </p:sp>
      <p:sp>
        <p:nvSpPr>
          <p:cNvPr id="20" name="Date Placeholder 19"/>
          <p:cNvSpPr>
            <a:spLocks noGrp="1"/>
          </p:cNvSpPr>
          <p:nvPr>
            <p:ph type="dt" sz="half" idx="16"/>
          </p:nvPr>
        </p:nvSpPr>
        <p:spPr/>
        <p:txBody>
          <a:bodyPr/>
          <a:lstStyle/>
          <a:p>
            <a:fld id="{1D8BD707-D9CF-40AE-B4C6-C98DA3205C09}" type="datetimeFigureOut">
              <a:rPr lang="en-US" smtClean="0"/>
              <a:pPr/>
              <a:t>3/2/2018</a:t>
            </a:fld>
            <a:endParaRPr lang="en-US"/>
          </a:p>
        </p:txBody>
      </p:sp>
      <p:sp>
        <p:nvSpPr>
          <p:cNvPr id="24" name="Slide Number Placeholder 23"/>
          <p:cNvSpPr>
            <a:spLocks noGrp="1"/>
          </p:cNvSpPr>
          <p:nvPr>
            <p:ph type="sldNum" sz="quarter" idx="17"/>
          </p:nvPr>
        </p:nvSpPr>
        <p:spPr/>
        <p:txBody>
          <a:bodyPr/>
          <a:lstStyle/>
          <a:p>
            <a:fld id="{B6F15528-21DE-4FAA-801E-634DDDAF4B2B}" type="slidenum">
              <a:rPr lang="en-US" smtClean="0"/>
              <a:pPr/>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1D8BD707-D9CF-40AE-B4C6-C98DA3205C09}" type="datetimeFigureOut">
              <a:rPr lang="en-US" smtClean="0"/>
              <a:pPr/>
              <a:t>3/2/2018</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3/2/2018</a:t>
            </a:fld>
            <a:endParaRPr lang="en-US"/>
          </a:p>
        </p:txBody>
      </p:sp>
      <p:sp>
        <p:nvSpPr>
          <p:cNvPr id="12" name="Slide Number Placeholder 11"/>
          <p:cNvSpPr>
            <a:spLocks noGrp="1"/>
          </p:cNvSpPr>
          <p:nvPr>
            <p:ph type="sldNum" sz="quarter" idx="11"/>
          </p:nvPr>
        </p:nvSpPr>
        <p:spPr/>
        <p:txBody>
          <a:bodyPr/>
          <a:lstStyle/>
          <a:p>
            <a:fld id="{B6F15528-21DE-4FAA-801E-634DDDAF4B2B}" type="slidenum">
              <a:rPr lang="en-US" smtClean="0"/>
              <a:pPr/>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a:t>Click to edit Master title style</a:t>
            </a:r>
          </a:p>
        </p:txBody>
      </p:sp>
      <p:sp>
        <p:nvSpPr>
          <p:cNvPr id="11" name="Text Placeholder 3"/>
          <p:cNvSpPr>
            <a:spLocks noGrp="1"/>
          </p:cNvSpPr>
          <p:nvPr>
            <p:ph type="body" sz="half" idx="2"/>
          </p:nvPr>
        </p:nvSpPr>
        <p:spPr>
          <a:xfrm>
            <a:off x="299562" y="2145792"/>
            <a:ext cx="2874169" cy="5818504"/>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Content Placeholder 11"/>
          <p:cNvSpPr>
            <a:spLocks noGrp="1"/>
          </p:cNvSpPr>
          <p:nvPr>
            <p:ph sz="quarter" idx="14"/>
          </p:nvPr>
        </p:nvSpPr>
        <p:spPr>
          <a:xfrm>
            <a:off x="3489484" y="2145792"/>
            <a:ext cx="3979307" cy="5820461"/>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p:cNvSpPr>
            <a:spLocks noGrp="1"/>
          </p:cNvSpPr>
          <p:nvPr>
            <p:ph type="dt" sz="half" idx="15"/>
          </p:nvPr>
        </p:nvSpPr>
        <p:spPr/>
        <p:txBody>
          <a:bodyPr/>
          <a:lstStyle/>
          <a:p>
            <a:fld id="{1D8BD707-D9CF-40AE-B4C6-C98DA3205C09}" type="datetimeFigureOut">
              <a:rPr lang="en-US" smtClean="0"/>
              <a:pPr/>
              <a:t>3/2/2018</a:t>
            </a:fld>
            <a:endParaRPr lang="en-US"/>
          </a:p>
        </p:txBody>
      </p:sp>
      <p:sp>
        <p:nvSpPr>
          <p:cNvPr id="18" name="Slide Number Placeholder 17"/>
          <p:cNvSpPr>
            <a:spLocks noGrp="1"/>
          </p:cNvSpPr>
          <p:nvPr>
            <p:ph type="sldNum" sz="quarter" idx="16"/>
          </p:nvPr>
        </p:nvSpPr>
        <p:spPr/>
        <p:txBody>
          <a:bodyPr/>
          <a:lstStyle/>
          <a:p>
            <a:fld id="{B6F15528-21DE-4FAA-801E-634DDDAF4B2B}" type="slidenum">
              <a:rPr lang="en-US" smtClean="0"/>
              <a:pPr/>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44841" y="0"/>
            <a:ext cx="3327559" cy="829818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5" name="Text Placeholder 24"/>
          <p:cNvSpPr>
            <a:spLocks noGrp="1"/>
          </p:cNvSpPr>
          <p:nvPr>
            <p:ph type="body" sz="quarter" idx="13"/>
          </p:nvPr>
        </p:nvSpPr>
        <p:spPr>
          <a:xfrm>
            <a:off x="299562" y="2346959"/>
            <a:ext cx="3886200" cy="5270081"/>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a:t>Click to edit Master text styles</a:t>
            </a:r>
          </a:p>
        </p:txBody>
      </p:sp>
      <p:sp>
        <p:nvSpPr>
          <p:cNvPr id="11" name="Rectangle 10"/>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299561" y="403638"/>
            <a:ext cx="3886200" cy="1943322"/>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13" name="Date Placeholder 12"/>
          <p:cNvSpPr>
            <a:spLocks noGrp="1"/>
          </p:cNvSpPr>
          <p:nvPr>
            <p:ph type="dt" sz="half" idx="14"/>
          </p:nvPr>
        </p:nvSpPr>
        <p:spPr/>
        <p:txBody>
          <a:bodyPr/>
          <a:lstStyle/>
          <a:p>
            <a:fld id="{1D8BD707-D9CF-40AE-B4C6-C98DA3205C09}" type="datetimeFigureOut">
              <a:rPr lang="en-US" smtClean="0"/>
              <a:pPr/>
              <a:t>3/2/2018</a:t>
            </a:fld>
            <a:endParaRPr lang="en-US"/>
          </a:p>
        </p:txBody>
      </p:sp>
      <p:sp>
        <p:nvSpPr>
          <p:cNvPr id="20" name="Slide Number Placeholder 19"/>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9562" y="335280"/>
            <a:ext cx="6528816" cy="156464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299562" y="2145792"/>
            <a:ext cx="6528816" cy="63703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99562" y="9597391"/>
            <a:ext cx="1246823" cy="36322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1D8BD707-D9CF-40AE-B4C6-C98DA3205C09}" type="datetimeFigureOut">
              <a:rPr lang="en-US" smtClean="0"/>
              <a:pPr/>
              <a:t>3/2/2018</a:t>
            </a:fld>
            <a:endParaRPr lang="en-US"/>
          </a:p>
        </p:txBody>
      </p:sp>
      <p:sp>
        <p:nvSpPr>
          <p:cNvPr id="5" name="Footer Placeholder 4"/>
          <p:cNvSpPr>
            <a:spLocks noGrp="1"/>
          </p:cNvSpPr>
          <p:nvPr>
            <p:ph type="ftr" sz="quarter" idx="3"/>
          </p:nvPr>
        </p:nvSpPr>
        <p:spPr>
          <a:xfrm>
            <a:off x="1538287" y="9597391"/>
            <a:ext cx="3473291" cy="36322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6703695" y="9597391"/>
            <a:ext cx="744855" cy="36322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983"/>
            <a:ext cx="7772400" cy="5188806"/>
          </a:xfrm>
          <a:prstGeom prst="rect">
            <a:avLst/>
          </a:prstGeom>
          <a:ln>
            <a:noFill/>
          </a:ln>
        </p:spPr>
      </p:pic>
      <p:sp>
        <p:nvSpPr>
          <p:cNvPr id="2" name="Title 1"/>
          <p:cNvSpPr>
            <a:spLocks noGrp="1"/>
          </p:cNvSpPr>
          <p:nvPr>
            <p:ph type="title"/>
          </p:nvPr>
        </p:nvSpPr>
        <p:spPr>
          <a:xfrm>
            <a:off x="0" y="3983"/>
            <a:ext cx="7772400" cy="904066"/>
          </a:xfrm>
        </p:spPr>
        <p:txBody>
          <a:bodyPr anchor="t">
            <a:noAutofit/>
          </a:bodyPr>
          <a:lstStyle/>
          <a:p>
            <a:pPr algn="r"/>
            <a:r>
              <a:rPr lang="pt-BR" sz="2400" dirty="0">
                <a:solidFill>
                  <a:schemeClr val="tx1"/>
                </a:solidFill>
                <a:effectLst>
                  <a:outerShdw blurRad="50800" dist="38100" dir="8100000" algn="tr" rotWithShape="0">
                    <a:prstClr val="black">
                      <a:alpha val="40000"/>
                    </a:prstClr>
                  </a:outerShdw>
                </a:effectLst>
                <a:latin typeface="Century Gothic" pitchFamily="34" charset="0"/>
              </a:rPr>
              <a:t>2840 Rivertowne Parkway</a:t>
            </a:r>
            <a:br>
              <a:rPr lang="pt-BR" sz="2400" dirty="0">
                <a:solidFill>
                  <a:schemeClr val="tx1"/>
                </a:solidFill>
                <a:effectLst>
                  <a:outerShdw blurRad="50800" dist="38100" dir="8100000" algn="tr" rotWithShape="0">
                    <a:prstClr val="black">
                      <a:alpha val="40000"/>
                    </a:prstClr>
                  </a:outerShdw>
                </a:effectLst>
                <a:latin typeface="Century Gothic" pitchFamily="34" charset="0"/>
              </a:rPr>
            </a:br>
            <a:r>
              <a:rPr lang="en-US" sz="2000" dirty="0">
                <a:solidFill>
                  <a:schemeClr val="tx1"/>
                </a:solidFill>
                <a:effectLst>
                  <a:outerShdw blurRad="50800" dist="38100" dir="8100000" algn="tr" rotWithShape="0">
                    <a:prstClr val="black">
                      <a:alpha val="40000"/>
                    </a:prstClr>
                  </a:outerShdw>
                </a:effectLst>
                <a:latin typeface="Century Gothic" pitchFamily="34" charset="0"/>
              </a:rPr>
              <a:t>Rivertowne On The Wando</a:t>
            </a:r>
            <a:br>
              <a:rPr lang="en-US" sz="2000" dirty="0">
                <a:solidFill>
                  <a:schemeClr val="tx1"/>
                </a:solidFill>
                <a:effectLst>
                  <a:outerShdw blurRad="50800" dist="38100" dir="8100000" algn="tr" rotWithShape="0">
                    <a:prstClr val="black">
                      <a:alpha val="40000"/>
                    </a:prstClr>
                  </a:outerShdw>
                </a:effectLst>
                <a:latin typeface="Century Gothic" pitchFamily="34" charset="0"/>
              </a:rPr>
            </a:br>
            <a:r>
              <a:rPr lang="en-US" sz="2000" dirty="0">
                <a:solidFill>
                  <a:schemeClr val="tx1"/>
                </a:solidFill>
                <a:effectLst>
                  <a:outerShdw blurRad="50800" dist="38100" dir="8100000" algn="tr" rotWithShape="0">
                    <a:prstClr val="black">
                      <a:alpha val="40000"/>
                    </a:prstClr>
                  </a:outerShdw>
                </a:effectLst>
                <a:latin typeface="Century Gothic" pitchFamily="34" charset="0"/>
              </a:rPr>
              <a:t>Mount Pleasant</a:t>
            </a:r>
          </a:p>
        </p:txBody>
      </p:sp>
      <p:sp>
        <p:nvSpPr>
          <p:cNvPr id="11" name="Rectangle 10"/>
          <p:cNvSpPr/>
          <p:nvPr/>
        </p:nvSpPr>
        <p:spPr>
          <a:xfrm>
            <a:off x="0" y="4713653"/>
            <a:ext cx="7772400" cy="2292935"/>
          </a:xfrm>
          <a:prstGeom prst="rect">
            <a:avLst/>
          </a:prstGeom>
          <a:solidFill>
            <a:srgbClr val="618FCB"/>
          </a:solidFill>
          <a:ln>
            <a:noFill/>
          </a:ln>
        </p:spPr>
        <p:txBody>
          <a:bodyPr wrap="square">
            <a:spAutoFit/>
          </a:bodyPr>
          <a:lstStyle/>
          <a:p>
            <a:pPr algn="ctr"/>
            <a:r>
              <a:rPr lang="en-US" sz="1100" dirty="0">
                <a:solidFill>
                  <a:schemeClr val="bg1"/>
                </a:solidFill>
                <a:latin typeface="Century Gothic" panose="020B0502020202020204" pitchFamily="34" charset="0"/>
              </a:rPr>
              <a:t>Coastal breezes, sunshine and lazy afternoons on the porch ~ these are all things that will come to mind the minute you walk up to this gorgeous coastal inspired, cottage styled home. Backing up to a protected green space and pond with walking trails, this home offers privacy as well as easy access to the beautiful natural surroundings. Inside, no detail was left unattended. The gorgeous dark hardwood flows throughout the entire downstairs and up onto the hardwood treads. The crisp white trim, including crown molding, six-panel doors and plantation shutters throughout speak to the custom finish details found in this spectacular home. The large living area, featuring a focal point fireplace with custom built-ins and ship lap wall, is open and flows seamlessly to the Formal Dining Room and Kitchen. This home is perfect for entertaining and offers a kitchen the most discerning home chef would love! Located in the prestigious Rivertowne on the Wando Neighborhood with three community docks for fishing, boating or just to relax and watch the amazing Wando River sunsets. Enjoy golf at Rivertowne Country Club's Arnold Palmer Signature Course then meet friends at the club for dinner. Additional amenities include neighborhood pool, tennis courts, walking trails and play park all conveniently located to beaches and the world class dining and shopping of historic downtown Charleston.</a:t>
            </a:r>
          </a:p>
        </p:txBody>
      </p:sp>
      <p:sp>
        <p:nvSpPr>
          <p:cNvPr id="12" name="Rectangle 11"/>
          <p:cNvSpPr/>
          <p:nvPr/>
        </p:nvSpPr>
        <p:spPr>
          <a:xfrm>
            <a:off x="4662395" y="7219265"/>
            <a:ext cx="3110006" cy="1631216"/>
          </a:xfrm>
          <a:prstGeom prst="rect">
            <a:avLst/>
          </a:prstGeom>
        </p:spPr>
        <p:txBody>
          <a:bodyPr wrap="square">
            <a:spAutoFit/>
          </a:bodyPr>
          <a:lstStyle/>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Asking $534,900</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MLS# 18004281</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3,000  </a:t>
            </a:r>
            <a:r>
              <a:rPr lang="en-US" dirty="0" err="1">
                <a:effectLst>
                  <a:outerShdw blurRad="38100" dist="38100" dir="2700000" algn="tl">
                    <a:srgbClr val="000000">
                      <a:alpha val="43137"/>
                    </a:srgbClr>
                  </a:outerShdw>
                </a:effectLst>
                <a:latin typeface="Century Gothic" pitchFamily="34" charset="0"/>
              </a:rPr>
              <a:t>SqFt</a:t>
            </a:r>
            <a:endParaRPr lang="en-US"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4 Bed/3½ Baths</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Detached Garage</a:t>
            </a:r>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263" y="9188173"/>
            <a:ext cx="525117" cy="787676"/>
          </a:xfrm>
          <a:prstGeom prst="roundRect">
            <a:avLst/>
          </a:prstGeom>
        </p:spPr>
      </p:pic>
      <p:sp>
        <p:nvSpPr>
          <p:cNvPr id="15" name="Subtitle 2"/>
          <p:cNvSpPr txBox="1">
            <a:spLocks/>
          </p:cNvSpPr>
          <p:nvPr/>
        </p:nvSpPr>
        <p:spPr>
          <a:xfrm>
            <a:off x="760343" y="9188173"/>
            <a:ext cx="5259457" cy="787676"/>
          </a:xfrm>
          <a:prstGeom prst="rect">
            <a:avLst/>
          </a:prstGeom>
        </p:spPr>
        <p:txBody>
          <a:bodyPr vert="horz" lIns="91440" tIns="45720" rIns="91440" bIns="45720" rtlCol="0" anchor="ctr">
            <a:normAutofit fontScale="7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r>
              <a:rPr lang="en-US" sz="1800" i="0" dirty="0">
                <a:effectLst>
                  <a:outerShdw blurRad="38100" dist="38100" dir="2700000" algn="tl">
                    <a:srgbClr val="000000">
                      <a:alpha val="43137"/>
                    </a:srgbClr>
                  </a:outerShdw>
                </a:effectLst>
                <a:latin typeface="Trebuchet MS" panose="020B0603020202020204" pitchFamily="34" charset="0"/>
              </a:rPr>
              <a:t>Don Dawson</a:t>
            </a:r>
            <a:br>
              <a:rPr lang="en-US" sz="1800" i="0" dirty="0">
                <a:effectLst>
                  <a:outerShdw blurRad="38100" dist="38100" dir="2700000" algn="tl">
                    <a:srgbClr val="000000">
                      <a:alpha val="43137"/>
                    </a:srgbClr>
                  </a:outerShdw>
                </a:effectLst>
                <a:latin typeface="Trebuchet MS" panose="020B0603020202020204" pitchFamily="34"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843-514-0452</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ddawson@carolinaone.com</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2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Carolina One Real Estate • 2713 Highway 17 North • Mount Pleasant, SC 29466</a:t>
            </a:r>
          </a:p>
        </p:txBody>
      </p:sp>
      <p:sp>
        <p:nvSpPr>
          <p:cNvPr id="14" name="TextBox 13"/>
          <p:cNvSpPr txBox="1"/>
          <p:nvPr/>
        </p:nvSpPr>
        <p:spPr>
          <a:xfrm>
            <a:off x="5943600" y="9719846"/>
            <a:ext cx="1828800" cy="338554"/>
          </a:xfrm>
          <a:prstGeom prst="rect">
            <a:avLst/>
          </a:prstGeom>
          <a:noFill/>
        </p:spPr>
        <p:txBody>
          <a:bodyPr wrap="square" rtlCol="0">
            <a:spAutoFit/>
          </a:bodyPr>
          <a:lstStyle/>
          <a:p>
            <a:pPr algn="r"/>
            <a:r>
              <a:rPr lang="en-US" sz="1600" dirty="0">
                <a:effectLst>
                  <a:outerShdw blurRad="38100" dist="38100" dir="2700000" algn="tl">
                    <a:srgbClr val="000000">
                      <a:alpha val="43137"/>
                    </a:srgbClr>
                  </a:outerShdw>
                </a:effectLst>
                <a:latin typeface="Mistral" pitchFamily="66" charset="0"/>
              </a:rPr>
              <a:t>www.TeamDawsonSC.com</a:t>
            </a:r>
          </a:p>
        </p:txBody>
      </p:sp>
      <p:pic>
        <p:nvPicPr>
          <p:cNvPr id="1030" name="Picture 6" descr="http://www.bobette.net/images/log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44114" y="9220200"/>
            <a:ext cx="1027772" cy="546004"/>
          </a:xfrm>
          <a:prstGeom prst="roundRect">
            <a:avLst/>
          </a:prstGeom>
          <a:noFill/>
          <a:extLst>
            <a:ext uri="{909E8E84-426E-40DD-AFC4-6F175D3DCCD1}">
              <a14:hiddenFill xmlns:a14="http://schemas.microsoft.com/office/drawing/2010/main">
                <a:solidFill>
                  <a:srgbClr val="FFFFFF"/>
                </a:solidFill>
              </a14:hiddenFill>
            </a:ext>
          </a:extLst>
        </p:spPr>
      </p:pic>
      <p:grpSp>
        <p:nvGrpSpPr>
          <p:cNvPr id="3" name="Group 2"/>
          <p:cNvGrpSpPr/>
          <p:nvPr/>
        </p:nvGrpSpPr>
        <p:grpSpPr>
          <a:xfrm>
            <a:off x="152400" y="7072042"/>
            <a:ext cx="4403967" cy="1972465"/>
            <a:chOff x="152400" y="7072042"/>
            <a:chExt cx="4403967" cy="1972465"/>
          </a:xfrm>
        </p:grpSpPr>
        <p:pic>
          <p:nvPicPr>
            <p:cNvPr id="18" name="Pictur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2401" y="7072043"/>
              <a:ext cx="1369694" cy="914399"/>
            </a:xfrm>
            <a:prstGeom prst="rect">
              <a:avLst/>
            </a:prstGeom>
            <a:ln>
              <a:solidFill>
                <a:schemeClr val="bg2"/>
              </a:solidFill>
            </a:ln>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2400" y="8130109"/>
              <a:ext cx="1369692" cy="914398"/>
            </a:xfrm>
            <a:prstGeom prst="rect">
              <a:avLst/>
            </a:prstGeom>
            <a:ln>
              <a:solidFill>
                <a:schemeClr val="bg2"/>
              </a:solidFill>
            </a:ln>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69535" y="7072042"/>
              <a:ext cx="1369695" cy="914400"/>
            </a:xfrm>
            <a:prstGeom prst="rect">
              <a:avLst/>
            </a:prstGeom>
            <a:ln>
              <a:solidFill>
                <a:schemeClr val="bg2"/>
              </a:solidFill>
            </a:ln>
          </p:spPr>
        </p:pic>
        <p:pic>
          <p:nvPicPr>
            <p:cNvPr id="24" name="Picture 23"/>
            <p:cNvPicPr>
              <a:picLocks noChangeAspect="1"/>
            </p:cNvPicPr>
            <p:nvPr/>
          </p:nvPicPr>
          <p:blipFill rotWithShape="1">
            <a:blip r:embed="rId8" cstate="print">
              <a:extLst>
                <a:ext uri="{28A0092B-C50C-407E-A947-70E740481C1C}">
                  <a14:useLocalDpi xmlns:a14="http://schemas.microsoft.com/office/drawing/2010/main" val="0"/>
                </a:ext>
              </a:extLst>
            </a:blip>
            <a:srcRect b="11277"/>
            <a:stretch/>
          </p:blipFill>
          <p:spPr>
            <a:xfrm>
              <a:off x="1665077" y="8130107"/>
              <a:ext cx="1374154" cy="914400"/>
            </a:xfrm>
            <a:prstGeom prst="rect">
              <a:avLst/>
            </a:prstGeom>
            <a:ln>
              <a:solidFill>
                <a:schemeClr val="bg2"/>
              </a:solidFill>
            </a:ln>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186672" y="7072042"/>
              <a:ext cx="1369695" cy="914400"/>
            </a:xfrm>
            <a:prstGeom prst="rect">
              <a:avLst/>
            </a:prstGeom>
            <a:ln>
              <a:solidFill>
                <a:schemeClr val="bg2"/>
              </a:solidFill>
            </a:ln>
          </p:spPr>
        </p:pic>
        <p:pic>
          <p:nvPicPr>
            <p:cNvPr id="26" name="Picture 2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86672" y="8130107"/>
              <a:ext cx="1369695" cy="914400"/>
            </a:xfrm>
            <a:prstGeom prst="rect">
              <a:avLst/>
            </a:prstGeom>
            <a:ln>
              <a:solidFill>
                <a:schemeClr val="bg2"/>
              </a:solidFill>
            </a:ln>
          </p:spPr>
        </p:pic>
      </p:grpSp>
      <p:sp>
        <p:nvSpPr>
          <p:cNvPr id="29" name="Title 1"/>
          <p:cNvSpPr txBox="1">
            <a:spLocks/>
          </p:cNvSpPr>
          <p:nvPr/>
        </p:nvSpPr>
        <p:spPr>
          <a:xfrm>
            <a:off x="0" y="0"/>
            <a:ext cx="3768825" cy="904066"/>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sz="2000" i="1" dirty="0">
                <a:solidFill>
                  <a:srgbClr val="FFFF00"/>
                </a:solidFill>
                <a:latin typeface="Century Gothic" pitchFamily="34" charset="0"/>
              </a:rPr>
              <a:t>Great </a:t>
            </a:r>
            <a:r>
              <a:rPr lang="en-US" sz="2000" i="1">
                <a:solidFill>
                  <a:srgbClr val="FFFF00"/>
                </a:solidFill>
                <a:latin typeface="Century Gothic" pitchFamily="34" charset="0"/>
              </a:rPr>
              <a:t>Value!</a:t>
            </a:r>
          </a:p>
          <a:p>
            <a:r>
              <a:rPr lang="en-US" sz="2000" i="1">
                <a:solidFill>
                  <a:srgbClr val="FFFF00"/>
                </a:solidFill>
                <a:latin typeface="Century Gothic" pitchFamily="34" charset="0"/>
              </a:rPr>
              <a:t>Like </a:t>
            </a:r>
            <a:r>
              <a:rPr lang="en-US" sz="2000" i="1" dirty="0">
                <a:solidFill>
                  <a:srgbClr val="FFFF00"/>
                </a:solidFill>
                <a:latin typeface="Century Gothic" pitchFamily="34" charset="0"/>
              </a:rPr>
              <a:t>new!</a:t>
            </a:r>
          </a:p>
        </p:txBody>
      </p:sp>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447800" y="1912586"/>
            <a:ext cx="1027271" cy="685800"/>
          </a:xfrm>
          <a:prstGeom prst="rect">
            <a:avLst/>
          </a:prstGeom>
          <a:ln w="3175">
            <a:solidFill>
              <a:schemeClr val="tx1"/>
            </a:solidFill>
          </a:ln>
          <a:effectLst>
            <a:outerShdw blurRad="190500" algn="tl" rotWithShape="0">
              <a:srgbClr val="000000">
                <a:alpha val="70000"/>
              </a:srgbClr>
            </a:outerShdw>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550243" y="1873718"/>
            <a:ext cx="1027271" cy="685800"/>
          </a:xfrm>
          <a:prstGeom prst="rect">
            <a:avLst/>
          </a:prstGeom>
          <a:ln w="3175">
            <a:solidFill>
              <a:schemeClr val="tx1"/>
            </a:solidFill>
          </a:ln>
          <a:effectLst>
            <a:outerShdw blurRad="190500" algn="tl" rotWithShape="0">
              <a:srgbClr val="000000">
                <a:alpha val="70000"/>
              </a:srgbClr>
            </a:outerShdw>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50243" y="2879959"/>
            <a:ext cx="1027271" cy="685800"/>
          </a:xfrm>
          <a:prstGeom prst="rect">
            <a:avLst/>
          </a:prstGeom>
          <a:ln w="3175">
            <a:solidFill>
              <a:schemeClr val="tx1"/>
            </a:solidFill>
          </a:ln>
          <a:effectLst>
            <a:outerShdw blurRad="190500" algn="tl" rotWithShape="0">
              <a:srgbClr val="000000">
                <a:alpha val="70000"/>
              </a:srgbClr>
            </a:outerShdw>
          </a:effectLst>
        </p:spPr>
      </p:pic>
      <p:pic>
        <p:nvPicPr>
          <p:cNvPr id="30" name="Picture 2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39700" y="1873718"/>
            <a:ext cx="1022094" cy="682344"/>
          </a:xfrm>
          <a:prstGeom prst="rect">
            <a:avLst/>
          </a:prstGeom>
          <a:ln w="3175">
            <a:solidFill>
              <a:schemeClr val="tx1"/>
            </a:solidFill>
          </a:ln>
          <a:effectLst>
            <a:outerShdw blurRad="190500" algn="tl" rotWithShape="0">
              <a:srgbClr val="000000">
                <a:alpha val="70000"/>
              </a:srgbClr>
            </a:outerShdw>
          </a:effectLst>
        </p:spPr>
      </p:pic>
      <p:pic>
        <p:nvPicPr>
          <p:cNvPr id="31" name="Picture 30"/>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39700" y="2879959"/>
            <a:ext cx="1027271" cy="685800"/>
          </a:xfrm>
          <a:prstGeom prst="rect">
            <a:avLst/>
          </a:prstGeom>
          <a:ln w="3175">
            <a:solidFill>
              <a:schemeClr val="tx1"/>
            </a:solidFill>
          </a:ln>
          <a:effectLst>
            <a:outerShdw blurRad="190500" algn="tl" rotWithShape="0">
              <a:srgbClr val="000000">
                <a:alpha val="70000"/>
              </a:srgbClr>
            </a:outerShdw>
          </a:effectLst>
        </p:spPr>
      </p:pic>
      <p:pic>
        <p:nvPicPr>
          <p:cNvPr id="32" name="Picture 3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9700" y="3886200"/>
            <a:ext cx="1027271" cy="685800"/>
          </a:xfrm>
          <a:prstGeom prst="rect">
            <a:avLst/>
          </a:prstGeom>
          <a:ln w="3175">
            <a:solidFill>
              <a:schemeClr val="tx1"/>
            </a:solidFill>
          </a:ln>
          <a:effectLst>
            <a:outerShdw blurRad="190500" algn="tl" rotWithShape="0">
              <a:srgbClr val="000000">
                <a:alpha val="70000"/>
              </a:srgbClr>
            </a:outerShdw>
          </a:effectLst>
        </p:spPr>
      </p:pic>
      <p:pic>
        <p:nvPicPr>
          <p:cNvPr id="33" name="Picture 32"/>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6550243" y="3886200"/>
            <a:ext cx="1027271" cy="685799"/>
          </a:xfrm>
          <a:prstGeom prst="rect">
            <a:avLst/>
          </a:prstGeom>
          <a:ln w="3175">
            <a:solidFill>
              <a:schemeClr val="tx1"/>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38333030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Mylar</Template>
  <TotalTime>220</TotalTime>
  <Words>268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Century Gothic</vt:lpstr>
      <vt:lpstr>Corbel</vt:lpstr>
      <vt:lpstr>Mistral</vt:lpstr>
      <vt:lpstr>Tahoma</vt:lpstr>
      <vt:lpstr>Times New Roman</vt:lpstr>
      <vt:lpstr>Trebuchet MS</vt:lpstr>
      <vt:lpstr>Tunga</vt:lpstr>
      <vt:lpstr>Mylar</vt:lpstr>
      <vt:lpstr>2840 Rivertowne Parkway Rivertowne On The Wando Mount Pleasant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36</cp:revision>
  <dcterms:created xsi:type="dcterms:W3CDTF">2006-08-16T00:00:00Z</dcterms:created>
  <dcterms:modified xsi:type="dcterms:W3CDTF">2018-03-02T20:02:21Z</dcterms:modified>
</cp:coreProperties>
</file>