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794" y="-313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1/28/2016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matt@mattoneillteam.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
            <a:ext cx="7772400" cy="511763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96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2">
                    <a:lumMod val="50000"/>
                  </a:schemeClr>
                </a:solidFill>
                <a:latin typeface="Palatino Linotype" panose="02040502050505030304" pitchFamily="18" charset="0"/>
              </a:rPr>
              <a:t>2848 River Vista Way ~ </a:t>
            </a:r>
            <a:r>
              <a:rPr lang="en-US" sz="2000" dirty="0" smtClean="0">
                <a:solidFill>
                  <a:schemeClr val="bg2">
                    <a:lumMod val="50000"/>
                  </a:schemeClr>
                </a:solidFill>
                <a:latin typeface="Palatino Linotype" panose="02040502050505030304" pitchFamily="18" charset="0"/>
              </a:rPr>
              <a:t>Mt </a:t>
            </a:r>
            <a:r>
              <a:rPr lang="en-US" sz="2000" dirty="0">
                <a:solidFill>
                  <a:schemeClr val="bg2">
                    <a:lumMod val="50000"/>
                  </a:schemeClr>
                </a:solidFill>
                <a:latin typeface="Palatino Linotype" panose="02040502050505030304" pitchFamily="18" charset="0"/>
              </a:rPr>
              <a:t>Pleasant ~ MLS# 16000842 ~ $1,925,000</a:t>
            </a:r>
          </a:p>
        </p:txBody>
      </p:sp>
      <p:sp>
        <p:nvSpPr>
          <p:cNvPr id="8" name="Double Brace 7"/>
          <p:cNvSpPr/>
          <p:nvPr/>
        </p:nvSpPr>
        <p:spPr>
          <a:xfrm rot="5400000">
            <a:off x="-5753100" y="5841336"/>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371600" y="5539865"/>
            <a:ext cx="5029200" cy="6370067"/>
          </a:xfrm>
        </p:spPr>
        <p:txBody>
          <a:bodyPr anchor="ctr">
            <a:noAutofit/>
          </a:bodyPr>
          <a:lstStyle/>
          <a:p>
            <a:r>
              <a:rPr lang="en-US" sz="1050" dirty="0">
                <a:solidFill>
                  <a:schemeClr val="tx1"/>
                </a:solidFill>
                <a:latin typeface="Palatino Linotype" panose="02040502050505030304" pitchFamily="18" charset="0"/>
                <a:cs typeface="Times New Roman" panose="02020603050405020304" pitchFamily="18" charset="0"/>
              </a:rPr>
              <a:t>Seller would like to offer the following time sensitive sales incentive on 2848 River Vista Way. Seller is willing to pay $10,000 to the buyers agent (at closing) for an acceptable offer received between now and March 15. All of the following must be met to earn this additional $10,000 payment: Offer is deemed acceptable </a:t>
            </a:r>
            <a:r>
              <a:rPr lang="en-US" sz="1050">
                <a:solidFill>
                  <a:schemeClr val="tx1"/>
                </a:solidFill>
                <a:latin typeface="Palatino Linotype" panose="02040502050505030304" pitchFamily="18" charset="0"/>
                <a:cs typeface="Times New Roman" panose="02020603050405020304" pitchFamily="18" charset="0"/>
              </a:rPr>
              <a:t>by </a:t>
            </a:r>
            <a:r>
              <a:rPr lang="en-US" sz="1050" smtClean="0">
                <a:solidFill>
                  <a:schemeClr val="tx1"/>
                </a:solidFill>
                <a:latin typeface="Palatino Linotype" panose="02040502050505030304" pitchFamily="18" charset="0"/>
                <a:cs typeface="Times New Roman" panose="02020603050405020304" pitchFamily="18" charset="0"/>
              </a:rPr>
              <a:t>sellers; </a:t>
            </a:r>
            <a:r>
              <a:rPr lang="en-US" sz="1050" dirty="0">
                <a:solidFill>
                  <a:schemeClr val="tx1"/>
                </a:solidFill>
                <a:latin typeface="Palatino Linotype" panose="02040502050505030304" pitchFamily="18" charset="0"/>
                <a:cs typeface="Times New Roman" panose="02020603050405020304" pitchFamily="18" charset="0"/>
              </a:rPr>
              <a:t>Offer is received on or </a:t>
            </a:r>
            <a:r>
              <a:rPr lang="en-US" sz="1050">
                <a:solidFill>
                  <a:schemeClr val="tx1"/>
                </a:solidFill>
                <a:latin typeface="Palatino Linotype" panose="02040502050505030304" pitchFamily="18" charset="0"/>
                <a:cs typeface="Times New Roman" panose="02020603050405020304" pitchFamily="18" charset="0"/>
              </a:rPr>
              <a:t>before </a:t>
            </a:r>
            <a:r>
              <a:rPr lang="en-US" sz="1050" smtClean="0">
                <a:solidFill>
                  <a:schemeClr val="tx1"/>
                </a:solidFill>
                <a:latin typeface="Palatino Linotype" panose="02040502050505030304" pitchFamily="18" charset="0"/>
                <a:cs typeface="Times New Roman" panose="02020603050405020304" pitchFamily="18" charset="0"/>
              </a:rPr>
              <a:t>3/15/16; </a:t>
            </a:r>
            <a:r>
              <a:rPr lang="en-US" sz="1050" dirty="0">
                <a:solidFill>
                  <a:schemeClr val="tx1"/>
                </a:solidFill>
                <a:latin typeface="Palatino Linotype" panose="02040502050505030304" pitchFamily="18" charset="0"/>
                <a:cs typeface="Times New Roman" panose="02020603050405020304" pitchFamily="18" charset="0"/>
              </a:rPr>
              <a:t>Payment ($10,000) is made only after successful completion of transaction (at closing</a:t>
            </a:r>
            <a:r>
              <a:rPr lang="en-US" sz="1050" dirty="0" smtClean="0">
                <a:solidFill>
                  <a:schemeClr val="tx1"/>
                </a:solidFill>
                <a:latin typeface="Palatino Linotype" panose="02040502050505030304" pitchFamily="18" charset="0"/>
                <a:cs typeface="Times New Roman" panose="02020603050405020304" pitchFamily="18" charset="0"/>
              </a:rPr>
              <a:t>)</a:t>
            </a: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dirty="0">
                <a:solidFill>
                  <a:schemeClr val="tx1"/>
                </a:solidFill>
                <a:latin typeface="Palatino Linotype" panose="02040502050505030304" pitchFamily="18" charset="0"/>
                <a:cs typeface="Times New Roman" panose="02020603050405020304" pitchFamily="18" charset="0"/>
              </a:rPr>
              <a:t>Luxurious craftsmanship and function collide in this four story 5BR, 5.1BA home that peacefully sits on the Wando River. Enjoy views of the tranquil water backdrop from the gorgeous four seasons room, the forth floor deck or while sitting in the hot tub that overflows into the sparkling pool. Or if you’d like a closer vantage point, walk down the dock to relax in the covered pavilion while you feel the breeze. This home leaves nothing to the imagination with highlights including an in-law suite on the first floor with a full kitchen, the enormous media room on the forth floor and an unbelievable four seasons room off the kitchen with an outdoor BBQ and fireplace. If you like to entertain, be out on the water, love great views and appreciate attention to detail, this is the home for you</a:t>
            </a:r>
            <a:r>
              <a:rPr lang="en-US" sz="1050" dirty="0" smtClean="0">
                <a:solidFill>
                  <a:schemeClr val="tx1"/>
                </a:solidFill>
                <a:latin typeface="Palatino Linotype" panose="02040502050505030304" pitchFamily="18" charset="0"/>
                <a:cs typeface="Times New Roman" panose="02020603050405020304" pitchFamily="18" charset="0"/>
              </a:rPr>
              <a:t>!</a:t>
            </a:r>
          </a:p>
          <a:p>
            <a:r>
              <a:rPr lang="en-US" sz="1050" dirty="0">
                <a:solidFill>
                  <a:schemeClr val="tx1"/>
                </a:solidFill>
                <a:latin typeface="Palatino Linotype" panose="02040502050505030304" pitchFamily="18" charset="0"/>
                <a:cs typeface="Times New Roman" panose="02020603050405020304" pitchFamily="18" charset="0"/>
              </a:rPr>
              <a:t>Additional features include:</a:t>
            </a:r>
          </a:p>
          <a:p>
            <a:r>
              <a:rPr lang="en-US" sz="1050" dirty="0">
                <a:solidFill>
                  <a:schemeClr val="tx1"/>
                </a:solidFill>
                <a:latin typeface="Palatino Linotype" panose="02040502050505030304" pitchFamily="18" charset="0"/>
                <a:cs typeface="Times New Roman" panose="02020603050405020304" pitchFamily="18" charset="0"/>
              </a:rPr>
              <a:t>High ceilings</a:t>
            </a:r>
          </a:p>
          <a:p>
            <a:r>
              <a:rPr lang="en-US" sz="1050" dirty="0">
                <a:solidFill>
                  <a:schemeClr val="tx1"/>
                </a:solidFill>
                <a:latin typeface="Palatino Linotype" panose="02040502050505030304" pitchFamily="18" charset="0"/>
                <a:cs typeface="Times New Roman" panose="02020603050405020304" pitchFamily="18" charset="0"/>
              </a:rPr>
              <a:t>Hardwood floors</a:t>
            </a:r>
          </a:p>
          <a:p>
            <a:r>
              <a:rPr lang="en-US" sz="1050" dirty="0">
                <a:solidFill>
                  <a:schemeClr val="tx1"/>
                </a:solidFill>
                <a:latin typeface="Palatino Linotype" panose="02040502050505030304" pitchFamily="18" charset="0"/>
                <a:cs typeface="Times New Roman" panose="02020603050405020304" pitchFamily="18" charset="0"/>
              </a:rPr>
              <a:t>Coffered ceilings</a:t>
            </a:r>
          </a:p>
          <a:p>
            <a:r>
              <a:rPr lang="en-US" sz="1050" dirty="0">
                <a:solidFill>
                  <a:schemeClr val="tx1"/>
                </a:solidFill>
                <a:latin typeface="Palatino Linotype" panose="02040502050505030304" pitchFamily="18" charset="0"/>
                <a:cs typeface="Times New Roman" panose="02020603050405020304" pitchFamily="18" charset="0"/>
              </a:rPr>
              <a:t>Plantation shutters</a:t>
            </a:r>
          </a:p>
          <a:p>
            <a:r>
              <a:rPr lang="en-US" sz="1050" dirty="0">
                <a:solidFill>
                  <a:schemeClr val="tx1"/>
                </a:solidFill>
                <a:latin typeface="Palatino Linotype" panose="02040502050505030304" pitchFamily="18" charset="0"/>
                <a:cs typeface="Times New Roman" panose="02020603050405020304" pitchFamily="18" charset="0"/>
              </a:rPr>
              <a:t>Elevator</a:t>
            </a:r>
          </a:p>
          <a:p>
            <a:r>
              <a:rPr lang="en-US" sz="1050" dirty="0">
                <a:solidFill>
                  <a:schemeClr val="tx1"/>
                </a:solidFill>
                <a:latin typeface="Palatino Linotype" panose="02040502050505030304" pitchFamily="18" charset="0"/>
                <a:cs typeface="Times New Roman" panose="02020603050405020304" pitchFamily="18" charset="0"/>
              </a:rPr>
              <a:t>Deck located off of the living room</a:t>
            </a:r>
          </a:p>
          <a:p>
            <a:r>
              <a:rPr lang="en-US" sz="1050" dirty="0">
                <a:solidFill>
                  <a:schemeClr val="tx1"/>
                </a:solidFill>
                <a:latin typeface="Palatino Linotype" panose="02040502050505030304" pitchFamily="18" charset="0"/>
                <a:cs typeface="Times New Roman" panose="02020603050405020304" pitchFamily="18" charset="0"/>
              </a:rPr>
              <a:t>Fireplace in family room and sunroom</a:t>
            </a:r>
          </a:p>
          <a:p>
            <a:r>
              <a:rPr lang="en-US" sz="1050" dirty="0" err="1">
                <a:solidFill>
                  <a:schemeClr val="tx1"/>
                </a:solidFill>
                <a:latin typeface="Palatino Linotype" panose="02040502050505030304" pitchFamily="18" charset="0"/>
                <a:cs typeface="Times New Roman" panose="02020603050405020304" pitchFamily="18" charset="0"/>
              </a:rPr>
              <a:t>Wainscotting</a:t>
            </a:r>
            <a:r>
              <a:rPr lang="en-US" sz="1050" dirty="0">
                <a:solidFill>
                  <a:schemeClr val="tx1"/>
                </a:solidFill>
                <a:latin typeface="Palatino Linotype" panose="02040502050505030304" pitchFamily="18" charset="0"/>
                <a:cs typeface="Times New Roman" panose="02020603050405020304" pitchFamily="18" charset="0"/>
              </a:rPr>
              <a:t>, chair rail molding, crown molding</a:t>
            </a:r>
          </a:p>
          <a:p>
            <a:r>
              <a:rPr lang="en-US" sz="1050" dirty="0">
                <a:solidFill>
                  <a:schemeClr val="tx1"/>
                </a:solidFill>
                <a:latin typeface="Palatino Linotype" panose="02040502050505030304" pitchFamily="18" charset="0"/>
                <a:cs typeface="Times New Roman" panose="02020603050405020304" pitchFamily="18" charset="0"/>
              </a:rPr>
              <a:t>Built-in surround sound</a:t>
            </a:r>
          </a:p>
          <a:p>
            <a:r>
              <a:rPr lang="en-US" sz="1050" dirty="0">
                <a:solidFill>
                  <a:schemeClr val="tx1"/>
                </a:solidFill>
                <a:latin typeface="Palatino Linotype" panose="02040502050505030304" pitchFamily="18" charset="0"/>
                <a:cs typeface="Times New Roman" panose="02020603050405020304" pitchFamily="18" charset="0"/>
              </a:rPr>
              <a:t>Kitchen features granite counters, breakfast bar on center island, gas range, eat-in area, recessed lighting and marble backsplash</a:t>
            </a:r>
          </a:p>
          <a:p>
            <a:r>
              <a:rPr lang="en-US" sz="1050" dirty="0">
                <a:solidFill>
                  <a:schemeClr val="tx1"/>
                </a:solidFill>
                <a:latin typeface="Palatino Linotype" panose="02040502050505030304" pitchFamily="18" charset="0"/>
                <a:cs typeface="Times New Roman" panose="02020603050405020304" pitchFamily="18" charset="0"/>
              </a:rPr>
              <a:t>Master bedroom has walk-in closet and beautiful sitting room with views of the river</a:t>
            </a:r>
          </a:p>
          <a:p>
            <a:r>
              <a:rPr lang="en-US" sz="1050" dirty="0">
                <a:solidFill>
                  <a:schemeClr val="tx1"/>
                </a:solidFill>
                <a:latin typeface="Palatino Linotype" panose="02040502050505030304" pitchFamily="18" charset="0"/>
                <a:cs typeface="Times New Roman" panose="02020603050405020304" pitchFamily="18" charset="0"/>
              </a:rPr>
              <a:t>Master bath has a dual vanity and walk-in shower with rain fall shower head as well as two other shower heads</a:t>
            </a:r>
          </a:p>
          <a:p>
            <a:r>
              <a:rPr lang="en-US" sz="1050" dirty="0">
                <a:solidFill>
                  <a:schemeClr val="tx1"/>
                </a:solidFill>
                <a:latin typeface="Palatino Linotype" panose="02040502050505030304" pitchFamily="18" charset="0"/>
                <a:cs typeface="Times New Roman" panose="02020603050405020304" pitchFamily="18" charset="0"/>
              </a:rPr>
              <a:t>In-law suite on first floor has a bedroom, full kitchen, full bath and access to the covered patio and pool area</a:t>
            </a:r>
          </a:p>
          <a:p>
            <a:r>
              <a:rPr lang="en-US" sz="1050" dirty="0">
                <a:solidFill>
                  <a:schemeClr val="tx1"/>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33926" y="-6514"/>
            <a:ext cx="7704545" cy="769441"/>
          </a:xfrm>
          <a:prstGeom prst="rect">
            <a:avLst/>
          </a:prstGeom>
        </p:spPr>
        <p:txBody>
          <a:bodyPr wrap="square">
            <a:spAutoFit/>
          </a:bodyPr>
          <a:lstStyle/>
          <a:p>
            <a:r>
              <a:rPr lang="en-US" sz="4400" b="1" dirty="0">
                <a:ln w="3175">
                  <a:no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$10,000 Bonus!</a:t>
            </a:r>
            <a:endParaRPr lang="en-US" sz="4400" b="1" dirty="0">
              <a:ln w="3175">
                <a:noFill/>
              </a:ln>
              <a:solidFill>
                <a:schemeClr val="bg1"/>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0486" y="132962"/>
            <a:ext cx="2441397" cy="1662227"/>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690976" y="2786027"/>
            <a:ext cx="382526" cy="5021272"/>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192000"/>
            <a:ext cx="7772400" cy="6096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For more information, contact</a:t>
            </a:r>
          </a:p>
          <a:p>
            <a:pPr algn="ctr"/>
            <a:r>
              <a:rPr lang="en-US" sz="1800" dirty="0">
                <a:solidFill>
                  <a:schemeClr val="tx1"/>
                </a:solidFill>
                <a:latin typeface="Palatino Linotype" panose="02040502050505030304" pitchFamily="18" charset="0"/>
              </a:rPr>
              <a:t>Matt O'Neill </a:t>
            </a:r>
            <a:r>
              <a:rPr lang="en-US" sz="1800" dirty="0" smtClean="0">
                <a:solidFill>
                  <a:schemeClr val="tx1"/>
                </a:solidFill>
                <a:latin typeface="Palatino Linotype" panose="02040502050505030304" pitchFamily="18" charset="0"/>
              </a:rPr>
              <a:t>| </a:t>
            </a:r>
            <a:r>
              <a:rPr lang="en-US" sz="1600" dirty="0" smtClean="0">
                <a:solidFill>
                  <a:schemeClr val="tx1"/>
                </a:solidFill>
                <a:latin typeface="Palatino Linotype" panose="02040502050505030304" pitchFamily="18" charset="0"/>
                <a:hlinkClick r:id="rId5"/>
              </a:rPr>
              <a:t>matt@mattoneillteam.com</a:t>
            </a:r>
            <a:r>
              <a:rPr lang="en-US" sz="1600" dirty="0" smtClean="0">
                <a:solidFill>
                  <a:schemeClr val="tx1"/>
                </a:solidFill>
                <a:latin typeface="Palatino Linotype" panose="02040502050505030304" pitchFamily="18" charset="0"/>
              </a:rPr>
              <a:t> | </a:t>
            </a:r>
            <a:r>
              <a:rPr lang="en-US" sz="1600" dirty="0">
                <a:solidFill>
                  <a:schemeClr val="tx1"/>
                </a:solidFill>
                <a:latin typeface="Palatino Linotype" panose="02040502050505030304" pitchFamily="18" charset="0"/>
              </a:rPr>
              <a:t>843-501-2900</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910564"/>
            <a:ext cx="1371600" cy="916308"/>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9048072"/>
            <a:ext cx="1371600" cy="922085"/>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479636"/>
            <a:ext cx="1371600" cy="915672"/>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95051" y="10628410"/>
            <a:ext cx="1371600" cy="911229"/>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92873" y="9061650"/>
            <a:ext cx="1371600" cy="91440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622921"/>
            <a:ext cx="1371600" cy="916313"/>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0800" y="7483315"/>
            <a:ext cx="1371600" cy="925975"/>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97172" y="5910160"/>
            <a:ext cx="1371600" cy="920795"/>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395</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2016-01-28T18:43:57Z</dcterms:modified>
</cp:coreProperties>
</file>