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25" d="100"/>
          <a:sy n="125" d="100"/>
        </p:scale>
        <p:origin x="336" y="-50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2/7/2017</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2/7/2017</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2/7/2017</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2/7/2017</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2/7/2017</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2/7/2017</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2/7/2017</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2/7/2017</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2/7/2017</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2/7/2017</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b="13027"/>
          <a:stretch/>
        </p:blipFill>
        <p:spPr>
          <a:xfrm>
            <a:off x="0" y="238"/>
            <a:ext cx="7772400" cy="5069917"/>
          </a:xfrm>
          <a:prstGeom prst="rect">
            <a:avLst/>
          </a:prstGeom>
        </p:spPr>
      </p:pic>
      <p:sp>
        <p:nvSpPr>
          <p:cNvPr id="2" name="Title 1"/>
          <p:cNvSpPr>
            <a:spLocks noGrp="1"/>
          </p:cNvSpPr>
          <p:nvPr>
            <p:ph type="title"/>
          </p:nvPr>
        </p:nvSpPr>
        <p:spPr>
          <a:xfrm>
            <a:off x="0" y="3983"/>
            <a:ext cx="7772400" cy="904066"/>
          </a:xfrm>
        </p:spPr>
        <p:txBody>
          <a:bodyPr anchor="t">
            <a:noAutofit/>
          </a:bodyPr>
          <a:lstStyle/>
          <a:p>
            <a:pPr algn="r"/>
            <a:r>
              <a:rPr lang="pt-BR" sz="2400" dirty="0">
                <a:solidFill>
                  <a:srgbClr val="002060"/>
                </a:solidFill>
                <a:effectLst>
                  <a:outerShdw blurRad="38100" dist="38100" dir="2700000" algn="tl">
                    <a:schemeClr val="tx2">
                      <a:alpha val="43000"/>
                    </a:schemeClr>
                  </a:outerShdw>
                </a:effectLst>
                <a:latin typeface="Century Gothic" pitchFamily="34" charset="0"/>
              </a:rPr>
              <a:t>2852 River Vista Way</a:t>
            </a:r>
            <a:br>
              <a:rPr lang="pt-BR" sz="2400" dirty="0">
                <a:solidFill>
                  <a:srgbClr val="002060"/>
                </a:solidFill>
                <a:effectLst>
                  <a:outerShdw blurRad="38100" dist="38100" dir="2700000" algn="tl">
                    <a:schemeClr val="tx2">
                      <a:alpha val="43000"/>
                    </a:schemeClr>
                  </a:outerShdw>
                </a:effectLst>
                <a:latin typeface="Century Gothic" pitchFamily="34" charset="0"/>
              </a:rPr>
            </a:br>
            <a:r>
              <a:rPr lang="en-US" sz="2000" dirty="0">
                <a:solidFill>
                  <a:srgbClr val="002060"/>
                </a:solidFill>
                <a:effectLst>
                  <a:outerShdw blurRad="38100" dist="38100" dir="2700000" algn="tl">
                    <a:schemeClr val="tx2">
                      <a:alpha val="43000"/>
                    </a:schemeClr>
                  </a:outerShdw>
                </a:effectLst>
                <a:latin typeface="Century Gothic" pitchFamily="34" charset="0"/>
              </a:rPr>
              <a:t>Dunes West ~ Mt Pleasant</a:t>
            </a:r>
          </a:p>
        </p:txBody>
      </p:sp>
      <p:sp>
        <p:nvSpPr>
          <p:cNvPr id="11" name="Rectangle 10"/>
          <p:cNvSpPr/>
          <p:nvPr/>
        </p:nvSpPr>
        <p:spPr>
          <a:xfrm>
            <a:off x="0" y="4819650"/>
            <a:ext cx="7772400" cy="2192908"/>
          </a:xfrm>
          <a:prstGeom prst="rect">
            <a:avLst/>
          </a:prstGeom>
          <a:solidFill>
            <a:schemeClr val="tx2">
              <a:lumMod val="90000"/>
            </a:schemeClr>
          </a:solidFill>
          <a:ln>
            <a:noFill/>
          </a:ln>
        </p:spPr>
        <p:txBody>
          <a:bodyPr wrap="square">
            <a:spAutoFit/>
          </a:bodyPr>
          <a:lstStyle/>
          <a:p>
            <a:pPr algn="ctr"/>
            <a:r>
              <a:rPr lang="en-US" sz="1050" dirty="0">
                <a:solidFill>
                  <a:schemeClr val="bg1"/>
                </a:solidFill>
                <a:latin typeface="Century Gothic" panose="020B0502020202020204" pitchFamily="34" charset="0"/>
              </a:rPr>
              <a:t>Stunning deep water executive retreat on the Wando River - dock with covered pier head, 22,000 </a:t>
            </a:r>
            <a:r>
              <a:rPr lang="en-US" sz="1050" dirty="0" err="1">
                <a:solidFill>
                  <a:schemeClr val="bg1"/>
                </a:solidFill>
                <a:latin typeface="Century Gothic" panose="020B0502020202020204" pitchFamily="34" charset="0"/>
              </a:rPr>
              <a:t>lb</a:t>
            </a:r>
            <a:r>
              <a:rPr lang="en-US" sz="1050" dirty="0">
                <a:solidFill>
                  <a:schemeClr val="bg1"/>
                </a:solidFill>
                <a:latin typeface="Century Gothic" panose="020B0502020202020204" pitchFamily="34" charset="0"/>
              </a:rPr>
              <a:t> boat lift and dual jet ski dock. This luxuriously appointed home has it all. Upon entering the foyer with beautiful hardwood floors, you will be welcomed to an open floor plan and river views for almost every room. The large great room has a fireplace and built-ins and opens to one of the many decks for relaxing and entertaining special friends. The chef's gourmet kitchen features a huge granite center island, custom cabinets, Viking and Subzero appliances, and two dishwashers. The second floor game room is a special retreat for relaxing with a game of pool. Both the game room and upper master suite open to a deck overlooking the heated salt water pool and gorgeous professionally landscaped grounds. The third floor has the ultimate getaway media room and deck; plus, a roof top deck for that private get away overlooking spectacular river views and sunsets. The ground level has a wonderful mother-in-law's suite and tons of storage; plus, a three car garage. Access is made easy with an elevator to all floors. Home features all the latest technology with surround sound, security with cameras, cable and </a:t>
            </a:r>
            <a:r>
              <a:rPr lang="en-US" sz="1050" dirty="0" err="1">
                <a:solidFill>
                  <a:schemeClr val="bg1"/>
                </a:solidFill>
                <a:latin typeface="Century Gothic" panose="020B0502020202020204" pitchFamily="34" charset="0"/>
              </a:rPr>
              <a:t>wifi</a:t>
            </a:r>
            <a:r>
              <a:rPr lang="en-US" sz="1050" dirty="0">
                <a:solidFill>
                  <a:schemeClr val="bg1"/>
                </a:solidFill>
                <a:latin typeface="Century Gothic" panose="020B0502020202020204" pitchFamily="34" charset="0"/>
              </a:rPr>
              <a:t>, and much more. New HVAC filtration system, the ultimate in allergy control and clean air. Conveniently located in The </a:t>
            </a:r>
            <a:r>
              <a:rPr lang="en-US" sz="1050" dirty="0" err="1">
                <a:solidFill>
                  <a:schemeClr val="bg1"/>
                </a:solidFill>
                <a:latin typeface="Century Gothic" panose="020B0502020202020204" pitchFamily="34" charset="0"/>
              </a:rPr>
              <a:t>Harbour</a:t>
            </a:r>
            <a:r>
              <a:rPr lang="en-US" sz="1050" dirty="0">
                <a:solidFill>
                  <a:schemeClr val="bg1"/>
                </a:solidFill>
                <a:latin typeface="Century Gothic" panose="020B0502020202020204" pitchFamily="34" charset="0"/>
              </a:rPr>
              <a:t> section of Dunes West. Close to shopping, dining, hospitals, and beaches.</a:t>
            </a:r>
          </a:p>
        </p:txBody>
      </p:sp>
      <p:sp>
        <p:nvSpPr>
          <p:cNvPr id="12" name="Rectangle 11"/>
          <p:cNvSpPr/>
          <p:nvPr/>
        </p:nvSpPr>
        <p:spPr>
          <a:xfrm>
            <a:off x="4662395" y="7219265"/>
            <a:ext cx="3110006" cy="1631216"/>
          </a:xfrm>
          <a:prstGeom prst="rect">
            <a:avLst/>
          </a:prstGeom>
        </p:spPr>
        <p:txBody>
          <a:bodyPr wrap="square">
            <a:spAutoFit/>
          </a:bodyPr>
          <a:lstStyle/>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Asking $1,850,000</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MLS# 16003205</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6,527  </a:t>
            </a:r>
            <a:r>
              <a:rPr lang="en-US" dirty="0" err="1">
                <a:effectLst>
                  <a:outerShdw blurRad="38100" dist="38100" dir="2700000" algn="tl">
                    <a:srgbClr val="000000">
                      <a:alpha val="43137"/>
                    </a:srgbClr>
                  </a:outerShdw>
                </a:effectLst>
                <a:latin typeface="Century Gothic" pitchFamily="34" charset="0"/>
              </a:rPr>
              <a:t>SqFt</a:t>
            </a:r>
            <a:endParaRPr lang="en-US"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5 Bed/5½ Baths</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22,000-lb Boat Lift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7072042"/>
            <a:ext cx="4403967" cy="1972466"/>
            <a:chOff x="152400" y="7072042"/>
            <a:chExt cx="4403967" cy="1972466"/>
          </a:xfrm>
        </p:grpSpPr>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b="10988"/>
            <a:stretch/>
          </p:blipFill>
          <p:spPr>
            <a:xfrm>
              <a:off x="152401" y="7072042"/>
              <a:ext cx="1369694" cy="914401"/>
            </a:xfrm>
            <a:prstGeom prst="rect">
              <a:avLst/>
            </a:prstGeom>
            <a:ln>
              <a:solidFill>
                <a:schemeClr val="bg2"/>
              </a:solidFill>
            </a:ln>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b="10988"/>
            <a:stretch/>
          </p:blipFill>
          <p:spPr>
            <a:xfrm>
              <a:off x="152400" y="8130108"/>
              <a:ext cx="1369693" cy="914400"/>
            </a:xfrm>
            <a:prstGeom prst="rect">
              <a:avLst/>
            </a:prstGeom>
            <a:ln>
              <a:solidFill>
                <a:schemeClr val="bg2"/>
              </a:solidFill>
            </a:ln>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b="11111"/>
            <a:stretch/>
          </p:blipFill>
          <p:spPr>
            <a:xfrm>
              <a:off x="1668583" y="7072042"/>
              <a:ext cx="1371600" cy="914400"/>
            </a:xfrm>
            <a:prstGeom prst="rect">
              <a:avLst/>
            </a:prstGeom>
            <a:ln>
              <a:solidFill>
                <a:schemeClr val="bg2"/>
              </a:solidFill>
            </a:ln>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b="11111"/>
            <a:stretch/>
          </p:blipFill>
          <p:spPr>
            <a:xfrm>
              <a:off x="1668582" y="8130107"/>
              <a:ext cx="1371600" cy="914401"/>
            </a:xfrm>
            <a:prstGeom prst="rect">
              <a:avLst/>
            </a:prstGeom>
            <a:ln>
              <a:solidFill>
                <a:schemeClr val="bg2"/>
              </a:solidFill>
            </a:ln>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b="10988"/>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b="10988"/>
            <a:stretch/>
          </p:blipFill>
          <p:spPr>
            <a:xfrm>
              <a:off x="3186672" y="8130107"/>
              <a:ext cx="1369695" cy="914401"/>
            </a:xfrm>
            <a:prstGeom prst="rect">
              <a:avLst/>
            </a:prstGeom>
            <a:ln>
              <a:solidFill>
                <a:schemeClr val="bg2"/>
              </a:solidFill>
            </a:ln>
          </p:spPr>
        </p:pic>
      </p:grpSp>
      <p:sp>
        <p:nvSpPr>
          <p:cNvPr id="29" name="Title 1"/>
          <p:cNvSpPr txBox="1">
            <a:spLocks/>
          </p:cNvSpPr>
          <p:nvPr/>
        </p:nvSpPr>
        <p:spPr>
          <a:xfrm>
            <a:off x="0" y="0"/>
            <a:ext cx="3784611"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000" i="1" dirty="0">
                <a:ln>
                  <a:solidFill>
                    <a:schemeClr val="bg1"/>
                  </a:solidFill>
                </a:ln>
                <a:solidFill>
                  <a:srgbClr val="FFFF00"/>
                </a:solidFill>
                <a:latin typeface="Century Gothic" pitchFamily="34" charset="0"/>
              </a:rPr>
              <a:t>Expect to be impressed!</a:t>
            </a:r>
          </a:p>
        </p:txBody>
      </p:sp>
      <p:pic>
        <p:nvPicPr>
          <p:cNvPr id="19" name="Picture 18"/>
          <p:cNvPicPr>
            <a:picLocks noChangeAspect="1"/>
          </p:cNvPicPr>
          <p:nvPr/>
        </p:nvPicPr>
        <p:blipFill rotWithShape="1">
          <a:blip r:embed="rId12" cstate="print">
            <a:extLst>
              <a:ext uri="{28A0092B-C50C-407E-A947-70E740481C1C}">
                <a14:useLocalDpi xmlns:a14="http://schemas.microsoft.com/office/drawing/2010/main" val="0"/>
              </a:ext>
            </a:extLst>
          </a:blip>
          <a:srcRect b="11765"/>
          <a:stretch/>
        </p:blipFill>
        <p:spPr>
          <a:xfrm>
            <a:off x="190361"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0" name="Picture 19"/>
          <p:cNvPicPr>
            <a:picLocks noChangeAspect="1"/>
          </p:cNvPicPr>
          <p:nvPr/>
        </p:nvPicPr>
        <p:blipFill rotWithShape="1">
          <a:blip r:embed="rId13" cstate="print">
            <a:extLst>
              <a:ext uri="{28A0092B-C50C-407E-A947-70E740481C1C}">
                <a14:useLocalDpi xmlns:a14="http://schemas.microsoft.com/office/drawing/2010/main" val="0"/>
              </a:ext>
            </a:extLst>
          </a:blip>
          <a:srcRect b="11765"/>
          <a:stretch/>
        </p:blipFill>
        <p:spPr>
          <a:xfrm>
            <a:off x="5274649"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7" name="Picture 26"/>
          <p:cNvPicPr>
            <a:picLocks noChangeAspect="1"/>
          </p:cNvPicPr>
          <p:nvPr/>
        </p:nvPicPr>
        <p:blipFill rotWithShape="1">
          <a:blip r:embed="rId14" cstate="print">
            <a:extLst>
              <a:ext uri="{28A0092B-C50C-407E-A947-70E740481C1C}">
                <a14:useLocalDpi xmlns:a14="http://schemas.microsoft.com/office/drawing/2010/main" val="0"/>
              </a:ext>
            </a:extLst>
          </a:blip>
          <a:srcRect b="11765"/>
          <a:stretch/>
        </p:blipFill>
        <p:spPr>
          <a:xfrm>
            <a:off x="6545719"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b="11765"/>
          <a:stretch/>
        </p:blipFill>
        <p:spPr>
          <a:xfrm>
            <a:off x="4003577"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30" name="Picture 29"/>
          <p:cNvPicPr>
            <a:picLocks noChangeAspect="1"/>
          </p:cNvPicPr>
          <p:nvPr/>
        </p:nvPicPr>
        <p:blipFill rotWithShape="1">
          <a:blip r:embed="rId16" cstate="print">
            <a:extLst>
              <a:ext uri="{28A0092B-C50C-407E-A947-70E740481C1C}">
                <a14:useLocalDpi xmlns:a14="http://schemas.microsoft.com/office/drawing/2010/main" val="0"/>
              </a:ext>
            </a:extLst>
          </a:blip>
          <a:srcRect b="11421"/>
          <a:stretch/>
        </p:blipFill>
        <p:spPr>
          <a:xfrm>
            <a:off x="1466042" y="3965856"/>
            <a:ext cx="1027102" cy="682344"/>
          </a:xfrm>
          <a:prstGeom prst="rect">
            <a:avLst/>
          </a:prstGeom>
          <a:ln w="3175">
            <a:solidFill>
              <a:schemeClr val="tx1"/>
            </a:solidFill>
          </a:ln>
          <a:effectLst>
            <a:outerShdw blurRad="190500" algn="tl" rotWithShape="0">
              <a:srgbClr val="000000">
                <a:alpha val="70000"/>
              </a:srgbClr>
            </a:outerShdw>
          </a:effectLst>
        </p:spPr>
      </p:pic>
      <p:pic>
        <p:nvPicPr>
          <p:cNvPr id="31" name="Picture 30"/>
          <p:cNvPicPr>
            <a:picLocks noChangeAspect="1"/>
          </p:cNvPicPr>
          <p:nvPr/>
        </p:nvPicPr>
        <p:blipFill rotWithShape="1">
          <a:blip r:embed="rId17" cstate="print">
            <a:extLst>
              <a:ext uri="{28A0092B-C50C-407E-A947-70E740481C1C}">
                <a14:useLocalDpi xmlns:a14="http://schemas.microsoft.com/office/drawing/2010/main" val="0"/>
              </a:ext>
            </a:extLst>
          </a:blip>
          <a:srcRect b="11765"/>
          <a:stretch/>
        </p:blipFill>
        <p:spPr>
          <a:xfrm>
            <a:off x="2732505" y="3962399"/>
            <a:ext cx="1036320" cy="685800"/>
          </a:xfrm>
          <a:prstGeom prst="rect">
            <a:avLst/>
          </a:prstGeom>
          <a:ln w="3175">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201</TotalTime>
  <Words>293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2852 River Vista Way Dunes West ~ Mt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30</cp:revision>
  <dcterms:created xsi:type="dcterms:W3CDTF">2006-08-16T00:00:00Z</dcterms:created>
  <dcterms:modified xsi:type="dcterms:W3CDTF">2017-02-07T16:35:35Z</dcterms:modified>
</cp:coreProperties>
</file>