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8229600" cy="10058400"/>
  <p:notesSz cx="6858000" cy="9144000"/>
  <p:defaultTextStyle>
    <a:defPPr>
      <a:defRPr lang="en-US"/>
    </a:defPPr>
    <a:lvl1pPr marL="0" algn="l" defTabSz="992764" rtl="0" eaLnBrk="1" latinLnBrk="0" hangingPunct="1">
      <a:defRPr sz="2000" kern="1200">
        <a:solidFill>
          <a:schemeClr val="tx1"/>
        </a:solidFill>
        <a:latin typeface="+mn-lt"/>
        <a:ea typeface="+mn-ea"/>
        <a:cs typeface="+mn-cs"/>
      </a:defRPr>
    </a:lvl1pPr>
    <a:lvl2pPr marL="496382" algn="l" defTabSz="992764" rtl="0" eaLnBrk="1" latinLnBrk="0" hangingPunct="1">
      <a:defRPr sz="2000" kern="1200">
        <a:solidFill>
          <a:schemeClr val="tx1"/>
        </a:solidFill>
        <a:latin typeface="+mn-lt"/>
        <a:ea typeface="+mn-ea"/>
        <a:cs typeface="+mn-cs"/>
      </a:defRPr>
    </a:lvl2pPr>
    <a:lvl3pPr marL="992764" algn="l" defTabSz="992764" rtl="0" eaLnBrk="1" latinLnBrk="0" hangingPunct="1">
      <a:defRPr sz="2000" kern="1200">
        <a:solidFill>
          <a:schemeClr val="tx1"/>
        </a:solidFill>
        <a:latin typeface="+mn-lt"/>
        <a:ea typeface="+mn-ea"/>
        <a:cs typeface="+mn-cs"/>
      </a:defRPr>
    </a:lvl3pPr>
    <a:lvl4pPr marL="1489146" algn="l" defTabSz="992764" rtl="0" eaLnBrk="1" latinLnBrk="0" hangingPunct="1">
      <a:defRPr sz="2000" kern="1200">
        <a:solidFill>
          <a:schemeClr val="tx1"/>
        </a:solidFill>
        <a:latin typeface="+mn-lt"/>
        <a:ea typeface="+mn-ea"/>
        <a:cs typeface="+mn-cs"/>
      </a:defRPr>
    </a:lvl4pPr>
    <a:lvl5pPr marL="1985528" algn="l" defTabSz="992764" rtl="0" eaLnBrk="1" latinLnBrk="0" hangingPunct="1">
      <a:defRPr sz="2000" kern="1200">
        <a:solidFill>
          <a:schemeClr val="tx1"/>
        </a:solidFill>
        <a:latin typeface="+mn-lt"/>
        <a:ea typeface="+mn-ea"/>
        <a:cs typeface="+mn-cs"/>
      </a:defRPr>
    </a:lvl5pPr>
    <a:lvl6pPr marL="2481910" algn="l" defTabSz="992764" rtl="0" eaLnBrk="1" latinLnBrk="0" hangingPunct="1">
      <a:defRPr sz="2000" kern="1200">
        <a:solidFill>
          <a:schemeClr val="tx1"/>
        </a:solidFill>
        <a:latin typeface="+mn-lt"/>
        <a:ea typeface="+mn-ea"/>
        <a:cs typeface="+mn-cs"/>
      </a:defRPr>
    </a:lvl6pPr>
    <a:lvl7pPr marL="2978292" algn="l" defTabSz="992764" rtl="0" eaLnBrk="1" latinLnBrk="0" hangingPunct="1">
      <a:defRPr sz="2000" kern="1200">
        <a:solidFill>
          <a:schemeClr val="tx1"/>
        </a:solidFill>
        <a:latin typeface="+mn-lt"/>
        <a:ea typeface="+mn-ea"/>
        <a:cs typeface="+mn-cs"/>
      </a:defRPr>
    </a:lvl7pPr>
    <a:lvl8pPr marL="3474674" algn="l" defTabSz="992764" rtl="0" eaLnBrk="1" latinLnBrk="0" hangingPunct="1">
      <a:defRPr sz="2000" kern="1200">
        <a:solidFill>
          <a:schemeClr val="tx1"/>
        </a:solidFill>
        <a:latin typeface="+mn-lt"/>
        <a:ea typeface="+mn-ea"/>
        <a:cs typeface="+mn-cs"/>
      </a:defRPr>
    </a:lvl8pPr>
    <a:lvl9pPr marL="3971056" algn="l" defTabSz="99276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49" d="100"/>
          <a:sy n="49" d="100"/>
        </p:scale>
        <p:origin x="2556" y="96"/>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379828" y="2011680"/>
            <a:ext cx="7406640" cy="268224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1D8BD707-D9CF-40AE-B4C6-C98DA3205C09}" type="datetimeFigureOut">
              <a:rPr lang="en-US" smtClean="0"/>
              <a:pPr/>
              <a:t>10/2/2020</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234440" y="4886490"/>
            <a:ext cx="5760720" cy="2570480"/>
          </a:xfrm>
        </p:spPr>
        <p:txBody>
          <a:bodyPr/>
          <a:lstStyle>
            <a:lvl1pPr marL="0" indent="0" algn="ctr">
              <a:buNone/>
              <a:defRPr>
                <a:solidFill>
                  <a:schemeClr val="tx1"/>
                </a:solidFill>
              </a:defRPr>
            </a:lvl1pPr>
            <a:lvl2pPr marL="457169" indent="0" algn="ctr">
              <a:buNone/>
            </a:lvl2pPr>
            <a:lvl3pPr marL="914336" indent="0" algn="ctr">
              <a:buNone/>
            </a:lvl3pPr>
            <a:lvl4pPr marL="1371505" indent="0" algn="ctr">
              <a:buNone/>
            </a:lvl4pPr>
            <a:lvl5pPr marL="1828674" indent="0" algn="ctr">
              <a:buNone/>
            </a:lvl5pPr>
            <a:lvl6pPr marL="2285841" indent="0" algn="ctr">
              <a:buNone/>
            </a:lvl6pPr>
            <a:lvl7pPr marL="2743010" indent="0" algn="ctr">
              <a:buNone/>
            </a:lvl7pPr>
            <a:lvl8pPr marL="3200179" indent="0" algn="ctr">
              <a:buNone/>
            </a:lvl8pPr>
            <a:lvl9pPr marL="3657346"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8"/>
            <a:ext cx="1851660" cy="8582237"/>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11480" y="402808"/>
            <a:ext cx="5417820" cy="8582237"/>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0180" y="894080"/>
            <a:ext cx="6377940" cy="268224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440180" y="3678086"/>
            <a:ext cx="6377940" cy="2214244"/>
          </a:xfrm>
        </p:spPr>
        <p:txBody>
          <a:bodyPr anchor="t"/>
          <a:lstStyle>
            <a:lvl1pPr marL="73147"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132320" y="9411129"/>
            <a:ext cx="685800" cy="535517"/>
          </a:xfrm>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11480" y="2346966"/>
            <a:ext cx="3634740" cy="6638079"/>
          </a:xfrm>
        </p:spPr>
        <p:txBody>
          <a:bodyPr/>
          <a:lstStyle>
            <a:lvl1pPr>
              <a:defRPr sz="2599"/>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183380" y="2346966"/>
            <a:ext cx="3634740" cy="6638079"/>
          </a:xfrm>
        </p:spPr>
        <p:txBody>
          <a:bodyPr/>
          <a:lstStyle>
            <a:lvl1pPr>
              <a:defRPr sz="2599"/>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10/2/2020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11480" y="400473"/>
            <a:ext cx="7406640" cy="1676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11481" y="2251500"/>
            <a:ext cx="3636169"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180523" y="2251500"/>
            <a:ext cx="3637598"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11481" y="3464566"/>
            <a:ext cx="3636169"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180523" y="3464566"/>
            <a:ext cx="3637598"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10/2/2020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2" y="400473"/>
            <a:ext cx="2707481" cy="170434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411482" y="2235206"/>
            <a:ext cx="2707481" cy="6749839"/>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217546" y="400474"/>
            <a:ext cx="4600576" cy="8584566"/>
          </a:xfrm>
        </p:spPr>
        <p:txBody>
          <a:bodyPr/>
          <a:lstStyle>
            <a:lvl1pPr>
              <a:defRPr sz="2599"/>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10/2/2020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20" y="894080"/>
            <a:ext cx="4937760" cy="766022"/>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645920" y="2686897"/>
            <a:ext cx="4937760" cy="581152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marL="0" indent="0" algn="l" rtl="0" eaLnBrk="1" latinLnBrk="0" hangingPunct="1">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645920" y="1711287"/>
            <a:ext cx="4937760" cy="777850"/>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11480" y="402802"/>
            <a:ext cx="7406640" cy="16764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411480" y="2346960"/>
            <a:ext cx="7406640" cy="6906768"/>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411480" y="9411129"/>
            <a:ext cx="1920240" cy="535517"/>
          </a:xfrm>
          <a:prstGeom prst="rect">
            <a:avLst/>
          </a:prstGeom>
        </p:spPr>
        <p:txBody>
          <a:bodyPr vert="horz" anchor="b"/>
          <a:lstStyle>
            <a:lvl1pPr algn="l" eaLnBrk="1" latinLnBrk="0" hangingPunct="1">
              <a:defRPr kumimoji="0" sz="1200">
                <a:solidFill>
                  <a:schemeClr val="tx1">
                    <a:shade val="50000"/>
                  </a:schemeClr>
                </a:solidFill>
              </a:defRPr>
            </a:lvl1pPr>
          </a:lstStyle>
          <a:p>
            <a:fld id="{1D8BD707-D9CF-40AE-B4C6-C98DA3205C09}" type="datetimeFigureOut">
              <a:rPr lang="en-US" smtClean="0"/>
              <a:pPr/>
              <a:t>10/2/2020</a:t>
            </a:fld>
            <a:endParaRPr lang="en-US"/>
          </a:p>
        </p:txBody>
      </p:sp>
      <p:sp>
        <p:nvSpPr>
          <p:cNvPr id="3" name="Footer Placeholder 2"/>
          <p:cNvSpPr>
            <a:spLocks noGrp="1"/>
          </p:cNvSpPr>
          <p:nvPr>
            <p:ph type="ftr" sz="quarter" idx="3"/>
          </p:nvPr>
        </p:nvSpPr>
        <p:spPr>
          <a:xfrm>
            <a:off x="2811780" y="9411129"/>
            <a:ext cx="2606040" cy="535517"/>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132320" y="9411129"/>
            <a:ext cx="685800" cy="535517"/>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02" indent="-411452" algn="l" rtl="0" eaLnBrk="1" latinLnBrk="0" hangingPunct="1">
        <a:spcBef>
          <a:spcPct val="20000"/>
        </a:spcBef>
        <a:buClr>
          <a:schemeClr val="tx1">
            <a:shade val="95000"/>
          </a:schemeClr>
        </a:buClr>
        <a:buSzPct val="65000"/>
        <a:buFont typeface="Wingdings 2"/>
        <a:buChar char=""/>
        <a:defRPr kumimoji="0" sz="2799" kern="1200">
          <a:solidFill>
            <a:schemeClr val="tx1"/>
          </a:solidFill>
          <a:latin typeface="+mn-lt"/>
          <a:ea typeface="+mn-ea"/>
          <a:cs typeface="+mn-cs"/>
        </a:defRPr>
      </a:lvl1pPr>
      <a:lvl2pPr marL="868619" indent="-28344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778" indent="-228584"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218" indent="-182867"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229" indent="-182867"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670" indent="-182867"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824" indent="-182867"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6978" indent="-182867"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132" indent="-182867"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169" algn="l" rtl="0" eaLnBrk="1" latinLnBrk="0" hangingPunct="1">
        <a:defRPr kumimoji="0" kern="1200">
          <a:solidFill>
            <a:schemeClr val="tx1"/>
          </a:solidFill>
          <a:latin typeface="+mn-lt"/>
          <a:ea typeface="+mn-ea"/>
          <a:cs typeface="+mn-cs"/>
        </a:defRPr>
      </a:lvl2pPr>
      <a:lvl3pPr marL="914336" algn="l" rtl="0" eaLnBrk="1" latinLnBrk="0" hangingPunct="1">
        <a:defRPr kumimoji="0" kern="1200">
          <a:solidFill>
            <a:schemeClr val="tx1"/>
          </a:solidFill>
          <a:latin typeface="+mn-lt"/>
          <a:ea typeface="+mn-ea"/>
          <a:cs typeface="+mn-cs"/>
        </a:defRPr>
      </a:lvl3pPr>
      <a:lvl4pPr marL="1371505" algn="l" rtl="0" eaLnBrk="1" latinLnBrk="0" hangingPunct="1">
        <a:defRPr kumimoji="0" kern="1200">
          <a:solidFill>
            <a:schemeClr val="tx1"/>
          </a:solidFill>
          <a:latin typeface="+mn-lt"/>
          <a:ea typeface="+mn-ea"/>
          <a:cs typeface="+mn-cs"/>
        </a:defRPr>
      </a:lvl4pPr>
      <a:lvl5pPr marL="1828674" algn="l" rtl="0" eaLnBrk="1" latinLnBrk="0" hangingPunct="1">
        <a:defRPr kumimoji="0" kern="1200">
          <a:solidFill>
            <a:schemeClr val="tx1"/>
          </a:solidFill>
          <a:latin typeface="+mn-lt"/>
          <a:ea typeface="+mn-ea"/>
          <a:cs typeface="+mn-cs"/>
        </a:defRPr>
      </a:lvl5pPr>
      <a:lvl6pPr marL="2285841" algn="l" rtl="0" eaLnBrk="1" latinLnBrk="0" hangingPunct="1">
        <a:defRPr kumimoji="0" kern="1200">
          <a:solidFill>
            <a:schemeClr val="tx1"/>
          </a:solidFill>
          <a:latin typeface="+mn-lt"/>
          <a:ea typeface="+mn-ea"/>
          <a:cs typeface="+mn-cs"/>
        </a:defRPr>
      </a:lvl6pPr>
      <a:lvl7pPr marL="2743010" algn="l" rtl="0" eaLnBrk="1" latinLnBrk="0" hangingPunct="1">
        <a:defRPr kumimoji="0" kern="1200">
          <a:solidFill>
            <a:schemeClr val="tx1"/>
          </a:solidFill>
          <a:latin typeface="+mn-lt"/>
          <a:ea typeface="+mn-ea"/>
          <a:cs typeface="+mn-cs"/>
        </a:defRPr>
      </a:lvl7pPr>
      <a:lvl8pPr marL="3200179" algn="l" rtl="0" eaLnBrk="1" latinLnBrk="0" hangingPunct="1">
        <a:defRPr kumimoji="0" kern="1200">
          <a:solidFill>
            <a:schemeClr val="tx1"/>
          </a:solidFill>
          <a:latin typeface="+mn-lt"/>
          <a:ea typeface="+mn-ea"/>
          <a:cs typeface="+mn-cs"/>
        </a:defRPr>
      </a:lvl8pPr>
      <a:lvl9pPr marL="3657346"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jpe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p:blipFill>
        <p:spPr bwMode="auto">
          <a:xfrm>
            <a:off x="1556" y="0"/>
            <a:ext cx="8226488" cy="5486907"/>
          </a:xfrm>
          <a:prstGeom prst="rect">
            <a:avLst/>
          </a:prstGeom>
          <a:ln w="9525">
            <a:noFill/>
            <a:miter lim="800000"/>
            <a:headEnd/>
            <a:tailEnd/>
          </a:ln>
          <a:effectLst/>
          <a:extLst>
            <a:ext uri="{909E8E84-426E-40DD-AFC4-6F175D3DCCD1}">
              <a14:hiddenFill xmlns:a14="http://schemas.microsoft.com/office/drawing/2010/main">
                <a:solidFill>
                  <a:schemeClr val="accent1"/>
                </a:solidFill>
              </a14:hiddenFill>
            </a:ext>
          </a:extLst>
        </p:spPr>
      </p:pic>
      <p:sp>
        <p:nvSpPr>
          <p:cNvPr id="21" name="Rectangle 20"/>
          <p:cNvSpPr/>
          <p:nvPr/>
        </p:nvSpPr>
        <p:spPr>
          <a:xfrm>
            <a:off x="457201" y="9075886"/>
            <a:ext cx="7315198" cy="985839"/>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2123813" y="6336656"/>
            <a:ext cx="5952581" cy="2667730"/>
          </a:xfrm>
        </p:spPr>
        <p:txBody>
          <a:bodyPr anchor="ctr">
            <a:noAutofit/>
          </a:bodyPr>
          <a:lstStyle/>
          <a:p>
            <a:r>
              <a:rPr lang="en-US" sz="1400" dirty="0">
                <a:solidFill>
                  <a:schemeClr val="tx2">
                    <a:lumMod val="75000"/>
                  </a:schemeClr>
                </a:solidFill>
                <a:latin typeface="Century Gothic" panose="020B0502020202020204" pitchFamily="34" charset="0"/>
              </a:rPr>
              <a:t>Stunning one level, low maintenance home in the Coves at the Lakes of Cane Bay. Plenty of character and designer upgrades. Open floor plan, chef's kitchen with quartz countertops, hardwood flooring and crown molding throughout and a HUGE master suite including a spa-like walk in shower. Low HOA, taxes and monthly utility costs. Serene lake front living in a quiet and friendly neighborhood with walking and biking trails. Private community pool and boathouse access for boating, fishing and kayaking on a 300 acre lake. Within walking distance to YMCA. 5 minute drive to supermarket, medical, dental offices and more. Abundance of medical services nearby, including a newly built hospital. Half mile to firehouse/EMS/police station. </a:t>
            </a:r>
            <a:r>
              <a:rPr lang="en-US" sz="1400">
                <a:solidFill>
                  <a:schemeClr val="tx2">
                    <a:lumMod val="75000"/>
                  </a:schemeClr>
                </a:solidFill>
                <a:latin typeface="Century Gothic" panose="020B0502020202020204" pitchFamily="34" charset="0"/>
              </a:rPr>
              <a:t>Many nearby shopping and dining options.</a:t>
            </a:r>
            <a:endParaRPr lang="en-US" sz="1400" dirty="0">
              <a:solidFill>
                <a:schemeClr val="tx2">
                  <a:lumMod val="75000"/>
                </a:schemeClr>
              </a:solidFill>
              <a:latin typeface="Century Gothic" panose="020B0502020202020204" pitchFamily="34" charset="0"/>
            </a:endParaRPr>
          </a:p>
        </p:txBody>
      </p:sp>
      <p:sp>
        <p:nvSpPr>
          <p:cNvPr id="23" name="Rectangle 22"/>
          <p:cNvSpPr/>
          <p:nvPr/>
        </p:nvSpPr>
        <p:spPr>
          <a:xfrm>
            <a:off x="4060" y="6637"/>
            <a:ext cx="7768340" cy="707886"/>
          </a:xfrm>
          <a:prstGeom prst="rect">
            <a:avLst/>
          </a:prstGeom>
          <a:noFill/>
        </p:spPr>
        <p:txBody>
          <a:bodyPr wrap="square">
            <a:spAutoFit/>
          </a:bodyPr>
          <a:lstStyle/>
          <a:p>
            <a:r>
              <a:rPr lang="en-US" sz="4000" b="1" dirty="0">
                <a:ln w="3175">
                  <a:noFill/>
                </a:ln>
                <a:solidFill>
                  <a:schemeClr val="bg1"/>
                </a:solidFill>
                <a:effectLst>
                  <a:outerShdw blurRad="38100" dist="38100" dir="2700000" algn="tl">
                    <a:srgbClr val="000000">
                      <a:alpha val="70000"/>
                    </a:srgbClr>
                  </a:outerShdw>
                </a:effectLst>
                <a:latin typeface="Freestyle Script" panose="030804020302050B0404" pitchFamily="66" charset="0"/>
              </a:rPr>
              <a:t>Stunning Home</a:t>
            </a:r>
          </a:p>
        </p:txBody>
      </p:sp>
      <p:sp>
        <p:nvSpPr>
          <p:cNvPr id="2" name="Title 1"/>
          <p:cNvSpPr>
            <a:spLocks noGrp="1"/>
          </p:cNvSpPr>
          <p:nvPr>
            <p:ph type="ctrTitle"/>
          </p:nvPr>
        </p:nvSpPr>
        <p:spPr>
          <a:xfrm>
            <a:off x="2123813" y="4976868"/>
            <a:ext cx="5952415" cy="1385427"/>
          </a:xfrm>
        </p:spPr>
        <p:txBody>
          <a:bodyPr anchor="ctr">
            <a:noAutofit/>
            <a:scene3d>
              <a:camera prst="orthographicFront"/>
              <a:lightRig rig="soft" dir="t">
                <a:rot lat="0" lon="0" rev="17220000"/>
              </a:lightRig>
            </a:scene3d>
            <a:sp3d prstMaterial="softEdge"/>
          </a:bodyPr>
          <a:lstStyle/>
          <a:p>
            <a:r>
              <a:rPr lang="en-US" sz="2799" cap="none" dirty="0">
                <a:ln w="10541" cmpd="sng">
                  <a:noFill/>
                  <a:prstDash val="solid"/>
                </a:ln>
                <a:solidFill>
                  <a:schemeClr val="bg1"/>
                </a:solidFill>
                <a:effectLst>
                  <a:outerShdw blurRad="38100" dist="38100" dir="2700000" algn="tl">
                    <a:srgbClr val="000000">
                      <a:alpha val="43137"/>
                    </a:srgbClr>
                  </a:outerShdw>
                </a:effectLst>
                <a:latin typeface="Century Gothic" panose="020B0502020202020204" pitchFamily="34" charset="0"/>
              </a:rPr>
              <a:t>285 Calm Water Way</a:t>
            </a:r>
            <a:br>
              <a:rPr lang="en-US" sz="2799" b="0" cap="none" dirty="0">
                <a:ln w="10541" cmpd="sng">
                  <a:noFill/>
                  <a:prstDash val="solid"/>
                </a:ln>
                <a:solidFill>
                  <a:schemeClr val="tx2"/>
                </a:solidFill>
                <a:effectLst/>
                <a:latin typeface="Century Gothic" panose="020B0502020202020204" pitchFamily="34" charset="0"/>
              </a:rPr>
            </a:br>
            <a:r>
              <a:rPr lang="en-US" sz="1800" b="0" cap="none" dirty="0">
                <a:ln w="10541" cmpd="sng">
                  <a:noFill/>
                  <a:prstDash val="solid"/>
                </a:ln>
                <a:solidFill>
                  <a:schemeClr val="tx2"/>
                </a:solidFill>
                <a:effectLst/>
                <a:latin typeface="Century Gothic" panose="020B0502020202020204" pitchFamily="34" charset="0"/>
              </a:rPr>
              <a:t>Cane Bay Plantation :: Summerville, SC 29486</a:t>
            </a:r>
            <a:br>
              <a:rPr lang="en-US" sz="1800" b="0" cap="none" dirty="0">
                <a:ln w="10541" cmpd="sng">
                  <a:noFill/>
                  <a:prstDash val="solid"/>
                </a:ln>
                <a:solidFill>
                  <a:schemeClr val="tx2"/>
                </a:solidFill>
                <a:effectLst/>
                <a:latin typeface="Century Gothic" panose="020B0502020202020204" pitchFamily="34" charset="0"/>
              </a:rPr>
            </a:br>
            <a:r>
              <a:rPr lang="en-US" sz="1800" b="0" cap="none" dirty="0">
                <a:ln w="10541" cmpd="sng">
                  <a:noFill/>
                  <a:prstDash val="solid"/>
                </a:ln>
                <a:solidFill>
                  <a:schemeClr val="tx2"/>
                </a:solidFill>
                <a:effectLst/>
                <a:latin typeface="Century Gothic" panose="020B0502020202020204" pitchFamily="34" charset="0"/>
              </a:rPr>
              <a:t>MLS# 20016577 :: $365,000</a:t>
            </a:r>
            <a:br>
              <a:rPr lang="en-US" sz="1800" b="0" cap="none" dirty="0">
                <a:ln w="10541" cmpd="sng">
                  <a:noFill/>
                  <a:prstDash val="solid"/>
                </a:ln>
                <a:solidFill>
                  <a:schemeClr val="tx2"/>
                </a:solidFill>
                <a:effectLst/>
                <a:latin typeface="Century Gothic" panose="020B0502020202020204" pitchFamily="34" charset="0"/>
              </a:rPr>
            </a:br>
            <a:r>
              <a:rPr lang="en-US" sz="1800" b="0" cap="none" dirty="0">
                <a:ln w="10541" cmpd="sng">
                  <a:noFill/>
                  <a:prstDash val="solid"/>
                </a:ln>
                <a:solidFill>
                  <a:schemeClr val="tx2"/>
                </a:solidFill>
                <a:effectLst/>
                <a:latin typeface="Century Gothic" panose="020B0502020202020204" pitchFamily="34" charset="0"/>
              </a:rPr>
              <a:t>3 Bed / 2 Bath</a:t>
            </a:r>
            <a:endParaRPr lang="en-US" sz="1200" b="0" cap="none" dirty="0">
              <a:ln w="10541" cmpd="sng">
                <a:noFill/>
                <a:prstDash val="solid"/>
              </a:ln>
              <a:solidFill>
                <a:schemeClr val="tx2"/>
              </a:solidFill>
              <a:effectLst/>
              <a:latin typeface="Century Gothic" panose="020B0502020202020204" pitchFamily="34" charset="0"/>
            </a:endParaRPr>
          </a:p>
        </p:txBody>
      </p:sp>
      <p:sp>
        <p:nvSpPr>
          <p:cNvPr id="5" name="Diagonal Stripe 4"/>
          <p:cNvSpPr/>
          <p:nvPr/>
        </p:nvSpPr>
        <p:spPr>
          <a:xfrm rot="5400000">
            <a:off x="6394342" y="-5978"/>
            <a:ext cx="1827110" cy="1828800"/>
          </a:xfrm>
          <a:prstGeom prst="diagStripe">
            <a:avLst/>
          </a:prstGeom>
          <a:solidFill>
            <a:srgbClr val="FF0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sp>
        <p:nvSpPr>
          <p:cNvPr id="6" name="TextBox 5"/>
          <p:cNvSpPr txBox="1"/>
          <p:nvPr/>
        </p:nvSpPr>
        <p:spPr>
          <a:xfrm rot="2643472">
            <a:off x="6529110" y="469733"/>
            <a:ext cx="1943161" cy="384721"/>
          </a:xfrm>
          <a:prstGeom prst="rect">
            <a:avLst/>
          </a:prstGeom>
          <a:noFill/>
        </p:spPr>
        <p:txBody>
          <a:bodyPr wrap="none" rtlCol="0">
            <a:spAutoFit/>
          </a:bodyPr>
          <a:lstStyle/>
          <a:p>
            <a:pPr algn="ctr"/>
            <a:r>
              <a:rPr lang="en-US" sz="1900" b="1" i="1" dirty="0">
                <a:solidFill>
                  <a:srgbClr val="FFFF00"/>
                </a:solidFill>
                <a:effectLst>
                  <a:outerShdw blurRad="38100" dist="38100" dir="2700000" algn="tl">
                    <a:srgbClr val="000000">
                      <a:alpha val="43137"/>
                    </a:srgbClr>
                  </a:outerShdw>
                </a:effectLst>
                <a:latin typeface="Trebuchet MS" panose="020B0603020202020204" pitchFamily="34" charset="0"/>
              </a:rPr>
              <a:t>10K Reduction!</a:t>
            </a:r>
          </a:p>
        </p:txBody>
      </p:sp>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52583" y="6334087"/>
            <a:ext cx="1818463" cy="1212309"/>
          </a:xfrm>
          <a:prstGeom prst="rect">
            <a:avLst/>
          </a:prstGeom>
          <a:ln>
            <a:noFill/>
          </a:ln>
        </p:spPr>
      </p:pic>
      <p:pic>
        <p:nvPicPr>
          <p:cNvPr id="27" name="Picture 26"/>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53294" y="7792578"/>
            <a:ext cx="1817455" cy="1211750"/>
          </a:xfrm>
          <a:prstGeom prst="rect">
            <a:avLst/>
          </a:prstGeom>
          <a:ln>
            <a:noFill/>
          </a:ln>
        </p:spPr>
      </p:pic>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53871" y="4876850"/>
            <a:ext cx="1816070" cy="1211062"/>
          </a:xfrm>
          <a:prstGeom prst="rect">
            <a:avLst/>
          </a:prstGeom>
          <a:ln>
            <a:noFill/>
          </a:ln>
        </p:spPr>
      </p:pic>
      <p:sp>
        <p:nvSpPr>
          <p:cNvPr id="16" name="Rectangle 15">
            <a:extLst>
              <a:ext uri="{FF2B5EF4-FFF2-40B4-BE49-F238E27FC236}">
                <a16:creationId xmlns:a16="http://schemas.microsoft.com/office/drawing/2014/main" id="{35702A6A-03A4-4667-9B6F-9FB8A7C247C8}"/>
              </a:ext>
            </a:extLst>
          </p:cNvPr>
          <p:cNvSpPr/>
          <p:nvPr/>
        </p:nvSpPr>
        <p:spPr>
          <a:xfrm>
            <a:off x="457201" y="9075886"/>
            <a:ext cx="7315198" cy="985839"/>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E661ACE6-6C4C-4499-9CED-E3DE4F3AD8BB}"/>
              </a:ext>
            </a:extLst>
          </p:cNvPr>
          <p:cNvSpPr/>
          <p:nvPr/>
        </p:nvSpPr>
        <p:spPr>
          <a:xfrm>
            <a:off x="457205" y="9198118"/>
            <a:ext cx="7315199" cy="646331"/>
          </a:xfrm>
          <a:prstGeom prst="rect">
            <a:avLst/>
          </a:prstGeom>
        </p:spPr>
        <p:txBody>
          <a:bodyPr wrap="square">
            <a:spAutoFit/>
          </a:bodyPr>
          <a:lstStyle/>
          <a:p>
            <a:pPr algn="ctr"/>
            <a:r>
              <a:rPr lang="en-US" sz="1400" dirty="0">
                <a:solidFill>
                  <a:srgbClr val="00325C"/>
                </a:solidFill>
                <a:latin typeface="Century Gothic" panose="020B0502020202020204" pitchFamily="34" charset="0"/>
              </a:rPr>
              <a:t>Connie White, Broker</a:t>
            </a:r>
          </a:p>
          <a:p>
            <a:pPr algn="ctr"/>
            <a:r>
              <a:rPr lang="en-US" sz="1100" dirty="0">
                <a:solidFill>
                  <a:srgbClr val="00325C"/>
                </a:solidFill>
                <a:latin typeface="Century Gothic" panose="020B0502020202020204" pitchFamily="34" charset="0"/>
              </a:rPr>
              <a:t>843-532-3356</a:t>
            </a:r>
          </a:p>
          <a:p>
            <a:pPr algn="ctr"/>
            <a:r>
              <a:rPr lang="en-US" sz="1100" dirty="0">
                <a:solidFill>
                  <a:srgbClr val="00325C"/>
                </a:solidFill>
                <a:latin typeface="Century Gothic" panose="020B0502020202020204" pitchFamily="34" charset="0"/>
              </a:rPr>
              <a:t>connie@chrepros.com · conniewhiterealestate.com</a:t>
            </a:r>
            <a:endParaRPr lang="en-US" sz="1000" dirty="0">
              <a:solidFill>
                <a:srgbClr val="00325C"/>
              </a:solidFill>
              <a:latin typeface="Century Gothic" panose="020B0502020202020204" pitchFamily="34" charset="0"/>
            </a:endParaRPr>
          </a:p>
        </p:txBody>
      </p:sp>
      <p:sp>
        <p:nvSpPr>
          <p:cNvPr id="26" name="Rectangle 25">
            <a:extLst>
              <a:ext uri="{FF2B5EF4-FFF2-40B4-BE49-F238E27FC236}">
                <a16:creationId xmlns:a16="http://schemas.microsoft.com/office/drawing/2014/main" id="{378C3E41-8891-4776-A15C-2CB9AF1CD422}"/>
              </a:ext>
            </a:extLst>
          </p:cNvPr>
          <p:cNvSpPr/>
          <p:nvPr/>
        </p:nvSpPr>
        <p:spPr>
          <a:xfrm>
            <a:off x="444500" y="9856537"/>
            <a:ext cx="7327903" cy="200055"/>
          </a:xfrm>
          <a:prstGeom prst="rect">
            <a:avLst/>
          </a:prstGeom>
        </p:spPr>
        <p:txBody>
          <a:bodyPr wrap="square" anchor="ctr">
            <a:spAutoFit/>
          </a:bodyPr>
          <a:lstStyle/>
          <a:p>
            <a:pPr algn="ctr"/>
            <a:r>
              <a:rPr lang="en-US" sz="700" dirty="0">
                <a:solidFill>
                  <a:schemeClr val="accent1">
                    <a:lumMod val="50000"/>
                  </a:schemeClr>
                </a:solidFill>
                <a:latin typeface="Century Gothic" panose="020B0502020202020204" pitchFamily="34" charset="0"/>
              </a:rPr>
              <a:t>Charleston Homes · 597 Old Mt. Holly Road · Suite 301 · Goose Creek, SC 29445</a:t>
            </a:r>
          </a:p>
        </p:txBody>
      </p:sp>
      <p:pic>
        <p:nvPicPr>
          <p:cNvPr id="28" name="Picture 27">
            <a:extLst>
              <a:ext uri="{FF2B5EF4-FFF2-40B4-BE49-F238E27FC236}">
                <a16:creationId xmlns:a16="http://schemas.microsoft.com/office/drawing/2014/main" id="{867F4767-2401-4E25-9CB0-E3E47AA1FE2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3206" y="9250276"/>
            <a:ext cx="849342" cy="643440"/>
          </a:xfrm>
          <a:prstGeom prst="rect">
            <a:avLst/>
          </a:prstGeom>
          <a:ln w="12700">
            <a:noFill/>
          </a:ln>
          <a:effectLst/>
        </p:spPr>
      </p:pic>
      <p:pic>
        <p:nvPicPr>
          <p:cNvPr id="29" name="Picture 28">
            <a:extLst>
              <a:ext uri="{FF2B5EF4-FFF2-40B4-BE49-F238E27FC236}">
                <a16:creationId xmlns:a16="http://schemas.microsoft.com/office/drawing/2014/main" id="{8492DED7-BD0A-4511-9144-B35AC2B46AC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25899" y="9250278"/>
            <a:ext cx="1250495" cy="661447"/>
          </a:xfrm>
          <a:prstGeom prst="rect">
            <a:avLst/>
          </a:prstGeom>
        </p:spPr>
      </p:pic>
    </p:spTree>
    <p:extLst>
      <p:ext uri="{BB962C8B-B14F-4D97-AF65-F5344CB8AC3E}">
        <p14:creationId xmlns:p14="http://schemas.microsoft.com/office/powerpoint/2010/main" val="41279503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448</TotalTime>
  <Words>206</Words>
  <Application>Microsoft Office PowerPoint</Application>
  <PresentationFormat>Custom</PresentationFormat>
  <Paragraphs>8</Paragraphs>
  <Slides>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vt:i4>
      </vt:variant>
    </vt:vector>
  </HeadingPairs>
  <TitlesOfParts>
    <vt:vector size="10" baseType="lpstr">
      <vt:lpstr>Book Antiqua</vt:lpstr>
      <vt:lpstr>Century Gothic</vt:lpstr>
      <vt:lpstr>Freestyle Script</vt:lpstr>
      <vt:lpstr>Lucida Sans</vt:lpstr>
      <vt:lpstr>Trebuchet MS</vt:lpstr>
      <vt:lpstr>Wingdings</vt:lpstr>
      <vt:lpstr>Wingdings 2</vt:lpstr>
      <vt:lpstr>Wingdings 3</vt:lpstr>
      <vt:lpstr>Apex</vt:lpstr>
      <vt:lpstr>285 Calm Water Way Cane Bay Plantation :: Summerville, SC 29486 MLS# 20016577 :: $365,000 3 Bed / 2 Bath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96</cp:revision>
  <dcterms:created xsi:type="dcterms:W3CDTF">2006-08-16T00:00:00Z</dcterms:created>
  <dcterms:modified xsi:type="dcterms:W3CDTF">2020-10-02T12:24:51Z</dcterms:modified>
</cp:coreProperties>
</file>