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p:scale>
          <a:sx n="75" d="100"/>
          <a:sy n="75" d="100"/>
        </p:scale>
        <p:origin x="2258" y="2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6/27/2022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6/27/2022</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920" b="920"/>
          <a:stretch/>
        </p:blipFill>
        <p:spPr>
          <a:xfrm>
            <a:off x="1573007" y="0"/>
            <a:ext cx="6656593" cy="4356107"/>
          </a:xfrm>
          <a:prstGeom prst="rect">
            <a:avLst/>
          </a:prstGeom>
          <a:ln>
            <a:noFill/>
          </a:ln>
          <a:effectLst>
            <a:softEdge rad="112500"/>
          </a:effectLst>
        </p:spPr>
      </p:pic>
      <p:sp>
        <p:nvSpPr>
          <p:cNvPr id="2" name="Title 1"/>
          <p:cNvSpPr>
            <a:spLocks noGrp="1"/>
          </p:cNvSpPr>
          <p:nvPr>
            <p:ph type="ctrTitle"/>
          </p:nvPr>
        </p:nvSpPr>
        <p:spPr>
          <a:xfrm>
            <a:off x="1573007" y="4344620"/>
            <a:ext cx="6656593" cy="1000869"/>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1"/>
                </a:solidFill>
                <a:effectLst/>
                <a:latin typeface="Trebuchet MS" panose="020B0603020202020204" pitchFamily="34" charset="0"/>
              </a:rPr>
              <a:t>2862 Princess Pond Road</a:t>
            </a:r>
            <a:br>
              <a:rPr lang="en-US" sz="2400" cap="none" dirty="0">
                <a:ln w="10541" cmpd="sng">
                  <a:noFill/>
                  <a:prstDash val="solid"/>
                </a:ln>
                <a:solidFill>
                  <a:schemeClr val="tx1"/>
                </a:solidFill>
                <a:effectLst/>
                <a:latin typeface="Trebuchet MS" panose="020B0603020202020204" pitchFamily="34" charset="0"/>
              </a:rPr>
            </a:br>
            <a:r>
              <a:rPr lang="en-US" sz="1800" cap="none" dirty="0">
                <a:ln w="10541" cmpd="sng">
                  <a:noFill/>
                  <a:prstDash val="solid"/>
                </a:ln>
                <a:solidFill>
                  <a:schemeClr val="tx1"/>
                </a:solidFill>
                <a:effectLst/>
                <a:latin typeface="Trebuchet MS" panose="020B0603020202020204" pitchFamily="34" charset="0"/>
              </a:rPr>
              <a:t>Prince | Summerton, SC 29148</a:t>
            </a:r>
            <a:br>
              <a:rPr lang="en-US" sz="1800" cap="none" dirty="0">
                <a:ln w="10541" cmpd="sng">
                  <a:noFill/>
                  <a:prstDash val="solid"/>
                </a:ln>
                <a:solidFill>
                  <a:schemeClr val="tx1"/>
                </a:solidFill>
                <a:effectLst/>
                <a:latin typeface="Trebuchet MS" panose="020B0603020202020204" pitchFamily="34" charset="0"/>
              </a:rPr>
            </a:br>
            <a:r>
              <a:rPr lang="en-US" sz="1800" cap="none" dirty="0">
                <a:ln w="10541" cmpd="sng">
                  <a:noFill/>
                  <a:prstDash val="solid"/>
                </a:ln>
                <a:solidFill>
                  <a:schemeClr val="tx1"/>
                </a:solidFill>
                <a:effectLst/>
                <a:latin typeface="Trebuchet MS" panose="020B0603020202020204" pitchFamily="34" charset="0"/>
              </a:rPr>
              <a:t>MLS# 22015028 | $740,000</a:t>
            </a:r>
          </a:p>
        </p:txBody>
      </p:sp>
      <p:sp>
        <p:nvSpPr>
          <p:cNvPr id="17" name="Rectangle 16"/>
          <p:cNvSpPr/>
          <p:nvPr/>
        </p:nvSpPr>
        <p:spPr>
          <a:xfrm>
            <a:off x="2546985" y="8859411"/>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www.therightrayhome.com</a:t>
            </a:r>
          </a:p>
        </p:txBody>
      </p:sp>
      <p:grpSp>
        <p:nvGrpSpPr>
          <p:cNvPr id="23" name="Group 22"/>
          <p:cNvGrpSpPr/>
          <p:nvPr/>
        </p:nvGrpSpPr>
        <p:grpSpPr>
          <a:xfrm>
            <a:off x="317636" y="896540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8763000" y="2179016"/>
            <a:ext cx="1818703" cy="2677656"/>
          </a:xfrm>
          <a:prstGeom prst="rect">
            <a:avLst/>
          </a:prstGeom>
          <a:noFill/>
          <a:effectLst/>
        </p:spPr>
        <p:txBody>
          <a:bodyPr wrap="square">
            <a:spAutoFit/>
          </a:bodyPr>
          <a:lstStyle/>
          <a:p>
            <a:pPr algn="ctr"/>
            <a:r>
              <a:rPr lang="en-US" sz="2800" b="1" i="1" dirty="0">
                <a:ln w="3175">
                  <a:solidFill>
                    <a:srgbClr val="FFC000"/>
                  </a:solidFill>
                </a:ln>
                <a:solidFill>
                  <a:srgbClr val="FFFF00"/>
                </a:solidFill>
                <a:effectLst>
                  <a:outerShdw blurRad="38100" dist="38100" dir="2700000" algn="tl">
                    <a:srgbClr val="000000">
                      <a:alpha val="43137"/>
                    </a:srgbClr>
                  </a:outerShdw>
                </a:effectLst>
                <a:latin typeface="Trajan Pro" pitchFamily="18" charset="0"/>
              </a:rPr>
              <a:t>SCHEDULE YOUR SHOWING TODAY!</a:t>
            </a: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52400" y="4092014"/>
            <a:ext cx="1224044" cy="811949"/>
          </a:xfrm>
          <a:prstGeom prst="rect">
            <a:avLst/>
          </a:prstGeom>
          <a:ln>
            <a:noFill/>
          </a:ln>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55269" y="186270"/>
            <a:ext cx="1218306" cy="808142"/>
          </a:xfrm>
          <a:prstGeom prst="rect">
            <a:avLst/>
          </a:prstGeom>
          <a:ln>
            <a:noFill/>
          </a:ln>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2400" y="2137234"/>
            <a:ext cx="1224044" cy="811949"/>
          </a:xfrm>
          <a:prstGeom prst="rect">
            <a:avLst/>
          </a:prstGeom>
          <a:ln>
            <a:noFill/>
          </a:ln>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2400" y="1159844"/>
            <a:ext cx="1224044" cy="811949"/>
          </a:xfrm>
          <a:prstGeom prst="rect">
            <a:avLst/>
          </a:prstGeom>
          <a:ln>
            <a:noFill/>
          </a:ln>
          <a:effectLst/>
        </p:spPr>
      </p:pic>
      <p:sp>
        <p:nvSpPr>
          <p:cNvPr id="5" name="Rectangle 4"/>
          <p:cNvSpPr/>
          <p:nvPr/>
        </p:nvSpPr>
        <p:spPr>
          <a:xfrm>
            <a:off x="1676525" y="152400"/>
            <a:ext cx="6400675" cy="461665"/>
          </a:xfrm>
          <a:prstGeom prst="rect">
            <a:avLst/>
          </a:prstGeom>
        </p:spPr>
        <p:txBody>
          <a:bodyPr wrap="square">
            <a:spAutoFit/>
          </a:bodyPr>
          <a:lstStyle/>
          <a:p>
            <a:pPr algn="ctr"/>
            <a:r>
              <a:rPr lang="en-US" sz="2400" b="1" i="1" dirty="0">
                <a:solidFill>
                  <a:schemeClr val="bg1"/>
                </a:solidFill>
                <a:effectLst>
                  <a:outerShdw blurRad="38100" dist="38100" dir="2700000" algn="tl">
                    <a:srgbClr val="000000">
                      <a:alpha val="43137"/>
                    </a:srgbClr>
                  </a:outerShdw>
                </a:effectLst>
                <a:latin typeface="Trajan Pro" panose="02020502050506020301" pitchFamily="18" charset="0"/>
              </a:rPr>
              <a:t>Price Improvement!</a:t>
            </a: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787053" y="8859411"/>
            <a:ext cx="1066800" cy="978408"/>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52400" y="6046794"/>
            <a:ext cx="1224044" cy="811949"/>
          </a:xfrm>
          <a:prstGeom prst="rect">
            <a:avLst/>
          </a:prstGeom>
          <a:ln>
            <a:noFill/>
          </a:ln>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58432" y="7022144"/>
            <a:ext cx="1206243" cy="812204"/>
          </a:xfrm>
          <a:prstGeom prst="rect">
            <a:avLst/>
          </a:prstGeom>
          <a:ln>
            <a:noFill/>
          </a:ln>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55447" y="7997730"/>
            <a:ext cx="1212511" cy="804298"/>
          </a:xfrm>
          <a:prstGeom prst="rect">
            <a:avLst/>
          </a:prstGeom>
          <a:ln>
            <a:noFill/>
          </a:ln>
          <a:effectLst/>
        </p:spPr>
      </p:pic>
      <p:pic>
        <p:nvPicPr>
          <p:cNvPr id="20" name="Picture 19">
            <a:extLst>
              <a:ext uri="{FF2B5EF4-FFF2-40B4-BE49-F238E27FC236}">
                <a16:creationId xmlns:a16="http://schemas.microsoft.com/office/drawing/2014/main" id="{8655F83D-A36D-4128-BF05-2A4E47B52BC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52400" y="5071444"/>
            <a:ext cx="1224044" cy="807869"/>
          </a:xfrm>
          <a:prstGeom prst="rect">
            <a:avLst/>
          </a:prstGeom>
          <a:ln>
            <a:noFill/>
          </a:ln>
          <a:effectLst/>
        </p:spPr>
      </p:pic>
      <p:sp>
        <p:nvSpPr>
          <p:cNvPr id="3" name="Subtitle 2"/>
          <p:cNvSpPr>
            <a:spLocks noGrp="1"/>
          </p:cNvSpPr>
          <p:nvPr>
            <p:ph type="subTitle" idx="1"/>
          </p:nvPr>
        </p:nvSpPr>
        <p:spPr>
          <a:xfrm>
            <a:off x="1573007" y="5334001"/>
            <a:ext cx="6656594" cy="3428942"/>
          </a:xfrm>
        </p:spPr>
        <p:txBody>
          <a:bodyPr anchor="ctr">
            <a:noAutofit/>
          </a:bodyPr>
          <a:lstStyle/>
          <a:p>
            <a:r>
              <a:rPr lang="en-US" sz="1000" dirty="0">
                <a:latin typeface="Trebuchet MS" panose="020B0603020202020204" pitchFamily="34" charset="0"/>
              </a:rPr>
              <a:t>This custom-built 3-bedroom, 2.5-bathroom log cabin home encompasses over a half-acre lot one street back from ''the big water'' on Lake Marion. A long inviting driveway and full front porch greet you approaching the home. Enter through the welcoming foyer which opens up to a gorgeous cathedral ceiling two story large family room. You can feel the warmth of a home walking into this log cabin. The characteristics shine throughout the home with beamed ceilings and log constructed walls. The family room has an abundance of natural light from the second story windows, and plenty of room for furniture placement. Off the family room are </a:t>
            </a:r>
            <a:r>
              <a:rPr lang="en-US" sz="1000" dirty="0" err="1">
                <a:latin typeface="Trebuchet MS" panose="020B0603020202020204" pitchFamily="34" charset="0"/>
              </a:rPr>
              <a:t>french</a:t>
            </a:r>
            <a:r>
              <a:rPr lang="en-US" sz="1000" dirty="0">
                <a:latin typeface="Trebuchet MS" panose="020B0603020202020204" pitchFamily="34" charset="0"/>
              </a:rPr>
              <a:t> doors leading to a bonus room. This room can be used as an office, a formal living area or whatever suites your lifestyle. Opening up to the family room is a spacious dining area and a wonderful kitchen. Host dinner parties or enjoy a family meal in the separate dining area. If you're just grabbing a bite to eat or conversing with friends, pull up a chair at the bar height peninsula. Offering ample amounts of counter space to prep delicious meals and plenty of cabinet space for all your kitchen accessories, this kitchen is sure to meet your standards. A generously sized, charming, first floor master bedroom has a sitting area and </a:t>
            </a:r>
            <a:r>
              <a:rPr lang="en-US" sz="1000" dirty="0" err="1">
                <a:latin typeface="Trebuchet MS" panose="020B0603020202020204" pitchFamily="34" charset="0"/>
              </a:rPr>
              <a:t>en</a:t>
            </a:r>
            <a:r>
              <a:rPr lang="en-US" sz="1000" dirty="0">
                <a:latin typeface="Trebuchet MS" panose="020B0603020202020204" pitchFamily="34" charset="0"/>
              </a:rPr>
              <a:t>-suite. The </a:t>
            </a:r>
            <a:r>
              <a:rPr lang="en-US" sz="1000" dirty="0" err="1">
                <a:latin typeface="Trebuchet MS" panose="020B0603020202020204" pitchFamily="34" charset="0"/>
              </a:rPr>
              <a:t>en</a:t>
            </a:r>
            <a:r>
              <a:rPr lang="en-US" sz="1000" dirty="0">
                <a:latin typeface="Trebuchet MS" panose="020B0603020202020204" pitchFamily="34" charset="0"/>
              </a:rPr>
              <a:t>-suite has a dual sink vanity and a large glass door shower. The landing on the top of the second story gives an amazing view looking down on the large family room and views of the tree line in the back of the home through the second story windows. Two nicely sized bedrooms share an additional full-sized bathroom with a dual sink vanity on the second floor. The back of the home has a huge screened in porch with access through the </a:t>
            </a:r>
            <a:r>
              <a:rPr lang="en-US" sz="1000" dirty="0" err="1">
                <a:latin typeface="Trebuchet MS" panose="020B0603020202020204" pitchFamily="34" charset="0"/>
              </a:rPr>
              <a:t>french</a:t>
            </a:r>
            <a:r>
              <a:rPr lang="en-US" sz="1000" dirty="0">
                <a:latin typeface="Trebuchet MS" panose="020B0603020202020204" pitchFamily="34" charset="0"/>
              </a:rPr>
              <a:t> doors in the dining room. The outdoor space allows you to enjoy all that nature offers with hints of "the big water" on Lake Marion through the trees. It's evident that a lot of care and thought went into building this custom log cabin. The home comes equipped with a generator in case of emergencies. Don't miss out on owning a gorgeous, charming, custom log cabin home near "the big water" on Lake Marion, the largest lake in South Carolina.</a:t>
            </a:r>
          </a:p>
          <a:p>
            <a:r>
              <a:rPr lang="en-US" sz="1000" dirty="0">
                <a:latin typeface="Trebuchet MS" panose="020B0603020202020204" pitchFamily="34" charset="0"/>
              </a:rPr>
              <a:t>The log cabin is centrally located from I-95 Exit 102 toward North Santee. Charleston and Columbia are about one-hour drive away.</a:t>
            </a:r>
          </a:p>
        </p:txBody>
      </p:sp>
      <p:pic>
        <p:nvPicPr>
          <p:cNvPr id="22" name="Picture 21">
            <a:extLst>
              <a:ext uri="{FF2B5EF4-FFF2-40B4-BE49-F238E27FC236}">
                <a16:creationId xmlns:a16="http://schemas.microsoft.com/office/drawing/2014/main" id="{E663D299-70E4-584F-6F7D-2BB15B6CD477}"/>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46663" y="3114624"/>
            <a:ext cx="1224043" cy="811948"/>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229</TotalTime>
  <Words>500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2862 Princess Pond Road Prince | Summerton, SC 29148 MLS# 22015028 | $740,000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2022-06-27T10:54:57Z</dcterms:modified>
</cp:coreProperties>
</file>