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varScale="1">
        <p:scale>
          <a:sx n="46" d="100"/>
          <a:sy n="46" d="100"/>
        </p:scale>
        <p:origin x="227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29F54-7B6F-4567-9915-E0F74A9E1081}"/>
              </a:ext>
            </a:extLst>
          </p:cNvPr>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a:extLst>
              <a:ext uri="{FF2B5EF4-FFF2-40B4-BE49-F238E27FC236}">
                <a16:creationId xmlns:a16="http://schemas.microsoft.com/office/drawing/2014/main" id="{58C7B488-6F8E-49F1-B3A1-5BEC53AB6CC4}"/>
              </a:ext>
            </a:extLst>
          </p:cNvPr>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a:extLst>
              <a:ext uri="{FF2B5EF4-FFF2-40B4-BE49-F238E27FC236}">
                <a16:creationId xmlns:a16="http://schemas.microsoft.com/office/drawing/2014/main" id="{35B5A10B-80E2-494A-9A4E-5A2550C42BDB}"/>
              </a:ext>
            </a:extLst>
          </p:cNvPr>
          <p:cNvSpPr>
            <a:spLocks noGrp="1"/>
          </p:cNvSpPr>
          <p:nvPr>
            <p:ph type="dt" sz="half" idx="10"/>
          </p:nvPr>
        </p:nvSpPr>
        <p:spPr/>
        <p:txBody>
          <a:bodyPr/>
          <a:lstStyle/>
          <a:p>
            <a:fld id="{1D8BD707-D9CF-40AE-B4C6-C98DA3205C09}" type="datetimeFigureOut">
              <a:rPr lang="en-US" smtClean="0"/>
              <a:pPr/>
              <a:t>2/6/2019</a:t>
            </a:fld>
            <a:endParaRPr lang="en-US"/>
          </a:p>
        </p:txBody>
      </p:sp>
      <p:sp>
        <p:nvSpPr>
          <p:cNvPr id="5" name="Footer Placeholder 4">
            <a:extLst>
              <a:ext uri="{FF2B5EF4-FFF2-40B4-BE49-F238E27FC236}">
                <a16:creationId xmlns:a16="http://schemas.microsoft.com/office/drawing/2014/main" id="{19901DFA-488C-4FB3-9749-BFB997ACE2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DBE505-06A7-43DC-A376-F14A3125433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41692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57943-447A-44AC-8EC6-B72047CB9B8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3AC7CF9-4764-4C4E-8C1B-601F2AB89A4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239973-DF95-4C03-BAF3-8C5B8B785F5D}"/>
              </a:ext>
            </a:extLst>
          </p:cNvPr>
          <p:cNvSpPr>
            <a:spLocks noGrp="1"/>
          </p:cNvSpPr>
          <p:nvPr>
            <p:ph type="dt" sz="half" idx="10"/>
          </p:nvPr>
        </p:nvSpPr>
        <p:spPr/>
        <p:txBody>
          <a:bodyPr/>
          <a:lstStyle/>
          <a:p>
            <a:fld id="{1D8BD707-D9CF-40AE-B4C6-C98DA3205C09}" type="datetimeFigureOut">
              <a:rPr lang="en-US" smtClean="0"/>
              <a:pPr/>
              <a:t>2/6/2019</a:t>
            </a:fld>
            <a:endParaRPr lang="en-US"/>
          </a:p>
        </p:txBody>
      </p:sp>
      <p:sp>
        <p:nvSpPr>
          <p:cNvPr id="5" name="Footer Placeholder 4">
            <a:extLst>
              <a:ext uri="{FF2B5EF4-FFF2-40B4-BE49-F238E27FC236}">
                <a16:creationId xmlns:a16="http://schemas.microsoft.com/office/drawing/2014/main" id="{F42D6115-5DE5-4244-A9D6-62CC0170F9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DB6659-4AB1-4FB3-81C2-54EE54D2365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0873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EBEA87-7FC4-467B-BAC1-D9AA95E0A4EC}"/>
              </a:ext>
            </a:extLst>
          </p:cNvPr>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CE5D893-6A64-4DCF-A757-00EA3B4805A9}"/>
              </a:ext>
            </a:extLst>
          </p:cNvPr>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CB14D4-46FD-4EB6-B0AA-C23957E9B450}"/>
              </a:ext>
            </a:extLst>
          </p:cNvPr>
          <p:cNvSpPr>
            <a:spLocks noGrp="1"/>
          </p:cNvSpPr>
          <p:nvPr>
            <p:ph type="dt" sz="half" idx="10"/>
          </p:nvPr>
        </p:nvSpPr>
        <p:spPr/>
        <p:txBody>
          <a:bodyPr/>
          <a:lstStyle/>
          <a:p>
            <a:fld id="{1D8BD707-D9CF-40AE-B4C6-C98DA3205C09}" type="datetimeFigureOut">
              <a:rPr lang="en-US" smtClean="0"/>
              <a:pPr/>
              <a:t>2/6/2019</a:t>
            </a:fld>
            <a:endParaRPr lang="en-US"/>
          </a:p>
        </p:txBody>
      </p:sp>
      <p:sp>
        <p:nvSpPr>
          <p:cNvPr id="5" name="Footer Placeholder 4">
            <a:extLst>
              <a:ext uri="{FF2B5EF4-FFF2-40B4-BE49-F238E27FC236}">
                <a16:creationId xmlns:a16="http://schemas.microsoft.com/office/drawing/2014/main" id="{3C64F4F0-CB16-461C-9A3B-FE29770450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0124DB-5E86-498E-BD61-250E127A227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53028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1967B-1FEE-4D6F-B76F-ED32911DCC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7A947E-993F-4EBB-BC79-FE6DC7E69F3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196882-1B12-4647-A76E-C146A9669F83}"/>
              </a:ext>
            </a:extLst>
          </p:cNvPr>
          <p:cNvSpPr>
            <a:spLocks noGrp="1"/>
          </p:cNvSpPr>
          <p:nvPr>
            <p:ph type="dt" sz="half" idx="10"/>
          </p:nvPr>
        </p:nvSpPr>
        <p:spPr/>
        <p:txBody>
          <a:bodyPr/>
          <a:lstStyle/>
          <a:p>
            <a:fld id="{1D8BD707-D9CF-40AE-B4C6-C98DA3205C09}" type="datetimeFigureOut">
              <a:rPr lang="en-US" smtClean="0"/>
              <a:pPr/>
              <a:t>2/6/2019</a:t>
            </a:fld>
            <a:endParaRPr lang="en-US"/>
          </a:p>
        </p:txBody>
      </p:sp>
      <p:sp>
        <p:nvSpPr>
          <p:cNvPr id="5" name="Footer Placeholder 4">
            <a:extLst>
              <a:ext uri="{FF2B5EF4-FFF2-40B4-BE49-F238E27FC236}">
                <a16:creationId xmlns:a16="http://schemas.microsoft.com/office/drawing/2014/main" id="{BCBC1708-7282-4935-94CE-BC494214D6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EA0B14-1702-4501-946E-70C29AF2F3C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69284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ACC4C-7727-4AB7-A9AD-456878F43748}"/>
              </a:ext>
            </a:extLst>
          </p:cNvPr>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a:extLst>
              <a:ext uri="{FF2B5EF4-FFF2-40B4-BE49-F238E27FC236}">
                <a16:creationId xmlns:a16="http://schemas.microsoft.com/office/drawing/2014/main" id="{236532E9-38DC-4B3A-BAA1-828F1B6982F1}"/>
              </a:ext>
            </a:extLst>
          </p:cNvPr>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E3B7ECA-6773-4209-9D96-9B93C108CE43}"/>
              </a:ext>
            </a:extLst>
          </p:cNvPr>
          <p:cNvSpPr>
            <a:spLocks noGrp="1"/>
          </p:cNvSpPr>
          <p:nvPr>
            <p:ph type="dt" sz="half" idx="10"/>
          </p:nvPr>
        </p:nvSpPr>
        <p:spPr/>
        <p:txBody>
          <a:bodyPr/>
          <a:lstStyle/>
          <a:p>
            <a:fld id="{1D8BD707-D9CF-40AE-B4C6-C98DA3205C09}" type="datetimeFigureOut">
              <a:rPr lang="en-US" smtClean="0"/>
              <a:pPr/>
              <a:t>2/6/2019</a:t>
            </a:fld>
            <a:endParaRPr lang="en-US"/>
          </a:p>
        </p:txBody>
      </p:sp>
      <p:sp>
        <p:nvSpPr>
          <p:cNvPr id="5" name="Footer Placeholder 4">
            <a:extLst>
              <a:ext uri="{FF2B5EF4-FFF2-40B4-BE49-F238E27FC236}">
                <a16:creationId xmlns:a16="http://schemas.microsoft.com/office/drawing/2014/main" id="{30ECB23D-A065-4A4F-8B64-C1C36BE40D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2812CD-E62C-4408-B7FD-9DC05557B21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62035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FDE13-206C-46A6-A90A-F0A8A7236E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60B0DDC-A317-4219-BF2A-E1DBD633C572}"/>
              </a:ext>
            </a:extLst>
          </p:cNvPr>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2D86E09-0FDB-4989-A23B-03AB7A3D5CCE}"/>
              </a:ext>
            </a:extLst>
          </p:cNvPr>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03641F-EF06-439B-AA30-1DFEE6E5CB67}"/>
              </a:ext>
            </a:extLst>
          </p:cNvPr>
          <p:cNvSpPr>
            <a:spLocks noGrp="1"/>
          </p:cNvSpPr>
          <p:nvPr>
            <p:ph type="dt" sz="half" idx="10"/>
          </p:nvPr>
        </p:nvSpPr>
        <p:spPr/>
        <p:txBody>
          <a:bodyPr/>
          <a:lstStyle/>
          <a:p>
            <a:fld id="{1D8BD707-D9CF-40AE-B4C6-C98DA3205C09}" type="datetimeFigureOut">
              <a:rPr lang="en-US" smtClean="0"/>
              <a:pPr/>
              <a:t>2/6/2019</a:t>
            </a:fld>
            <a:endParaRPr lang="en-US"/>
          </a:p>
        </p:txBody>
      </p:sp>
      <p:sp>
        <p:nvSpPr>
          <p:cNvPr id="6" name="Footer Placeholder 5">
            <a:extLst>
              <a:ext uri="{FF2B5EF4-FFF2-40B4-BE49-F238E27FC236}">
                <a16:creationId xmlns:a16="http://schemas.microsoft.com/office/drawing/2014/main" id="{CD418E80-D5F9-4F53-873C-636571553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6A5F12-A9CA-4ECE-A337-A149AC09E63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63865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C12E7-3CD6-472A-9E35-24F8D4E08919}"/>
              </a:ext>
            </a:extLst>
          </p:cNvPr>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91E558-4AC9-44CF-B868-130079EBD689}"/>
              </a:ext>
            </a:extLst>
          </p:cNvPr>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a:extLst>
              <a:ext uri="{FF2B5EF4-FFF2-40B4-BE49-F238E27FC236}">
                <a16:creationId xmlns:a16="http://schemas.microsoft.com/office/drawing/2014/main" id="{A3567D34-87DB-44E2-8651-4E1E0C169D31}"/>
              </a:ext>
            </a:extLst>
          </p:cNvPr>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66B877-EDA9-41FF-8228-07AE44CA14CF}"/>
              </a:ext>
            </a:extLst>
          </p:cNvPr>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a:extLst>
              <a:ext uri="{FF2B5EF4-FFF2-40B4-BE49-F238E27FC236}">
                <a16:creationId xmlns:a16="http://schemas.microsoft.com/office/drawing/2014/main" id="{10BFEA76-8477-4128-9071-9C4851E73F3E}"/>
              </a:ext>
            </a:extLst>
          </p:cNvPr>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3496250-4171-4736-9A15-00D3C3766779}"/>
              </a:ext>
            </a:extLst>
          </p:cNvPr>
          <p:cNvSpPr>
            <a:spLocks noGrp="1"/>
          </p:cNvSpPr>
          <p:nvPr>
            <p:ph type="dt" sz="half" idx="10"/>
          </p:nvPr>
        </p:nvSpPr>
        <p:spPr/>
        <p:txBody>
          <a:bodyPr/>
          <a:lstStyle/>
          <a:p>
            <a:fld id="{1D8BD707-D9CF-40AE-B4C6-C98DA3205C09}" type="datetimeFigureOut">
              <a:rPr lang="en-US" smtClean="0"/>
              <a:pPr/>
              <a:t>2/6/2019</a:t>
            </a:fld>
            <a:endParaRPr lang="en-US"/>
          </a:p>
        </p:txBody>
      </p:sp>
      <p:sp>
        <p:nvSpPr>
          <p:cNvPr id="8" name="Footer Placeholder 7">
            <a:extLst>
              <a:ext uri="{FF2B5EF4-FFF2-40B4-BE49-F238E27FC236}">
                <a16:creationId xmlns:a16="http://schemas.microsoft.com/office/drawing/2014/main" id="{39ED1F35-848E-4DC9-BEE7-FD84CD94A7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0A41A48-9240-4959-93CF-7FA9DEA02DD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78174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E0665-1646-4F77-AEF9-DC053B6357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FC95C87-0DAA-4E4E-8C36-473A4C56A3AD}"/>
              </a:ext>
            </a:extLst>
          </p:cNvPr>
          <p:cNvSpPr>
            <a:spLocks noGrp="1"/>
          </p:cNvSpPr>
          <p:nvPr>
            <p:ph type="dt" sz="half" idx="10"/>
          </p:nvPr>
        </p:nvSpPr>
        <p:spPr/>
        <p:txBody>
          <a:bodyPr/>
          <a:lstStyle/>
          <a:p>
            <a:fld id="{1D8BD707-D9CF-40AE-B4C6-C98DA3205C09}" type="datetimeFigureOut">
              <a:rPr lang="en-US" smtClean="0"/>
              <a:pPr/>
              <a:t>2/6/2019</a:t>
            </a:fld>
            <a:endParaRPr lang="en-US"/>
          </a:p>
        </p:txBody>
      </p:sp>
      <p:sp>
        <p:nvSpPr>
          <p:cNvPr id="4" name="Footer Placeholder 3">
            <a:extLst>
              <a:ext uri="{FF2B5EF4-FFF2-40B4-BE49-F238E27FC236}">
                <a16:creationId xmlns:a16="http://schemas.microsoft.com/office/drawing/2014/main" id="{9F028BE7-9CE3-4FCB-883B-C2CDC311FE9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C68EA0B-4F63-4745-8959-9E9CEADBD88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27473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D4BFF8-62F0-4512-9890-C5BD7F0F04E8}"/>
              </a:ext>
            </a:extLst>
          </p:cNvPr>
          <p:cNvSpPr>
            <a:spLocks noGrp="1"/>
          </p:cNvSpPr>
          <p:nvPr>
            <p:ph type="dt" sz="half" idx="10"/>
          </p:nvPr>
        </p:nvSpPr>
        <p:spPr/>
        <p:txBody>
          <a:bodyPr/>
          <a:lstStyle/>
          <a:p>
            <a:fld id="{1D8BD707-D9CF-40AE-B4C6-C98DA3205C09}" type="datetimeFigureOut">
              <a:rPr lang="en-US" smtClean="0"/>
              <a:pPr/>
              <a:t>2/6/2019</a:t>
            </a:fld>
            <a:endParaRPr lang="en-US"/>
          </a:p>
        </p:txBody>
      </p:sp>
      <p:sp>
        <p:nvSpPr>
          <p:cNvPr id="3" name="Footer Placeholder 2">
            <a:extLst>
              <a:ext uri="{FF2B5EF4-FFF2-40B4-BE49-F238E27FC236}">
                <a16:creationId xmlns:a16="http://schemas.microsoft.com/office/drawing/2014/main" id="{5F247FDE-AB4B-476A-B854-8943F780A29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A785675-024A-438E-AD07-64B3D7B81AAF}"/>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95106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DC87D-1C1E-41A6-A671-5FCA9A3BF79A}"/>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a:extLst>
              <a:ext uri="{FF2B5EF4-FFF2-40B4-BE49-F238E27FC236}">
                <a16:creationId xmlns:a16="http://schemas.microsoft.com/office/drawing/2014/main" id="{14D792BB-CCCA-42A6-A545-B99360E9661A}"/>
              </a:ext>
            </a:extLst>
          </p:cNvPr>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E88FD4-A704-46A2-9C88-8BAEADD2FD42}"/>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6F3AC63B-A1B6-4211-A747-5AE9282B7A13}"/>
              </a:ext>
            </a:extLst>
          </p:cNvPr>
          <p:cNvSpPr>
            <a:spLocks noGrp="1"/>
          </p:cNvSpPr>
          <p:nvPr>
            <p:ph type="dt" sz="half" idx="10"/>
          </p:nvPr>
        </p:nvSpPr>
        <p:spPr/>
        <p:txBody>
          <a:bodyPr/>
          <a:lstStyle/>
          <a:p>
            <a:fld id="{1D8BD707-D9CF-40AE-B4C6-C98DA3205C09}" type="datetimeFigureOut">
              <a:rPr lang="en-US" smtClean="0"/>
              <a:pPr/>
              <a:t>2/6/2019</a:t>
            </a:fld>
            <a:endParaRPr lang="en-US"/>
          </a:p>
        </p:txBody>
      </p:sp>
      <p:sp>
        <p:nvSpPr>
          <p:cNvPr id="6" name="Footer Placeholder 5">
            <a:extLst>
              <a:ext uri="{FF2B5EF4-FFF2-40B4-BE49-F238E27FC236}">
                <a16:creationId xmlns:a16="http://schemas.microsoft.com/office/drawing/2014/main" id="{4D139476-D4E4-4EDB-9521-04E82D6A8C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A8E10C-7292-41D2-9C0A-0BEC9739FA7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73592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E7F2A-F67B-4E41-9F73-BCA0B99A6ADB}"/>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a:extLst>
              <a:ext uri="{FF2B5EF4-FFF2-40B4-BE49-F238E27FC236}">
                <a16:creationId xmlns:a16="http://schemas.microsoft.com/office/drawing/2014/main" id="{D7A055F3-08CB-4253-A387-F0B5C456F869}"/>
              </a:ext>
            </a:extLst>
          </p:cNvPr>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a:extLst>
              <a:ext uri="{FF2B5EF4-FFF2-40B4-BE49-F238E27FC236}">
                <a16:creationId xmlns:a16="http://schemas.microsoft.com/office/drawing/2014/main" id="{9B6F0AC7-5D37-4F65-BC8F-22ACD29A5BF8}"/>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4857E916-1426-4D5F-9B69-7F1C5BEF8E68}"/>
              </a:ext>
            </a:extLst>
          </p:cNvPr>
          <p:cNvSpPr>
            <a:spLocks noGrp="1"/>
          </p:cNvSpPr>
          <p:nvPr>
            <p:ph type="dt" sz="half" idx="10"/>
          </p:nvPr>
        </p:nvSpPr>
        <p:spPr/>
        <p:txBody>
          <a:bodyPr/>
          <a:lstStyle/>
          <a:p>
            <a:fld id="{1D8BD707-D9CF-40AE-B4C6-C98DA3205C09}" type="datetimeFigureOut">
              <a:rPr lang="en-US" smtClean="0"/>
              <a:pPr/>
              <a:t>2/6/2019</a:t>
            </a:fld>
            <a:endParaRPr lang="en-US"/>
          </a:p>
        </p:txBody>
      </p:sp>
      <p:sp>
        <p:nvSpPr>
          <p:cNvPr id="6" name="Footer Placeholder 5">
            <a:extLst>
              <a:ext uri="{FF2B5EF4-FFF2-40B4-BE49-F238E27FC236}">
                <a16:creationId xmlns:a16="http://schemas.microsoft.com/office/drawing/2014/main" id="{86ECCF08-4FF5-4B00-A298-3615E1FC19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8CE7F3-56EC-468F-A3CE-4066342CD60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94753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45342A-7AAA-4302-9BA8-FFD3E2BC4D31}"/>
              </a:ext>
            </a:extLst>
          </p:cNvPr>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6D4BD7-D758-42E4-827F-F7E7BF335F40}"/>
              </a:ext>
            </a:extLst>
          </p:cNvPr>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FE4797-1A5E-415C-A345-80587E66E3F1}"/>
              </a:ext>
            </a:extLst>
          </p:cNvPr>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8BD707-D9CF-40AE-B4C6-C98DA3205C09}" type="datetimeFigureOut">
              <a:rPr lang="en-US" smtClean="0"/>
              <a:pPr/>
              <a:t>2/6/2019</a:t>
            </a:fld>
            <a:endParaRPr lang="en-US"/>
          </a:p>
        </p:txBody>
      </p:sp>
      <p:sp>
        <p:nvSpPr>
          <p:cNvPr id="5" name="Footer Placeholder 4">
            <a:extLst>
              <a:ext uri="{FF2B5EF4-FFF2-40B4-BE49-F238E27FC236}">
                <a16:creationId xmlns:a16="http://schemas.microsoft.com/office/drawing/2014/main" id="{DC279A4E-D13C-40F6-872E-48D68AE21C78}"/>
              </a:ext>
            </a:extLst>
          </p:cNvPr>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729BEDE-F9C2-499D-BC55-C08149AE2180}"/>
              </a:ext>
            </a:extLst>
          </p:cNvPr>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50310719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5.jpg"/><Relationship Id="rId2" Type="http://schemas.openxmlformats.org/officeDocument/2006/relationships/image" Target="../media/image1.pn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t="-8000" b="-8000"/>
          </a:stretch>
        </a:blipFill>
        <a:effectLst/>
      </p:bgPr>
    </p:bg>
    <p:spTree>
      <p:nvGrpSpPr>
        <p:cNvPr id="1" name=""/>
        <p:cNvGrpSpPr/>
        <p:nvPr/>
      </p:nvGrpSpPr>
      <p:grpSpPr>
        <a:xfrm>
          <a:off x="0" y="0"/>
          <a:ext cx="0" cy="0"/>
          <a:chOff x="0" y="0"/>
          <a:chExt cx="0" cy="0"/>
        </a:xfrm>
      </p:grpSpPr>
      <p:sp>
        <p:nvSpPr>
          <p:cNvPr id="11" name="Rectangle 10"/>
          <p:cNvSpPr/>
          <p:nvPr/>
        </p:nvSpPr>
        <p:spPr>
          <a:xfrm>
            <a:off x="83822" y="4727703"/>
            <a:ext cx="7611425" cy="3293209"/>
          </a:xfrm>
          <a:prstGeom prst="rect">
            <a:avLst/>
          </a:prstGeom>
          <a:noFill/>
          <a:ln>
            <a:noFill/>
          </a:ln>
        </p:spPr>
        <p:txBody>
          <a:bodyPr wrap="square" anchor="ctr">
            <a:spAutoFit/>
          </a:bodyPr>
          <a:lstStyle/>
          <a:p>
            <a:pPr algn="ctr"/>
            <a:r>
              <a:rPr lang="en-US" sz="1300" dirty="0">
                <a:solidFill>
                  <a:schemeClr val="bg1"/>
                </a:solidFill>
                <a:latin typeface="Century Gothic" panose="020B0502020202020204" pitchFamily="34" charset="0"/>
              </a:rPr>
              <a:t>Old Charleston elegance meets coastal casual in this beautiful Rivertowne gem. Walking up to the classic stained wood front door with gas lanterns you'll feel the desire to pour a glass of iced tea and sit a spell, waving to neighbors as you relax on one of your double stacked piazzas. Step inside and you'll immediately notice details that hint at custom treatments found throughout the home. Extensive crown molding, striking dark hardwood floors and high ceilings welcome you into the living area. This spacious yet cozy family room will wow you with a gorgeous focal point fireplace complete with shiplap accent wall! Comfortable for everyday family living, yet ideal for entertaining, the open plan allows for all of the living space to flow seamlessly.</a:t>
            </a:r>
          </a:p>
          <a:p>
            <a:pPr algn="ctr"/>
            <a:r>
              <a:rPr lang="en-US" sz="1300" dirty="0">
                <a:solidFill>
                  <a:schemeClr val="bg1"/>
                </a:solidFill>
                <a:latin typeface="Century Gothic" panose="020B0502020202020204" pitchFamily="34" charset="0"/>
              </a:rPr>
              <a:t>Located in the highly sought after neighborhood of Rivertowne on the Wando, you'll have access to outstanding amenities. There are three community docks for fishing, boating or just to relax and watch the amazing Wando River sunsets. Enjoy golf at Rivertowne Country Club's Arnold Palmer Signature Course then meet friends at the club for dinner. Additional amenities include neighborhood pool, tennis courts, walking trails and play park all conveniently located to beaches and the world class dining and shopping of historic downtown Charleston.</a:t>
            </a:r>
          </a:p>
        </p:txBody>
      </p:sp>
      <p:sp>
        <p:nvSpPr>
          <p:cNvPr id="12" name="Rectangle 11"/>
          <p:cNvSpPr/>
          <p:nvPr/>
        </p:nvSpPr>
        <p:spPr>
          <a:xfrm>
            <a:off x="8610600" y="5497917"/>
            <a:ext cx="3110006" cy="2031325"/>
          </a:xfrm>
          <a:prstGeom prst="rect">
            <a:avLst/>
          </a:prstGeom>
        </p:spPr>
        <p:txBody>
          <a:bodyPr wrap="square">
            <a:spAutoFit/>
          </a:bodyPr>
          <a:lstStyle/>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Asking $1,200,000</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MLS# 17023051</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3,692  </a:t>
            </a:r>
            <a:r>
              <a:rPr lang="en-US" sz="1800" dirty="0" err="1">
                <a:effectLst>
                  <a:outerShdw blurRad="38100" dist="38100" dir="2700000" algn="tl">
                    <a:srgbClr val="000000">
                      <a:alpha val="43137"/>
                    </a:srgbClr>
                  </a:outerShdw>
                </a:effectLst>
                <a:latin typeface="Century Gothic" pitchFamily="34" charset="0"/>
              </a:rPr>
              <a:t>SqFt</a:t>
            </a:r>
            <a:endParaRPr lang="en-US" sz="1800"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4 Bed/3½ Baths</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Short Drive to Historic Downtown Charleston &amp; Beaches</a:t>
            </a:r>
          </a:p>
        </p:txBody>
      </p:sp>
      <p:pic>
        <p:nvPicPr>
          <p:cNvPr id="22" name="Picture 21"/>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83822" y="8130107"/>
            <a:ext cx="1369695" cy="914400"/>
          </a:xfrm>
          <a:prstGeom prst="rect">
            <a:avLst/>
          </a:prstGeom>
          <a:ln>
            <a:noFill/>
          </a:ln>
          <a:effectLst>
            <a:outerShdw blurRad="292100" dist="139700" dir="2700000" algn="tl" rotWithShape="0">
              <a:srgbClr val="333333">
                <a:alpha val="65000"/>
              </a:srgbClr>
            </a:outerShdw>
          </a:effectLst>
        </p:spPr>
      </p:pic>
      <p:pic>
        <p:nvPicPr>
          <p:cNvPr id="23" name="Picture 22"/>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639492" y="8130107"/>
            <a:ext cx="1369695" cy="914400"/>
          </a:xfrm>
          <a:prstGeom prst="rect">
            <a:avLst/>
          </a:prstGeom>
          <a:ln>
            <a:noFill/>
          </a:ln>
          <a:effectLst>
            <a:outerShdw blurRad="292100" dist="139700" dir="2700000" algn="tl" rotWithShape="0">
              <a:srgbClr val="333333">
                <a:alpha val="65000"/>
              </a:srgbClr>
            </a:outerShdw>
          </a:effectLst>
        </p:spPr>
      </p:pic>
      <p:pic>
        <p:nvPicPr>
          <p:cNvPr id="24" name="Picture 2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3195162" y="8130107"/>
            <a:ext cx="1371600" cy="914400"/>
          </a:xfrm>
          <a:prstGeom prst="rect">
            <a:avLst/>
          </a:prstGeom>
          <a:ln>
            <a:noFill/>
          </a:ln>
          <a:effectLst>
            <a:outerShdw blurRad="292100" dist="139700" dir="2700000" algn="tl" rotWithShape="0">
              <a:srgbClr val="333333">
                <a:alpha val="65000"/>
              </a:srgbClr>
            </a:outerShdw>
          </a:effectLst>
        </p:spPr>
      </p:pic>
      <p:pic>
        <p:nvPicPr>
          <p:cNvPr id="25" name="Picture 24"/>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307454" y="8130107"/>
            <a:ext cx="1369695" cy="913764"/>
          </a:xfrm>
          <a:prstGeom prst="rect">
            <a:avLst/>
          </a:prstGeom>
          <a:ln>
            <a:noFill/>
          </a:ln>
          <a:effectLst>
            <a:outerShdw blurRad="292100" dist="139700" dir="2700000" algn="tl" rotWithShape="0">
              <a:srgbClr val="333333">
                <a:alpha val="65000"/>
              </a:srgbClr>
            </a:outerShdw>
          </a:effectLst>
        </p:spPr>
      </p:pic>
      <p:pic>
        <p:nvPicPr>
          <p:cNvPr id="26" name="Picture 25"/>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4752737" y="8130107"/>
            <a:ext cx="1368742" cy="913764"/>
          </a:xfrm>
          <a:prstGeom prst="rect">
            <a:avLst/>
          </a:prstGeom>
          <a:ln>
            <a:noFill/>
          </a:ln>
          <a:effectLst>
            <a:outerShdw blurRad="292100" dist="139700" dir="2700000" algn="tl" rotWithShape="0">
              <a:srgbClr val="333333">
                <a:alpha val="65000"/>
              </a:srgbClr>
            </a:outerShdw>
          </a:effectLst>
        </p:spPr>
      </p:pic>
      <p:sp>
        <p:nvSpPr>
          <p:cNvPr id="29" name="Title 1"/>
          <p:cNvSpPr txBox="1">
            <a:spLocks/>
          </p:cNvSpPr>
          <p:nvPr/>
        </p:nvSpPr>
        <p:spPr>
          <a:xfrm>
            <a:off x="0" y="0"/>
            <a:ext cx="7757718" cy="609600"/>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algn="ctr"/>
            <a:r>
              <a:rPr lang="en-US" sz="2800" i="1" dirty="0">
                <a:solidFill>
                  <a:srgbClr val="FFFF00"/>
                </a:solidFill>
                <a:effectLst>
                  <a:outerShdw blurRad="38100" dist="38100" dir="2700000" algn="tl">
                    <a:srgbClr val="000000">
                      <a:alpha val="43137"/>
                    </a:srgbClr>
                  </a:outerShdw>
                </a:effectLst>
                <a:latin typeface="Century Gothic" pitchFamily="34" charset="0"/>
              </a:rPr>
              <a:t>Major Price Reduction! Motivated Sellers!</a:t>
            </a:r>
          </a:p>
        </p:txBody>
      </p:sp>
      <p:pic>
        <p:nvPicPr>
          <p:cNvPr id="38" name="Picture 37">
            <a:extLst>
              <a:ext uri="{FF2B5EF4-FFF2-40B4-BE49-F238E27FC236}">
                <a16:creationId xmlns:a16="http://schemas.microsoft.com/office/drawing/2014/main" id="{B75F0675-B56B-4711-B1F4-0745A6769097}"/>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77152" y="599523"/>
            <a:ext cx="1369695" cy="914400"/>
          </a:xfrm>
          <a:prstGeom prst="rect">
            <a:avLst/>
          </a:prstGeom>
          <a:ln>
            <a:noFill/>
          </a:ln>
          <a:effectLst>
            <a:outerShdw blurRad="292100" dist="139700" dir="2700000" algn="tl" rotWithShape="0">
              <a:srgbClr val="333333">
                <a:alpha val="65000"/>
              </a:srgbClr>
            </a:outerShdw>
          </a:effectLst>
        </p:spPr>
      </p:pic>
      <p:pic>
        <p:nvPicPr>
          <p:cNvPr id="39" name="Picture 38">
            <a:extLst>
              <a:ext uri="{FF2B5EF4-FFF2-40B4-BE49-F238E27FC236}">
                <a16:creationId xmlns:a16="http://schemas.microsoft.com/office/drawing/2014/main" id="{2F3E5FA4-8B20-44BC-9FCE-48F5EEE1D25D}"/>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77152" y="1709620"/>
            <a:ext cx="1369695" cy="914400"/>
          </a:xfrm>
          <a:prstGeom prst="rect">
            <a:avLst/>
          </a:prstGeom>
          <a:ln>
            <a:noFill/>
          </a:ln>
          <a:effectLst>
            <a:outerShdw blurRad="292100" dist="139700" dir="2700000" algn="tl" rotWithShape="0">
              <a:srgbClr val="333333">
                <a:alpha val="65000"/>
              </a:srgbClr>
            </a:outerShdw>
          </a:effectLst>
        </p:spPr>
      </p:pic>
      <p:pic>
        <p:nvPicPr>
          <p:cNvPr id="40" name="Picture 39">
            <a:extLst>
              <a:ext uri="{FF2B5EF4-FFF2-40B4-BE49-F238E27FC236}">
                <a16:creationId xmlns:a16="http://schemas.microsoft.com/office/drawing/2014/main" id="{F19F2306-E48C-4EA1-9142-71A929438E9D}"/>
              </a:ext>
            </a:extLst>
          </p:cNvPr>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77152" y="2819716"/>
            <a:ext cx="1369695" cy="914400"/>
          </a:xfrm>
          <a:prstGeom prst="rect">
            <a:avLst/>
          </a:prstGeom>
          <a:ln>
            <a:noFill/>
          </a:ln>
          <a:effectLst>
            <a:outerShdw blurRad="292100" dist="139700" dir="2700000" algn="tl" rotWithShape="0">
              <a:srgbClr val="333333">
                <a:alpha val="65000"/>
              </a:srgbClr>
            </a:outerShdw>
          </a:effectLst>
        </p:spPr>
      </p:pic>
      <p:pic>
        <p:nvPicPr>
          <p:cNvPr id="42" name="Picture 41">
            <a:extLst>
              <a:ext uri="{FF2B5EF4-FFF2-40B4-BE49-F238E27FC236}">
                <a16:creationId xmlns:a16="http://schemas.microsoft.com/office/drawing/2014/main" id="{8F6530CD-9846-45F3-B72D-F18BD576EDCA}"/>
              </a:ext>
            </a:extLst>
          </p:cNvPr>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325552" y="599523"/>
            <a:ext cx="1369695" cy="914400"/>
          </a:xfrm>
          <a:prstGeom prst="rect">
            <a:avLst/>
          </a:prstGeom>
          <a:ln>
            <a:noFill/>
          </a:ln>
          <a:effectLst>
            <a:outerShdw blurRad="292100" dist="139700" dir="2700000" algn="tl" rotWithShape="0">
              <a:srgbClr val="333333">
                <a:alpha val="65000"/>
              </a:srgbClr>
            </a:outerShdw>
          </a:effectLst>
        </p:spPr>
      </p:pic>
      <p:pic>
        <p:nvPicPr>
          <p:cNvPr id="21" name="Picture 20">
            <a:extLst>
              <a:ext uri="{FF2B5EF4-FFF2-40B4-BE49-F238E27FC236}">
                <a16:creationId xmlns:a16="http://schemas.microsoft.com/office/drawing/2014/main" id="{6A042206-95F0-4717-996A-D309235A6EE5}"/>
              </a:ext>
            </a:extLst>
          </p:cNvPr>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6325552" y="1709620"/>
            <a:ext cx="1369695" cy="914400"/>
          </a:xfrm>
          <a:prstGeom prst="rect">
            <a:avLst/>
          </a:prstGeom>
          <a:ln>
            <a:noFill/>
          </a:ln>
          <a:effectLst>
            <a:outerShdw blurRad="292100" dist="139700" dir="2700000" algn="tl" rotWithShape="0">
              <a:srgbClr val="333333">
                <a:alpha val="65000"/>
              </a:srgbClr>
            </a:outerShdw>
          </a:effectLst>
        </p:spPr>
      </p:pic>
      <p:pic>
        <p:nvPicPr>
          <p:cNvPr id="27" name="Picture 26">
            <a:extLst>
              <a:ext uri="{FF2B5EF4-FFF2-40B4-BE49-F238E27FC236}">
                <a16:creationId xmlns:a16="http://schemas.microsoft.com/office/drawing/2014/main" id="{08A4DE49-33AE-4ABA-BCC4-1F7D0E354D1B}"/>
              </a:ext>
            </a:extLst>
          </p:cNvPr>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6325552" y="2819716"/>
            <a:ext cx="1369695" cy="914400"/>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ctrTitle"/>
          </p:nvPr>
        </p:nvSpPr>
        <p:spPr>
          <a:xfrm>
            <a:off x="1" y="3943168"/>
            <a:ext cx="7757718" cy="675338"/>
          </a:xfrm>
        </p:spPr>
        <p:txBody>
          <a:bodyPr anchor="t">
            <a:noAutofit/>
          </a:bodyPr>
          <a:lstStyle/>
          <a:p>
            <a:r>
              <a:rPr lang="pt-BR" sz="2400" b="1" dirty="0">
                <a:solidFill>
                  <a:schemeClr val="bg1"/>
                </a:solidFill>
                <a:effectLst>
                  <a:outerShdw blurRad="50800" dist="38100" dir="5400000" algn="t" rotWithShape="0">
                    <a:prstClr val="black">
                      <a:alpha val="40000"/>
                    </a:prstClr>
                  </a:outerShdw>
                </a:effectLst>
                <a:latin typeface="Century Gothic" pitchFamily="34" charset="0"/>
              </a:rPr>
              <a:t>2864 Rivertowne Parkway</a:t>
            </a:r>
            <a:br>
              <a:rPr lang="pt-BR" sz="2400" dirty="0">
                <a:solidFill>
                  <a:schemeClr val="bg1"/>
                </a:solidFill>
                <a:effectLst>
                  <a:outerShdw blurRad="50800" dist="38100" dir="5400000" algn="t" rotWithShape="0">
                    <a:prstClr val="black">
                      <a:alpha val="40000"/>
                    </a:prstClr>
                  </a:outerShdw>
                </a:effectLst>
                <a:latin typeface="Century Gothic" pitchFamily="34" charset="0"/>
              </a:rPr>
            </a:br>
            <a:r>
              <a:rPr lang="en-US" sz="2000" dirty="0">
                <a:solidFill>
                  <a:schemeClr val="bg1"/>
                </a:solidFill>
                <a:effectLst>
                  <a:outerShdw blurRad="50800" dist="38100" dir="5400000" algn="t" rotWithShape="0">
                    <a:prstClr val="black">
                      <a:alpha val="40000"/>
                    </a:prstClr>
                  </a:outerShdw>
                </a:effectLst>
                <a:latin typeface="Century Gothic" pitchFamily="34" charset="0"/>
              </a:rPr>
              <a:t>Mount Pleasant, SC 29466 | MLS# 18025633 | </a:t>
            </a:r>
            <a:r>
              <a:rPr lang="en-US" sz="2000">
                <a:solidFill>
                  <a:schemeClr val="bg1"/>
                </a:solidFill>
                <a:effectLst>
                  <a:outerShdw blurRad="50800" dist="38100" dir="5400000" algn="t" rotWithShape="0">
                    <a:prstClr val="black">
                      <a:alpha val="40000"/>
                    </a:prstClr>
                  </a:outerShdw>
                </a:effectLst>
                <a:latin typeface="Century Gothic" pitchFamily="34" charset="0"/>
              </a:rPr>
              <a:t>$449,500</a:t>
            </a:r>
            <a:endParaRPr lang="en-US" sz="2000" dirty="0">
              <a:solidFill>
                <a:schemeClr val="bg1"/>
              </a:solidFill>
              <a:effectLst>
                <a:outerShdw blurRad="50800" dist="38100" dir="5400000" algn="t" rotWithShape="0">
                  <a:prstClr val="black">
                    <a:alpha val="40000"/>
                  </a:prstClr>
                </a:outerShdw>
              </a:effectLst>
              <a:latin typeface="Century Gothic" pitchFamily="34" charset="0"/>
            </a:endParaRPr>
          </a:p>
        </p:txBody>
      </p:sp>
      <p:pic>
        <p:nvPicPr>
          <p:cNvPr id="28" name="Picture 27">
            <a:extLst>
              <a:ext uri="{FF2B5EF4-FFF2-40B4-BE49-F238E27FC236}">
                <a16:creationId xmlns:a16="http://schemas.microsoft.com/office/drawing/2014/main" id="{BC624352-86F3-4FD9-9CA3-D993194DE43E}"/>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52400" y="9220200"/>
            <a:ext cx="1178327" cy="786384"/>
          </a:xfrm>
          <a:prstGeom prst="roundRect">
            <a:avLst/>
          </a:prstGeom>
        </p:spPr>
      </p:pic>
      <p:sp>
        <p:nvSpPr>
          <p:cNvPr id="30" name="Subtitle 2">
            <a:extLst>
              <a:ext uri="{FF2B5EF4-FFF2-40B4-BE49-F238E27FC236}">
                <a16:creationId xmlns:a16="http://schemas.microsoft.com/office/drawing/2014/main" id="{903E6935-C8D8-4C91-A5D8-8607B8EB39BE}"/>
              </a:ext>
            </a:extLst>
          </p:cNvPr>
          <p:cNvSpPr txBox="1">
            <a:spLocks/>
          </p:cNvSpPr>
          <p:nvPr/>
        </p:nvSpPr>
        <p:spPr>
          <a:xfrm>
            <a:off x="1330727" y="9220200"/>
            <a:ext cx="4689073" cy="787676"/>
          </a:xfrm>
          <a:prstGeom prst="rect">
            <a:avLst/>
          </a:prstGeom>
        </p:spPr>
        <p:txBody>
          <a:bodyPr vert="horz" lIns="91440" tIns="45720" rIns="91440" bIns="45720" rtlCol="0" anchor="ctr">
            <a:normAutofit fontScale="7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r>
              <a:rPr lang="en-US" sz="1800" i="0" dirty="0">
                <a:solidFill>
                  <a:schemeClr val="bg1"/>
                </a:solidFill>
                <a:effectLst>
                  <a:outerShdw blurRad="38100" dist="38100" dir="2700000" algn="tl">
                    <a:srgbClr val="000000">
                      <a:alpha val="43137"/>
                    </a:srgbClr>
                  </a:outerShdw>
                </a:effectLst>
                <a:latin typeface="Trebuchet MS" panose="020B0603020202020204" pitchFamily="34" charset="0"/>
              </a:rPr>
              <a:t>Don Dawson</a:t>
            </a:r>
            <a:br>
              <a:rPr lang="en-US" sz="1800" i="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400" i="0" spc="0" dirty="0">
                <a:solidFill>
                  <a:schemeClr val="bg1"/>
                </a:solidFill>
                <a:effectLst>
                  <a:outerShdw blurRad="38100" dist="38100" dir="2700000" algn="tl">
                    <a:srgbClr val="000000">
                      <a:alpha val="43137"/>
                    </a:srgbClr>
                  </a:outerShdw>
                </a:effectLst>
                <a:latin typeface="Trebuchet MS" panose="020B0603020202020204" pitchFamily="34" charset="0"/>
                <a:cs typeface="Times New Roman" pitchFamily="18" charset="0"/>
              </a:rPr>
              <a:t>843-514-0452</a:t>
            </a:r>
            <a:br>
              <a:rPr lang="en-US" sz="1400" i="0" spc="0" dirty="0">
                <a:solidFill>
                  <a:schemeClr val="bg1"/>
                </a:solidFill>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400" i="0" spc="0" dirty="0">
                <a:solidFill>
                  <a:schemeClr val="bg1"/>
                </a:solidFill>
                <a:effectLst>
                  <a:outerShdw blurRad="38100" dist="38100" dir="2700000" algn="tl">
                    <a:srgbClr val="000000">
                      <a:alpha val="43137"/>
                    </a:srgbClr>
                  </a:outerShdw>
                </a:effectLst>
                <a:latin typeface="Trebuchet MS" panose="020B0603020202020204" pitchFamily="34" charset="0"/>
                <a:cs typeface="Times New Roman" pitchFamily="18" charset="0"/>
              </a:rPr>
              <a:t>ddawson@carolinaone.com</a:t>
            </a:r>
            <a:br>
              <a:rPr lang="en-US" sz="1400" i="0" spc="0" dirty="0">
                <a:solidFill>
                  <a:schemeClr val="bg1"/>
                </a:solidFill>
                <a:effectLst>
                  <a:outerShdw blurRad="38100" dist="38100" dir="2700000" algn="tl">
                    <a:srgbClr val="000000">
                      <a:alpha val="43137"/>
                    </a:srgbClr>
                  </a:outerShdw>
                </a:effectLst>
                <a:latin typeface="Trebuchet MS" panose="020B0603020202020204" pitchFamily="34" charset="0"/>
                <a:cs typeface="Times New Roman" pitchFamily="18" charset="0"/>
              </a:rPr>
            </a:br>
            <a:br>
              <a:rPr lang="en-US" sz="1400" i="0" spc="0" dirty="0">
                <a:solidFill>
                  <a:schemeClr val="bg1"/>
                </a:solidFill>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200" i="0" spc="0" dirty="0">
                <a:solidFill>
                  <a:schemeClr val="bg1"/>
                </a:solidFill>
                <a:effectLst>
                  <a:outerShdw blurRad="38100" dist="38100" dir="2700000" algn="tl">
                    <a:srgbClr val="000000">
                      <a:alpha val="43137"/>
                    </a:srgbClr>
                  </a:outerShdw>
                </a:effectLst>
                <a:latin typeface="Trebuchet MS" panose="020B0603020202020204" pitchFamily="34" charset="0"/>
                <a:cs typeface="Times New Roman" pitchFamily="18" charset="0"/>
              </a:rPr>
              <a:t>Carolina One Real Estate • 2713 Highway 17 North • Mount Pleasant, SC 29466</a:t>
            </a:r>
          </a:p>
        </p:txBody>
      </p:sp>
      <p:sp>
        <p:nvSpPr>
          <p:cNvPr id="31" name="TextBox 30">
            <a:extLst>
              <a:ext uri="{FF2B5EF4-FFF2-40B4-BE49-F238E27FC236}">
                <a16:creationId xmlns:a16="http://schemas.microsoft.com/office/drawing/2014/main" id="{64BB4F72-2C71-46D2-B272-A75B0D27F7FA}"/>
              </a:ext>
            </a:extLst>
          </p:cNvPr>
          <p:cNvSpPr txBox="1"/>
          <p:nvPr/>
        </p:nvSpPr>
        <p:spPr>
          <a:xfrm>
            <a:off x="5943600" y="9719846"/>
            <a:ext cx="1828800" cy="338554"/>
          </a:xfrm>
          <a:prstGeom prst="rect">
            <a:avLst/>
          </a:prstGeom>
          <a:noFill/>
        </p:spPr>
        <p:txBody>
          <a:bodyPr wrap="square" rtlCol="0">
            <a:spAutoFit/>
          </a:bodyPr>
          <a:lstStyle/>
          <a:p>
            <a:pPr algn="r"/>
            <a:r>
              <a:rPr lang="en-US" sz="1600" dirty="0">
                <a:solidFill>
                  <a:schemeClr val="bg1"/>
                </a:solidFill>
                <a:effectLst>
                  <a:outerShdw blurRad="38100" dist="38100" dir="2700000" algn="tl">
                    <a:srgbClr val="000000">
                      <a:alpha val="43137"/>
                    </a:srgbClr>
                  </a:outerShdw>
                </a:effectLst>
                <a:latin typeface="Mistral" pitchFamily="66" charset="0"/>
              </a:rPr>
              <a:t>www.TeamDawsonSC.com</a:t>
            </a:r>
          </a:p>
        </p:txBody>
      </p:sp>
      <p:pic>
        <p:nvPicPr>
          <p:cNvPr id="32" name="Picture 6" descr="http://www.bobette.net/images/logo.jpg">
            <a:extLst>
              <a:ext uri="{FF2B5EF4-FFF2-40B4-BE49-F238E27FC236}">
                <a16:creationId xmlns:a16="http://schemas.microsoft.com/office/drawing/2014/main" id="{074FA1AB-8291-4EF3-A186-9C02CE356C45}"/>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344114" y="9220200"/>
            <a:ext cx="1027772" cy="546004"/>
          </a:xfrm>
          <a:prstGeom prst="round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1573117" y="624606"/>
            <a:ext cx="4626166" cy="308411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333030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318</TotalTime>
  <Words>265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Century Gothic</vt:lpstr>
      <vt:lpstr>Mistral</vt:lpstr>
      <vt:lpstr>Trebuchet MS</vt:lpstr>
      <vt:lpstr>Office Theme</vt:lpstr>
      <vt:lpstr>2864 Rivertowne Parkway Mount Pleasant, SC 29466 | MLS# 18025633 | $449,500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48</cp:revision>
  <dcterms:created xsi:type="dcterms:W3CDTF">2006-08-16T00:00:00Z</dcterms:created>
  <dcterms:modified xsi:type="dcterms:W3CDTF">2019-02-06T18:28:41Z</dcterms:modified>
</cp:coreProperties>
</file>